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31"/>
  </p:notesMasterIdLst>
  <p:sldIdLst>
    <p:sldId id="277" r:id="rId5"/>
    <p:sldId id="256" r:id="rId6"/>
    <p:sldId id="264" r:id="rId7"/>
    <p:sldId id="265" r:id="rId8"/>
    <p:sldId id="261" r:id="rId9"/>
    <p:sldId id="260" r:id="rId10"/>
    <p:sldId id="266" r:id="rId11"/>
    <p:sldId id="267" r:id="rId12"/>
    <p:sldId id="280" r:id="rId13"/>
    <p:sldId id="281" r:id="rId14"/>
    <p:sldId id="278" r:id="rId15"/>
    <p:sldId id="279" r:id="rId16"/>
    <p:sldId id="259" r:id="rId17"/>
    <p:sldId id="268" r:id="rId18"/>
    <p:sldId id="269" r:id="rId19"/>
    <p:sldId id="270" r:id="rId20"/>
    <p:sldId id="271" r:id="rId21"/>
    <p:sldId id="258" r:id="rId22"/>
    <p:sldId id="272" r:id="rId23"/>
    <p:sldId id="263" r:id="rId24"/>
    <p:sldId id="273" r:id="rId25"/>
    <p:sldId id="274" r:id="rId26"/>
    <p:sldId id="275" r:id="rId27"/>
    <p:sldId id="282" r:id="rId28"/>
    <p:sldId id="276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p2-cougar\data\Enrgy_div\LIHEAP\4.0%20Report%20&amp;%20Evaluation\4.5%20National%20Performance%20Measures\Performance%20Measures%20Implementation%20Work%20Group\PM%20Pilot%20Test%202014\FFY2013%20LIHEAP%20Performance%20Measures%20Form%20-%20M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p2-cougar\data\Enrgy_div\LIHEAP\4.0%20Report%20&amp;%20Evaluation\4.5%20National%20Performance%20Measures\Performance%20Measures%20Implementation%20Work%20Group\PM%20Pilot%20Test%202014\FFY2013%20LIHEAP%20Performance%20Measures%20Form%20-%20M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High Burden HH</c:v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>
                        <a:solidFill>
                          <a:schemeClr val="bg1"/>
                        </a:solidFill>
                      </a:rPr>
                      <a:t>$965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>
                        <a:solidFill>
                          <a:schemeClr val="bg1"/>
                        </a:solidFill>
                      </a:rPr>
                      <a:t>Benefit 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FFY2013 MN</c:v>
              </c:pt>
            </c:strLit>
          </c:cat>
          <c:val>
            <c:numRef>
              <c:f>'LIHEAP Assisted households'!$B$29</c:f>
              <c:numCache>
                <c:formatCode>"$"#,##0_);\("$"#,##0\)</c:formatCode>
                <c:ptCount val="1"/>
                <c:pt idx="0">
                  <c:v>964.70793433717745</c:v>
                </c:pt>
              </c:numCache>
            </c:numRef>
          </c:val>
        </c:ser>
        <c:ser>
          <c:idx val="0"/>
          <c:order val="1"/>
          <c:tx>
            <c:v>Average HH</c:v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>
                        <a:solidFill>
                          <a:schemeClr val="bg1"/>
                        </a:solidFill>
                      </a:rPr>
                      <a:t>$666</a:t>
                    </a:r>
                  </a:p>
                  <a:p>
                    <a:r>
                      <a:rPr lang="en-US" sz="1400" b="1">
                        <a:solidFill>
                          <a:schemeClr val="bg1"/>
                        </a:solidFill>
                      </a:rPr>
                      <a:t>Benefit 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FFY2013 MN</c:v>
              </c:pt>
            </c:strLit>
          </c:cat>
          <c:val>
            <c:numRef>
              <c:f>'LIHEAP Assisted households'!$B$16</c:f>
              <c:numCache>
                <c:formatCode>"$"#,##0_);\("$"#,##0\)</c:formatCode>
                <c:ptCount val="1"/>
                <c:pt idx="0">
                  <c:v>665.7809006004004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623768"/>
        <c:axId val="369621416"/>
      </c:barChart>
      <c:catAx>
        <c:axId val="369623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369621416"/>
        <c:crosses val="autoZero"/>
        <c:auto val="1"/>
        <c:lblAlgn val="ctr"/>
        <c:lblOffset val="100"/>
        <c:noMultiLvlLbl val="0"/>
      </c:catAx>
      <c:valAx>
        <c:axId val="369621416"/>
        <c:scaling>
          <c:orientation val="minMax"/>
        </c:scaling>
        <c:delete val="1"/>
        <c:axPos val="l"/>
        <c:majorGridlines/>
        <c:numFmt formatCode="&quot;$&quot;#,##0_);\(&quot;$&quot;#,##0\)" sourceLinked="1"/>
        <c:majorTickMark val="out"/>
        <c:minorTickMark val="none"/>
        <c:tickLblPos val="none"/>
        <c:crossAx val="3696237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5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50" b="1"/>
            </a:pPr>
            <a:endParaRPr lang="en-US"/>
          </a:p>
        </c:txPr>
      </c:legendEntry>
      <c:layout>
        <c:manualLayout>
          <c:xMode val="edge"/>
          <c:yMode val="edge"/>
          <c:x val="0.25255982444095743"/>
          <c:y val="3.7330304067722773E-2"/>
          <c:w val="0.48087445319335087"/>
          <c:h val="0.16743438320209983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High Burden HH</c:v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50" b="1">
                        <a:solidFill>
                          <a:schemeClr val="bg1"/>
                        </a:solidFill>
                      </a:defRPr>
                    </a:pPr>
                    <a:r>
                      <a:rPr lang="en-US" sz="1050" b="1">
                        <a:solidFill>
                          <a:schemeClr val="bg1"/>
                        </a:solidFill>
                      </a:rPr>
                      <a:t>37.6% of Bill Paid by LIHEAP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FFY2013 MN</c:v>
              </c:pt>
            </c:strLit>
          </c:cat>
          <c:val>
            <c:numRef>
              <c:f>'LIHEAP Assisted households'!$B$36</c:f>
              <c:numCache>
                <c:formatCode>0.0%</c:formatCode>
                <c:ptCount val="1"/>
                <c:pt idx="0">
                  <c:v>0.37592955649421467</c:v>
                </c:pt>
              </c:numCache>
            </c:numRef>
          </c:val>
        </c:ser>
        <c:ser>
          <c:idx val="0"/>
          <c:order val="1"/>
          <c:tx>
            <c:v>Average HH</c:v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050" b="1">
                        <a:solidFill>
                          <a:schemeClr val="bg1"/>
                        </a:solidFill>
                      </a:rPr>
                      <a:t>33.2% of Bill Paid by LIHEAP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FFY2013 MN</c:v>
              </c:pt>
            </c:strLit>
          </c:cat>
          <c:val>
            <c:numRef>
              <c:f>'LIHEAP Assisted households'!$B$23</c:f>
              <c:numCache>
                <c:formatCode>0.0%</c:formatCode>
                <c:ptCount val="1"/>
                <c:pt idx="0">
                  <c:v>0.33231053587444603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628080"/>
        <c:axId val="369620632"/>
      </c:barChart>
      <c:catAx>
        <c:axId val="369628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369620632"/>
        <c:crosses val="autoZero"/>
        <c:auto val="1"/>
        <c:lblAlgn val="ctr"/>
        <c:lblOffset val="100"/>
        <c:noMultiLvlLbl val="0"/>
      </c:catAx>
      <c:valAx>
        <c:axId val="369620632"/>
        <c:scaling>
          <c:orientation val="minMax"/>
          <c:min val="0"/>
        </c:scaling>
        <c:delete val="1"/>
        <c:axPos val="b"/>
        <c:numFmt formatCode="0.0%" sourceLinked="1"/>
        <c:majorTickMark val="out"/>
        <c:minorTickMark val="none"/>
        <c:tickLblPos val="none"/>
        <c:crossAx val="36962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23665791776022"/>
          <c:y val="0.79128280839895004"/>
          <c:w val="0.24212051618547681"/>
          <c:h val="0.17307159521726451"/>
        </c:manualLayout>
      </c:layout>
      <c:overlay val="1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4D8B-B028-4FA8-B5FF-BB4D0644256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6DE02-805A-4320-9D92-2BFB00FD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9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Recognize MN may be in a somewhat unique position – our system has been running for nearly a decade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How did we got vendors to provide data?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Have been gathering energy cost data since early ‘80s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Initially decentralized to local providers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Gathered by phone, dedicated computer, spreadsheet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Included energy vendors in designing data system in 2000s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New technology made it easier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Compliance was much less prior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Vendors were instrumental in centralizing payments, increasing consistency and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MN, for example: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Natural Gas average annual</a:t>
            </a:r>
            <a:r>
              <a:rPr lang="en-US" baseline="0" dirty="0" smtClean="0"/>
              <a:t> cost ~ $600, while the standard deviation is ~ $300! That means, statistically speaking, about 68% of households fall between $300 &amp; $900. That’s a very wide range.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Fuel oil average annual cost ~ $1,800, while standard deviation is ~ $1,100!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B3C90D-E486-4C10-B9E8-B03E3E1FBE26}" type="slidenum">
              <a:rPr lang="en-US" altLang="en-US" sz="120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97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DE02-805A-4320-9D92-2BFB00FDE9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5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2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21F263-3D89-45E3-819A-8B557F9D3D6B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55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0B0D-C8A7-48BC-88D0-D774B8372AE6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710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BFA8-150E-455E-BE50-7F4CFFF844EB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60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19AF4-25F4-4110-B65A-FDEE47C177F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58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84C8B9-BCCB-420E-B88B-ADCF1422A012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164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391F-8493-4F3F-B293-088F5754AF2C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0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CE8A-5554-49D4-9AD9-B7622FC7AF1C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1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D677-D1AE-4B37-8A4C-202BCA3A9EA7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84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9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7EC3D8-DC37-4CE1-80F5-1B9330360C95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51831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6EDD-6C9C-4BA5-B10C-468D13BD258F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78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D49CF4-9A9D-4C63-BB0E-F541EA6A7A26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6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3AF-ECDD-4881-9F64-F3D5850997B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21F263-3D89-45E3-819A-8B557F9D3D6B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84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0B0D-C8A7-48BC-88D0-D774B8372AE6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0144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BFA8-150E-455E-BE50-7F4CFFF844EB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02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19AF4-25F4-4110-B65A-FDEE47C177F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42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84C8B9-BCCB-420E-B88B-ADCF1422A012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679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391F-8493-4F3F-B293-088F5754AF2C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1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70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CE8A-5554-49D4-9AD9-B7622FC7AF1C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84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D677-D1AE-4B37-8A4C-202BCA3A9EA7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77988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7EC3D8-DC37-4CE1-80F5-1B9330360C95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21318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6EDD-6C9C-4BA5-B10C-468D13BD258F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23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D49CF4-9A9D-4C63-BB0E-F541EA6A7A26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8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3AF-ECDD-4881-9F64-F3D5850997B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6148-57B3-4148-AF1B-780987AF8A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71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B0B21-FB91-43D3-B2E5-9AC9CDDCBD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633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8232-A74E-4938-A904-FF735D8DAB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578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01CB-4F13-4A0A-8021-F992F4B714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7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969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D1BF-7FCC-4619-80F9-93105D659C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767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52FB-5C3E-43FC-A4D0-D6F55193CF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316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F3E67-72AE-4DD7-9030-5EB77A070B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77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DFA38-39B3-46B1-BEDA-6E7DB84D74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87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9CEEA-328E-49AF-AC1E-2A87A48D0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85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A758C-1937-443C-BB29-39C47F673E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354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8884-8FAE-467A-8C2F-7EC193039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0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7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106C7-C123-4E30-82AA-A40A2D8FE54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74B6-56C6-4002-9D4A-9EDDD1A0A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228600" y="47625"/>
            <a:ext cx="4572000" cy="3810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9" descr="EAP Bug 3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0"/>
            <a:ext cx="473055" cy="533400"/>
          </a:xfrm>
          <a:prstGeom prst="rect">
            <a:avLst/>
          </a:prstGeom>
          <a:ln>
            <a:noFill/>
          </a:ln>
          <a:effectLst>
            <a:outerShdw blurRad="76200" dist="88900" dir="3660000" algn="tl" rotWithShape="0">
              <a:schemeClr val="tx1">
                <a:lumMod val="95000"/>
                <a:lumOff val="5000"/>
                <a:alpha val="91000"/>
              </a:schemeClr>
            </a:outerShdw>
          </a:effectLst>
        </p:spPr>
      </p:pic>
      <p:sp>
        <p:nvSpPr>
          <p:cNvPr id="11" name="Content Placeholder 1"/>
          <p:cNvSpPr txBox="1">
            <a:spLocks/>
          </p:cNvSpPr>
          <p:nvPr userDrawn="1"/>
        </p:nvSpPr>
        <p:spPr>
          <a:xfrm>
            <a:off x="914400" y="0"/>
            <a:ext cx="3886200" cy="35242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30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2014 NEUAC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30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June 18, 2014</a:t>
            </a:r>
            <a:endParaRPr kumimoji="1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08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FB3AF-ECDD-4881-9F64-F3D5850997B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9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FB3AF-ECDD-4881-9F64-F3D5850997B4}" type="datetime1">
              <a:rPr lang="en-US" smtClean="0">
                <a:solidFill>
                  <a:srgbClr val="775F55"/>
                </a:solidFill>
              </a:rPr>
              <a:pPr/>
              <a:t>12/7/2015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4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3AAA9-3D85-4E09-896D-CA915B8C1ED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schmitz@state.mn.u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Performance Measures:</a:t>
            </a:r>
            <a:br>
              <a:rPr lang="en-US" dirty="0" smtClean="0"/>
            </a:br>
            <a:r>
              <a:rPr lang="en-US" dirty="0" smtClean="0"/>
              <a:t>The Minnesota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239000" cy="2590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PMIWG Development Subcommittee</a:t>
            </a:r>
          </a:p>
          <a:p>
            <a:pPr algn="l"/>
            <a:r>
              <a:rPr lang="en-US" dirty="0" smtClean="0"/>
              <a:t>Kansas City NEUAC</a:t>
            </a:r>
          </a:p>
          <a:p>
            <a:pPr algn="l"/>
            <a:r>
              <a:rPr lang="en-US" dirty="0" smtClean="0"/>
              <a:t>June 18, 2014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Michael Schmitz, Program Analyst</a:t>
            </a:r>
          </a:p>
          <a:p>
            <a:pPr algn="l"/>
            <a:r>
              <a:rPr lang="en-US" sz="2000" dirty="0" smtClean="0"/>
              <a:t>Minnesota Energy Assistance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7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In MN: Benefit Targeting Index Results</a:t>
            </a:r>
          </a:p>
          <a:p>
            <a:pPr marL="0" indent="0">
              <a:buNone/>
            </a:pPr>
            <a:endParaRPr lang="en-US" sz="3600" b="1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21146"/>
              </p:ext>
            </p:extLst>
          </p:nvPr>
        </p:nvGraphicFramePr>
        <p:xfrm>
          <a:off x="457200" y="2590800"/>
          <a:ext cx="4656667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271655" y="3429000"/>
            <a:ext cx="3429000" cy="13388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In 2013, 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high burden households received a benefit </a:t>
            </a:r>
            <a:r>
              <a:rPr lang="en-US" b="1" u="sng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45% </a:t>
            </a:r>
            <a:r>
              <a:rPr lang="en-US" b="1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higher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than the average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household.</a:t>
            </a:r>
          </a:p>
          <a:p>
            <a:pPr>
              <a:lnSpc>
                <a:spcPct val="50000"/>
              </a:lnSpc>
            </a:pPr>
            <a:endParaRPr lang="en-US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[Index Score:  145]</a:t>
            </a:r>
            <a:endParaRPr lang="en-US" b="1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34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27709" y="152400"/>
            <a:ext cx="9171709" cy="990600"/>
          </a:xfrm>
        </p:spPr>
        <p:txBody>
          <a:bodyPr>
            <a:normAutofit/>
          </a:bodyPr>
          <a:lstStyle/>
          <a:p>
            <a:pPr marL="1828800" indent="-1717675">
              <a:lnSpc>
                <a:spcPct val="90000"/>
              </a:lnSpc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Section 4:  	Explaining Energy Burden Measure Data  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800" b="1" i="1" dirty="0" smtClean="0">
                <a:latin typeface="Calibri" pitchFamily="34" charset="0"/>
              </a:rPr>
              <a:t>What </a:t>
            </a:r>
            <a:r>
              <a:rPr lang="en-US" sz="2800" b="1" i="1" dirty="0">
                <a:latin typeface="Calibri" pitchFamily="34" charset="0"/>
              </a:rPr>
              <a:t>are we reporting?  Why does it matter?</a:t>
            </a:r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4876800" y="2212557"/>
            <a:ext cx="3694022" cy="2774062"/>
            <a:chOff x="5257797" y="1993086"/>
            <a:chExt cx="3429002" cy="2139648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5257800" y="1993086"/>
              <a:ext cx="3428999" cy="9495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US" sz="17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In 2005, high burden </a:t>
              </a:r>
              <a:r>
                <a:rPr lang="en-US" sz="1700" dirty="0" smtClean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households had 13% of their annual home energy bill paid, compared to the average of 17%.</a:t>
              </a:r>
            </a:p>
            <a:p>
              <a:pPr>
                <a:lnSpc>
                  <a:spcPct val="50000"/>
                </a:lnSpc>
              </a:pPr>
              <a:endParaRPr lang="en-US" sz="1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endParaRPr>
            </a:p>
            <a:p>
              <a:r>
                <a:rPr lang="en-US" sz="1600" b="1" dirty="0" smtClean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rPr>
                <a:t>[Index Score: </a:t>
              </a:r>
              <a:r>
                <a:rPr lang="en-US" sz="1600" b="1" dirty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rPr>
                <a:t> </a:t>
              </a:r>
              <a:r>
                <a:rPr lang="en-US" sz="1600" b="1" dirty="0" smtClean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rPr>
                <a:t>76]</a:t>
              </a:r>
              <a:endParaRPr lang="en-US" sz="105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5257797" y="3171306"/>
              <a:ext cx="3429000" cy="9614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US" sz="1700" dirty="0" smtClean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In </a:t>
              </a:r>
              <a:r>
                <a:rPr lang="en-US" sz="17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2009, high burden </a:t>
              </a:r>
              <a:r>
                <a:rPr lang="en-US" sz="1700" dirty="0" smtClean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households had 24% of their annual home energy bill paid, compared to the average of 25%.</a:t>
              </a:r>
            </a:p>
            <a:p>
              <a:pPr>
                <a:lnSpc>
                  <a:spcPct val="50000"/>
                </a:lnSpc>
              </a:pPr>
              <a:endParaRPr lang="en-US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endParaRPr>
            </a:p>
            <a:p>
              <a:r>
                <a:rPr lang="en-US" sz="1600" b="1" dirty="0" smtClean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rPr>
                <a:t>[Index Score:  96]</a:t>
              </a:r>
              <a:endParaRPr lang="en-US" sz="16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-228601" y="1628163"/>
            <a:ext cx="8430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Measure 3:  Burden Reduction Targeting Index Example</a:t>
            </a:r>
            <a:endParaRPr lang="en-US" sz="2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5257800"/>
            <a:ext cx="8534400" cy="1374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150" y="5352723"/>
            <a:ext cx="8267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prstClr val="black"/>
                </a:solidFill>
                <a:latin typeface="Calibri" pitchFamily="34" charset="0"/>
              </a:rPr>
              <a:t>Does </a:t>
            </a:r>
            <a:r>
              <a:rPr lang="en-US" sz="1700" b="1" dirty="0" smtClean="0">
                <a:solidFill>
                  <a:prstClr val="black"/>
                </a:solidFill>
                <a:latin typeface="Calibri" pitchFamily="34" charset="0"/>
              </a:rPr>
              <a:t>LIHEAP pay </a:t>
            </a:r>
            <a:r>
              <a:rPr lang="en-US" sz="1700" b="1" dirty="0">
                <a:solidFill>
                  <a:prstClr val="black"/>
                </a:solidFill>
                <a:latin typeface="Calibri" pitchFamily="34" charset="0"/>
              </a:rPr>
              <a:t>a larger share of the home energy bill for high burden households? </a:t>
            </a:r>
            <a:endParaRPr lang="en-US" sz="17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600" b="1" dirty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</a:rPr>
              <a:t>No</a:t>
            </a:r>
            <a:r>
              <a:rPr lang="en-US" sz="1700" dirty="0">
                <a:solidFill>
                  <a:prstClr val="black"/>
                </a:solidFill>
                <a:latin typeface="Calibri" pitchFamily="34" charset="0"/>
              </a:rPr>
              <a:t>. In both 2005 and 2009, high burden households had a lower percentage of their home energy bill paid by the program than the average household. But, the program improved on this measure between 2005 and 2009.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2524"/>
            <a:ext cx="4953000" cy="297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In MN: Burden Reduction Targeting Index Results</a:t>
            </a:r>
          </a:p>
          <a:p>
            <a:pPr marL="0" indent="0">
              <a:buNone/>
            </a:pPr>
            <a:endParaRPr lang="en-US" sz="3600" b="1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888366"/>
              </p:ext>
            </p:extLst>
          </p:nvPr>
        </p:nvGraphicFramePr>
        <p:xfrm>
          <a:off x="4572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898457" y="3352800"/>
            <a:ext cx="3694020" cy="15081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US" sz="17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In 2013, </a:t>
            </a:r>
            <a:r>
              <a:rPr lang="en-US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high burden </a:t>
            </a:r>
            <a:r>
              <a:rPr lang="en-US" sz="17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households had 37.6% of their annual home energy bill paid, compared to the average of 33.2%.</a:t>
            </a:r>
          </a:p>
          <a:p>
            <a:pPr>
              <a:lnSpc>
                <a:spcPct val="50000"/>
              </a:lnSpc>
            </a:pPr>
            <a:endParaRPr lang="en-US" sz="16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1600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[Index Score:  113]</a:t>
            </a:r>
            <a:endParaRPr lang="en-US" sz="1600" b="1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04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2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What else we do with the data…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Project household need and plan for the upcoming year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Measure how well we’re targeting by:</a:t>
            </a:r>
          </a:p>
          <a:p>
            <a:pPr lvl="2"/>
            <a:r>
              <a:rPr lang="en-US" sz="3200" dirty="0">
                <a:latin typeface="Arial Narrow" panose="020B0606020202030204" pitchFamily="34" charset="0"/>
              </a:rPr>
              <a:t>G</a:t>
            </a:r>
            <a:r>
              <a:rPr lang="en-US" sz="3200" dirty="0" smtClean="0">
                <a:latin typeface="Arial Narrow" panose="020B0606020202030204" pitchFamily="34" charset="0"/>
              </a:rPr>
              <a:t>eographic location</a:t>
            </a:r>
          </a:p>
          <a:p>
            <a:pPr lvl="2"/>
            <a:r>
              <a:rPr lang="en-US" sz="3200" dirty="0" smtClean="0">
                <a:latin typeface="Arial Narrow" panose="020B0606020202030204" pitchFamily="34" charset="0"/>
              </a:rPr>
              <a:t>Presence of elderly, disabled, or children &lt;5</a:t>
            </a:r>
          </a:p>
          <a:p>
            <a:pPr lvl="1"/>
            <a:endParaRPr lang="en-US" sz="3600" dirty="0" smtClean="0">
              <a:latin typeface="Arial Narrow" panose="020B0606020202030204" pitchFamily="34" charset="0"/>
            </a:endParaRPr>
          </a:p>
          <a:p>
            <a:pPr lvl="1"/>
            <a:endParaRPr lang="en-US" sz="36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1"/>
            <a:ext cx="2514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Map: Energy </a:t>
            </a:r>
            <a:r>
              <a:rPr lang="en-US" sz="4400" dirty="0">
                <a:latin typeface="Arial Narrow" panose="020B0606020202030204" pitchFamily="34" charset="0"/>
              </a:rPr>
              <a:t>B</a:t>
            </a:r>
            <a:r>
              <a:rPr lang="en-US" sz="4400" dirty="0" smtClean="0">
                <a:latin typeface="Arial Narrow" panose="020B0606020202030204" pitchFamily="34" charset="0"/>
              </a:rPr>
              <a:t>urden </a:t>
            </a:r>
          </a:p>
          <a:p>
            <a:pPr marL="0" indent="0">
              <a:buNone/>
            </a:pPr>
            <a:r>
              <a:rPr lang="en-US" sz="3600" dirty="0" smtClean="0">
                <a:latin typeface="Arial Narrow" panose="020B0606020202030204" pitchFamily="34" charset="0"/>
              </a:rPr>
              <a:t>(by local agency service area)</a:t>
            </a:r>
          </a:p>
        </p:txBody>
      </p:sp>
      <p:pic>
        <p:nvPicPr>
          <p:cNvPr id="2050" name="Picture 2" descr="I:\Enrgy_div\LIHEAP\4.0 Report &amp; Evaluation\4.17 EAP Analytics\2.0 Output - Analysis\Graphics\SP Mapping\FFY13\FFY13Pre-Burd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063"/>
            <a:ext cx="63130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85800"/>
            <a:ext cx="2514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Map: Energy </a:t>
            </a:r>
            <a:r>
              <a:rPr lang="en-US" sz="4400" dirty="0">
                <a:latin typeface="Arial Narrow" panose="020B0606020202030204" pitchFamily="34" charset="0"/>
              </a:rPr>
              <a:t>B</a:t>
            </a:r>
            <a:r>
              <a:rPr lang="en-US" sz="4400" dirty="0" smtClean="0">
                <a:latin typeface="Arial Narrow" panose="020B0606020202030204" pitchFamily="34" charset="0"/>
              </a:rPr>
              <a:t>urden </a:t>
            </a:r>
          </a:p>
          <a:p>
            <a:pPr marL="0" indent="0">
              <a:buNone/>
            </a:pPr>
            <a:r>
              <a:rPr lang="en-US" sz="3600" dirty="0" smtClean="0">
                <a:latin typeface="Arial Narrow" panose="020B0606020202030204" pitchFamily="34" charset="0"/>
              </a:rPr>
              <a:t>(by county)</a:t>
            </a:r>
            <a:endParaRPr lang="en-US" sz="4400" dirty="0" smtClean="0">
              <a:latin typeface="Arial Narrow" panose="020B0606020202030204" pitchFamily="34" charset="0"/>
            </a:endParaRPr>
          </a:p>
        </p:txBody>
      </p:sp>
      <p:pic>
        <p:nvPicPr>
          <p:cNvPr id="3074" name="Picture 2" descr="I:\Enrgy_div\LIHEAP\4.0 Report &amp; Evaluation\4.17 EAP Analytics\2.0 Output - Analysis\Graphics\County Mapping\FFY13\FFY13Pre-Burd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0" y="78445"/>
            <a:ext cx="6675120" cy="662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85800"/>
            <a:ext cx="2514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Map:</a:t>
            </a:r>
          </a:p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Pre-LIHEAP Benefit </a:t>
            </a:r>
            <a:r>
              <a:rPr lang="en-US" sz="4400" dirty="0">
                <a:latin typeface="Arial Narrow" panose="020B0606020202030204" pitchFamily="34" charset="0"/>
              </a:rPr>
              <a:t>E</a:t>
            </a:r>
            <a:r>
              <a:rPr lang="en-US" sz="4400" dirty="0" smtClean="0">
                <a:latin typeface="Arial Narrow" panose="020B0606020202030204" pitchFamily="34" charset="0"/>
              </a:rPr>
              <a:t>nergy </a:t>
            </a:r>
            <a:r>
              <a:rPr lang="en-US" sz="4400" dirty="0">
                <a:latin typeface="Arial Narrow" panose="020B0606020202030204" pitchFamily="34" charset="0"/>
              </a:rPr>
              <a:t>B</a:t>
            </a:r>
            <a:r>
              <a:rPr lang="en-US" sz="4400" dirty="0" smtClean="0">
                <a:latin typeface="Arial Narrow" panose="020B0606020202030204" pitchFamily="34" charset="0"/>
              </a:rPr>
              <a:t>urden</a:t>
            </a:r>
          </a:p>
        </p:txBody>
      </p:sp>
      <p:pic>
        <p:nvPicPr>
          <p:cNvPr id="3074" name="Picture 2" descr="I:\Enrgy_div\LIHEAP\4.0 Report &amp; Evaluation\4.17 EAP Analytics\2.0 Output - Analysis\Graphics\County Mapping\FFY13\FFY13Pre-Burd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0" y="78445"/>
            <a:ext cx="6675120" cy="662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6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85800"/>
            <a:ext cx="2514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Map:</a:t>
            </a:r>
          </a:p>
          <a:p>
            <a:pPr marL="0" indent="0">
              <a:buNone/>
            </a:pPr>
            <a:r>
              <a:rPr lang="en-US" sz="4400" dirty="0" smtClean="0">
                <a:latin typeface="Arial Narrow" panose="020B0606020202030204" pitchFamily="34" charset="0"/>
              </a:rPr>
              <a:t>Post- LIHEAP Benefit </a:t>
            </a:r>
            <a:r>
              <a:rPr lang="en-US" sz="4400" dirty="0">
                <a:latin typeface="Arial Narrow" panose="020B0606020202030204" pitchFamily="34" charset="0"/>
              </a:rPr>
              <a:t>E</a:t>
            </a:r>
            <a:r>
              <a:rPr lang="en-US" sz="4400" dirty="0" smtClean="0">
                <a:latin typeface="Arial Narrow" panose="020B0606020202030204" pitchFamily="34" charset="0"/>
              </a:rPr>
              <a:t>nergy </a:t>
            </a:r>
            <a:r>
              <a:rPr lang="en-US" sz="4400" dirty="0">
                <a:latin typeface="Arial Narrow" panose="020B0606020202030204" pitchFamily="34" charset="0"/>
              </a:rPr>
              <a:t>B</a:t>
            </a:r>
            <a:r>
              <a:rPr lang="en-US" sz="4400" dirty="0" smtClean="0">
                <a:latin typeface="Arial Narrow" panose="020B0606020202030204" pitchFamily="34" charset="0"/>
              </a:rPr>
              <a:t>urden</a:t>
            </a:r>
          </a:p>
        </p:txBody>
      </p:sp>
      <p:pic>
        <p:nvPicPr>
          <p:cNvPr id="4098" name="Picture 2" descr="I:\Enrgy_div\LIHEAP\4.0 Report &amp; Evaluation\4.17 EAP Analytics\2.0 Output - Analysis\Graphics\County Mapping\FFY13\FFY13Post-Burd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3233"/>
            <a:ext cx="6858000" cy="668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From 2004-2005, MN successfully developed and launched a new program database system called eHEAT </a:t>
            </a:r>
          </a:p>
          <a:p>
            <a:pPr lvl="1"/>
            <a:r>
              <a:rPr lang="en-US" u="sng" dirty="0" smtClean="0">
                <a:latin typeface="Arial Narrow" panose="020B0606020202030204" pitchFamily="34" charset="0"/>
              </a:rPr>
              <a:t>e</a:t>
            </a:r>
            <a:r>
              <a:rPr lang="en-US" dirty="0" smtClean="0">
                <a:latin typeface="Arial Narrow" panose="020B0606020202030204" pitchFamily="34" charset="0"/>
              </a:rPr>
              <a:t>lectronic </a:t>
            </a:r>
            <a:r>
              <a:rPr lang="en-US" u="sng" dirty="0" smtClean="0">
                <a:latin typeface="Arial Narrow" panose="020B0606020202030204" pitchFamily="34" charset="0"/>
              </a:rPr>
              <a:t>H</a:t>
            </a:r>
            <a:r>
              <a:rPr lang="en-US" dirty="0" smtClean="0">
                <a:latin typeface="Arial Narrow" panose="020B0606020202030204" pitchFamily="34" charset="0"/>
              </a:rPr>
              <a:t>ome </a:t>
            </a:r>
            <a:r>
              <a:rPr lang="en-US" u="sng" dirty="0" smtClean="0">
                <a:latin typeface="Arial Narrow" panose="020B0606020202030204" pitchFamily="34" charset="0"/>
              </a:rPr>
              <a:t>E</a:t>
            </a:r>
            <a:r>
              <a:rPr lang="en-US" dirty="0" smtClean="0">
                <a:latin typeface="Arial Narrow" panose="020B0606020202030204" pitchFamily="34" charset="0"/>
              </a:rPr>
              <a:t>nergy </a:t>
            </a:r>
            <a:r>
              <a:rPr lang="en-US" u="sng" dirty="0" smtClean="0">
                <a:latin typeface="Arial Narrow" panose="020B0606020202030204" pitchFamily="34" charset="0"/>
              </a:rPr>
              <a:t>A</a:t>
            </a:r>
            <a:r>
              <a:rPr lang="en-US" dirty="0" smtClean="0">
                <a:latin typeface="Arial Narrow" panose="020B0606020202030204" pitchFamily="34" charset="0"/>
              </a:rPr>
              <a:t>utomated </a:t>
            </a:r>
            <a:r>
              <a:rPr lang="en-US" u="sng" dirty="0" smtClean="0">
                <a:latin typeface="Arial Narrow" panose="020B0606020202030204" pitchFamily="34" charset="0"/>
              </a:rPr>
              <a:t>T</a:t>
            </a:r>
            <a:r>
              <a:rPr lang="en-US" dirty="0" smtClean="0">
                <a:latin typeface="Arial Narrow" panose="020B0606020202030204" pitchFamily="34" charset="0"/>
              </a:rPr>
              <a:t>echnology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eHEAT centralized data collection and payments, increasing efficiency for both local providers and energy vendors, benefitting LIHEAP participants</a:t>
            </a:r>
          </a:p>
        </p:txBody>
      </p:sp>
    </p:spTree>
    <p:extLst>
      <p:ext uri="{BB962C8B-B14F-4D97-AF65-F5344CB8AC3E}">
        <p14:creationId xmlns:p14="http://schemas.microsoft.com/office/powerpoint/2010/main" val="34177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Recognize MN may be in a somewhat unique position – our system has been running for nearly a decade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How did we got vendors to provide data?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Have been gathering energy cost data since early ‘80s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Included </a:t>
            </a:r>
            <a:r>
              <a:rPr lang="en-US" dirty="0">
                <a:latin typeface="Arial Narrow" panose="020B0606020202030204" pitchFamily="34" charset="0"/>
              </a:rPr>
              <a:t>energy vendors in designing data </a:t>
            </a:r>
            <a:r>
              <a:rPr lang="en-US" dirty="0" smtClean="0">
                <a:latin typeface="Arial Narrow" panose="020B0606020202030204" pitchFamily="34" charset="0"/>
              </a:rPr>
              <a:t>system in 2000s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Vendors were instrumental in centralizing payments, increasing consistency and accuracy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Arial Narrow" panose="020B0606020202030204" pitchFamily="34" charset="0"/>
              </a:rPr>
              <a:t>Performance Measures – MN</a:t>
            </a:r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8307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Background on data collection in MN</a:t>
            </a:r>
          </a:p>
          <a:p>
            <a:r>
              <a:rPr lang="en-US" sz="4000" dirty="0" smtClean="0">
                <a:latin typeface="Arial Narrow" panose="020B0606020202030204" pitchFamily="34" charset="0"/>
              </a:rPr>
              <a:t>Performance measures pilot test results</a:t>
            </a:r>
          </a:p>
          <a:p>
            <a:r>
              <a:rPr lang="en-US" sz="4000" dirty="0" smtClean="0">
                <a:latin typeface="Arial Narrow" panose="020B0606020202030204" pitchFamily="34" charset="0"/>
              </a:rPr>
              <a:t>How we use the data</a:t>
            </a:r>
          </a:p>
          <a:p>
            <a:r>
              <a:rPr lang="en-US" sz="4000" dirty="0" smtClean="0">
                <a:latin typeface="Arial Narrow" panose="020B0606020202030204" pitchFamily="34" charset="0"/>
              </a:rPr>
              <a:t>What has worked for MN</a:t>
            </a:r>
          </a:p>
          <a:p>
            <a:endParaRPr lang="en-US" sz="4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While at first glance energy vendors may have little incentive to provide cost information…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Enables MN EAP to more effectively serve households based on their actual need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This directly impacts vendor collections and disconnection costs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Energy cost varies widely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If benefit is based on average costs, some households get more than they need, while others less, even if you’re having the same average impact</a:t>
            </a:r>
          </a:p>
        </p:txBody>
      </p:sp>
    </p:spTree>
    <p:extLst>
      <p:ext uri="{BB962C8B-B14F-4D97-AF65-F5344CB8AC3E}">
        <p14:creationId xmlns:p14="http://schemas.microsoft.com/office/powerpoint/2010/main" val="6390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0593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While at first glance energy vendors may have little incentive to provide cost information…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MN accommodates different ways of providing consumption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Local providers </a:t>
            </a:r>
            <a:r>
              <a:rPr lang="en-US" dirty="0">
                <a:latin typeface="Arial Narrow" panose="020B0606020202030204" pitchFamily="34" charset="0"/>
              </a:rPr>
              <a:t>enter </a:t>
            </a:r>
            <a:r>
              <a:rPr lang="en-US" dirty="0" smtClean="0">
                <a:latin typeface="Arial Narrow" panose="020B0606020202030204" pitchFamily="34" charset="0"/>
              </a:rPr>
              <a:t>into eHEAT from </a:t>
            </a:r>
            <a:r>
              <a:rPr lang="en-US" dirty="0">
                <a:latin typeface="Arial Narrow" panose="020B0606020202030204" pitchFamily="34" charset="0"/>
              </a:rPr>
              <a:t>phone call from vendor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Energy vendors enter directly in eHEAT</a:t>
            </a:r>
          </a:p>
          <a:p>
            <a:pPr lvl="3"/>
            <a:r>
              <a:rPr lang="en-US" dirty="0">
                <a:latin typeface="Arial Narrow" panose="020B0606020202030204" pitchFamily="34" charset="0"/>
              </a:rPr>
              <a:t>Single entry screen</a:t>
            </a:r>
          </a:p>
          <a:p>
            <a:pPr lvl="3"/>
            <a:r>
              <a:rPr lang="en-US" dirty="0">
                <a:latin typeface="Arial Narrow" panose="020B0606020202030204" pitchFamily="34" charset="0"/>
              </a:rPr>
              <a:t>Multiple entry screen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Batch screen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If vendors don’t provide cost data, we use a “backup matrix” -RECS fuel cost data, income, housing type, and fuel type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33410"/>
            <a:ext cx="9067800" cy="469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Single Entry </a:t>
            </a:r>
            <a:r>
              <a:rPr lang="en-US" dirty="0"/>
              <a:t>Screen </a:t>
            </a:r>
            <a:r>
              <a:rPr lang="en-US" sz="2000" dirty="0"/>
              <a:t>(simulated data shown below)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What has worked for MN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5563"/>
          </a:xfrm>
        </p:spPr>
        <p:txBody>
          <a:bodyPr/>
          <a:lstStyle/>
          <a:p>
            <a:r>
              <a:rPr lang="en-US" dirty="0" smtClean="0"/>
              <a:t>Multiple Entry Screen </a:t>
            </a:r>
            <a:r>
              <a:rPr lang="en-US" sz="2000" dirty="0" smtClean="0"/>
              <a:t>(simulated data shown below)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1539240"/>
            <a:ext cx="8295628" cy="5394960"/>
            <a:chOff x="228600" y="1539240"/>
            <a:chExt cx="8295628" cy="539496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801" b="29113"/>
            <a:stretch/>
          </p:blipFill>
          <p:spPr bwMode="auto">
            <a:xfrm>
              <a:off x="228600" y="1539240"/>
              <a:ext cx="8295628" cy="5394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1943500" y="4648200"/>
              <a:ext cx="990600" cy="17526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43500" y="3200400"/>
              <a:ext cx="990600" cy="1219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3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4137" name="Picture 41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Picture 43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Goals of the Performance </a:t>
            </a:r>
            <a:br>
              <a:rPr lang="en-US" altLang="en-US" sz="3200" smtClean="0"/>
            </a:br>
            <a:r>
              <a:rPr lang="en-US" altLang="en-US" sz="3200" smtClean="0"/>
              <a:t>Measurement Pilot</a:t>
            </a: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Feasibility Assessment – Can grantees that have these data prepare this report?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Technical Assistance – What do other grantees need to know as they start to collect, process, and report on these data?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Value – How useful are these performance measures in helping grantees to assess their program performance?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fld id="{703F6B7E-D25B-4FD8-BCB5-BADD118CF21D}" type="slidenum">
              <a:rPr lang="en-US" altLang="en-US" sz="100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t>24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Performance Measures – MN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b="1" dirty="0" smtClean="0"/>
              <a:t>Feasibility: </a:t>
            </a:r>
          </a:p>
          <a:p>
            <a:pPr lvl="1"/>
            <a:r>
              <a:rPr lang="en-US" altLang="en-US" dirty="0" smtClean="0"/>
              <a:t>With the data we were already collecting we are able to report with minimal adjustments</a:t>
            </a:r>
            <a:endParaRPr lang="en-US" altLang="en-US" dirty="0"/>
          </a:p>
          <a:p>
            <a:r>
              <a:rPr lang="en-US" altLang="en-US" b="1" dirty="0"/>
              <a:t>Technical </a:t>
            </a:r>
            <a:r>
              <a:rPr lang="en-US" altLang="en-US" b="1" dirty="0" smtClean="0"/>
              <a:t>Assistance:  </a:t>
            </a:r>
          </a:p>
          <a:p>
            <a:pPr lvl="1"/>
            <a:r>
              <a:rPr lang="en-US" altLang="en-US" dirty="0" smtClean="0"/>
              <a:t>Work closely with energy vendor stakeholders; find out what they need and identify the existing obstacles to obtaining energy cost data</a:t>
            </a:r>
          </a:p>
          <a:p>
            <a:pPr lvl="1"/>
            <a:r>
              <a:rPr lang="en-US" altLang="en-US" dirty="0" smtClean="0"/>
              <a:t>Consider using the data to determine benefit amounts</a:t>
            </a:r>
          </a:p>
          <a:p>
            <a:pPr lvl="1"/>
            <a:r>
              <a:rPr lang="en-US" altLang="en-US" dirty="0" smtClean="0"/>
              <a:t>Larger investments upfront will pay off down the road</a:t>
            </a: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b="1" dirty="0" smtClean="0"/>
              <a:t>Value: </a:t>
            </a:r>
          </a:p>
          <a:p>
            <a:pPr lvl="1"/>
            <a:r>
              <a:rPr lang="en-US" altLang="en-US" dirty="0"/>
              <a:t>The performance measures help us understand if benefits are targeted to LIHEAP households with the highest energy </a:t>
            </a:r>
            <a:r>
              <a:rPr lang="en-US" altLang="en-US" dirty="0" smtClean="0"/>
              <a:t>burdens</a:t>
            </a:r>
            <a:endParaRPr lang="en-US" altLang="en-US" dirty="0"/>
          </a:p>
          <a:p>
            <a:pPr lvl="1"/>
            <a:r>
              <a:rPr lang="en-US" altLang="en-US" dirty="0"/>
              <a:t>Once you have the data there are </a:t>
            </a:r>
            <a:r>
              <a:rPr lang="en-US" altLang="en-US" dirty="0" smtClean="0"/>
              <a:t>numerous other </a:t>
            </a:r>
            <a:r>
              <a:rPr lang="en-US" altLang="en-US" dirty="0"/>
              <a:t>potential </a:t>
            </a:r>
            <a:r>
              <a:rPr lang="en-US" altLang="en-US" dirty="0" smtClean="0"/>
              <a:t>applications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Performance Measures – MN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have questions or would like to discuss our approach, please feel free to contact me: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Michael Schmitz, Program Analyst</a:t>
            </a:r>
          </a:p>
          <a:p>
            <a:pPr marL="0" indent="0">
              <a:buNone/>
            </a:pPr>
            <a:r>
              <a:rPr lang="en-US" dirty="0" smtClean="0"/>
              <a:t>Office </a:t>
            </a:r>
            <a:r>
              <a:rPr lang="en-US" dirty="0"/>
              <a:t>of Energy Assistance Programs</a:t>
            </a:r>
          </a:p>
          <a:p>
            <a:pPr marL="0" indent="0">
              <a:buNone/>
            </a:pPr>
            <a:r>
              <a:rPr lang="en-US" dirty="0"/>
              <a:t>Minnesota Department of </a:t>
            </a:r>
            <a:r>
              <a:rPr lang="en-US" dirty="0" smtClean="0"/>
              <a:t>Commerce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michael.schmitz@state.mn.us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651-539-1812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Background on data collection in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MN targets energy assistance benefits to households with the highest energy burdens by basing the primary benefit amount (primary heat) on the following data: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Household Income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Household Size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Fuel Type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Annual Fuel Cost</a:t>
            </a:r>
          </a:p>
        </p:txBody>
      </p:sp>
    </p:spTree>
    <p:extLst>
      <p:ext uri="{BB962C8B-B14F-4D97-AF65-F5344CB8AC3E}">
        <p14:creationId xmlns:p14="http://schemas.microsoft.com/office/powerpoint/2010/main" val="1988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Arial Narrow" panose="020B0606020202030204" pitchFamily="34" charset="0"/>
              </a:rPr>
              <a:t>Background on data collection in MN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Income, household size, and fuel type are collected in our application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Fuel cost and consumption: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Supplied directly by energy vendors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800+ vendors statewide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 FFY2013 - complete data for more than 2/3 of our households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Ten largest vendors cover 80% of MN’s LIHEAP households</a:t>
            </a:r>
          </a:p>
        </p:txBody>
      </p:sp>
    </p:spTree>
    <p:extLst>
      <p:ext uri="{BB962C8B-B14F-4D97-AF65-F5344CB8AC3E}">
        <p14:creationId xmlns:p14="http://schemas.microsoft.com/office/powerpoint/2010/main" val="28836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2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The pilot test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Took approximately 5 hours to gather the data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Should take us 2-3 hours in the future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Challenges included:</a:t>
            </a:r>
          </a:p>
          <a:p>
            <a:pPr lvl="2"/>
            <a:r>
              <a:rPr lang="en-US" sz="3200" dirty="0" smtClean="0">
                <a:latin typeface="Arial Narrow" panose="020B0606020202030204" pitchFamily="34" charset="0"/>
              </a:rPr>
              <a:t>Translating our local terms into the official performance measures terms</a:t>
            </a:r>
          </a:p>
          <a:p>
            <a:pPr lvl="2"/>
            <a:r>
              <a:rPr lang="en-US" sz="3200" dirty="0" smtClean="0">
                <a:latin typeface="Arial Narrow" panose="020B0606020202030204" pitchFamily="34" charset="0"/>
              </a:rPr>
              <a:t>There was some data we did not currently collect</a:t>
            </a:r>
          </a:p>
        </p:txBody>
      </p:sp>
    </p:spTree>
    <p:extLst>
      <p:ext uri="{BB962C8B-B14F-4D97-AF65-F5344CB8AC3E}">
        <p14:creationId xmlns:p14="http://schemas.microsoft.com/office/powerpoint/2010/main" val="19677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1828800"/>
            <a:ext cx="9052560" cy="447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latin typeface="Arial Narrow" panose="020B0606020202030204" pitchFamily="34" charset="0"/>
              </a:rPr>
              <a:t>Performance Measures Pilot Test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We found: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Average Annual LIHEAP Household Income:     </a:t>
            </a:r>
            <a:r>
              <a:rPr lang="en-US" sz="3600" b="1" dirty="0" smtClean="0">
                <a:latin typeface="Arial Narrow" panose="020B0606020202030204" pitchFamily="34" charset="0"/>
              </a:rPr>
              <a:t>$17,275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Average Total </a:t>
            </a:r>
            <a:r>
              <a:rPr lang="en-US" sz="3600" dirty="0" smtClean="0">
                <a:latin typeface="Arial Narrow" panose="020B0606020202030204" pitchFamily="34" charset="0"/>
              </a:rPr>
              <a:t>Annual Residential Energy Bill: </a:t>
            </a:r>
            <a:r>
              <a:rPr lang="en-US" sz="3600" b="1" dirty="0" smtClean="0">
                <a:latin typeface="Arial Narrow" panose="020B0606020202030204" pitchFamily="34" charset="0"/>
              </a:rPr>
              <a:t>$2,003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Average % Reduction in Energy Burden: </a:t>
            </a:r>
            <a:r>
              <a:rPr lang="en-US" sz="3600" b="1" dirty="0" smtClean="0">
                <a:latin typeface="Arial Narrow" panose="020B0606020202030204" pitchFamily="34" charset="0"/>
              </a:rPr>
              <a:t>33.2%</a:t>
            </a:r>
          </a:p>
        </p:txBody>
      </p:sp>
    </p:spTree>
    <p:extLst>
      <p:ext uri="{BB962C8B-B14F-4D97-AF65-F5344CB8AC3E}">
        <p14:creationId xmlns:p14="http://schemas.microsoft.com/office/powerpoint/2010/main" val="21607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Arial Narrow" panose="020B0606020202030204" pitchFamily="34" charset="0"/>
              </a:rPr>
              <a:t>Performance </a:t>
            </a:r>
            <a:r>
              <a:rPr lang="en-US" sz="3900" dirty="0" smtClean="0">
                <a:latin typeface="Arial Narrow" panose="020B0606020202030204" pitchFamily="34" charset="0"/>
              </a:rPr>
              <a:t>Measures Pilot </a:t>
            </a:r>
            <a:r>
              <a:rPr lang="en-US" sz="3900" dirty="0">
                <a:latin typeface="Arial Narrow" panose="020B0606020202030204" pitchFamily="34" charset="0"/>
              </a:rPr>
              <a:t>Test </a:t>
            </a:r>
            <a:r>
              <a:rPr lang="en-US" sz="3900" dirty="0" smtClean="0">
                <a:latin typeface="Arial Narrow" panose="020B0606020202030204" pitchFamily="34" charset="0"/>
              </a:rPr>
              <a:t>Data - MN</a:t>
            </a:r>
            <a:endParaRPr lang="en-US" sz="3900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37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For households in the top 25% of energy burden, we found: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45% higher average total benefits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13% greater energy burden reduction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For fuel oil and propane households, we did not target the highest burden households as well as we did for other fuel types.</a:t>
            </a:r>
          </a:p>
        </p:txBody>
      </p:sp>
    </p:spTree>
    <p:extLst>
      <p:ext uri="{BB962C8B-B14F-4D97-AF65-F5344CB8AC3E}">
        <p14:creationId xmlns:p14="http://schemas.microsoft.com/office/powerpoint/2010/main" val="20260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pPr marL="1828800" indent="-1717675">
              <a:lnSpc>
                <a:spcPct val="90000"/>
              </a:lnSpc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Section 4:  	Explaining Energy Burden Measure Data     </a:t>
            </a:r>
            <a:r>
              <a:rPr lang="en-US" sz="2800" b="1" i="1" dirty="0">
                <a:latin typeface="Calibri" pitchFamily="34" charset="0"/>
              </a:rPr>
              <a:t>What are we reporting?  Why does it matter?</a:t>
            </a:r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04800" y="5667587"/>
            <a:ext cx="8610600" cy="971870"/>
            <a:chOff x="304800" y="5754084"/>
            <a:chExt cx="8610600" cy="971870"/>
          </a:xfrm>
        </p:grpSpPr>
        <p:sp>
          <p:nvSpPr>
            <p:cNvPr id="14" name="Rectangle 13"/>
            <p:cNvSpPr/>
            <p:nvPr/>
          </p:nvSpPr>
          <p:spPr>
            <a:xfrm>
              <a:off x="304800" y="5754084"/>
              <a:ext cx="8610600" cy="9718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5909928"/>
              <a:ext cx="8243455" cy="660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700" b="1" dirty="0">
                  <a:solidFill>
                    <a:prstClr val="black"/>
                  </a:solidFill>
                  <a:latin typeface="Calibri" pitchFamily="34" charset="0"/>
                </a:rPr>
                <a:t>Does </a:t>
              </a:r>
              <a:r>
                <a:rPr lang="en-US" sz="1700" b="1" dirty="0" smtClean="0">
                  <a:solidFill>
                    <a:prstClr val="black"/>
                  </a:solidFill>
                  <a:latin typeface="Calibri" pitchFamily="34" charset="0"/>
                </a:rPr>
                <a:t>the LIHEAP program furnish </a:t>
              </a:r>
              <a:r>
                <a:rPr lang="en-US" sz="1700" b="1" dirty="0">
                  <a:solidFill>
                    <a:prstClr val="black"/>
                  </a:solidFill>
                  <a:latin typeface="Calibri" pitchFamily="34" charset="0"/>
                </a:rPr>
                <a:t>higher benefits to high burden households? </a:t>
              </a:r>
              <a:endParaRPr lang="en-US" sz="1700" b="1" dirty="0" smtClean="0">
                <a:solidFill>
                  <a:prstClr val="black"/>
                </a:solidFill>
                <a:latin typeface="Calibri" pitchFamily="34" charset="0"/>
              </a:endParaRPr>
            </a:p>
            <a:p>
              <a:pPr>
                <a:lnSpc>
                  <a:spcPct val="90000"/>
                </a:lnSpc>
              </a:pPr>
              <a:endParaRPr lang="en-US" sz="700" b="1" dirty="0">
                <a:solidFill>
                  <a:prstClr val="black"/>
                </a:solidFill>
                <a:latin typeface="Calibri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700" dirty="0" smtClean="0">
                  <a:solidFill>
                    <a:prstClr val="black"/>
                  </a:solidFill>
                  <a:latin typeface="Calibri" pitchFamily="34" charset="0"/>
                </a:rPr>
                <a:t>Not </a:t>
              </a:r>
              <a:r>
                <a:rPr lang="en-US" sz="1700" dirty="0">
                  <a:solidFill>
                    <a:prstClr val="black"/>
                  </a:solidFill>
                  <a:latin typeface="Calibri" pitchFamily="34" charset="0"/>
                </a:rPr>
                <a:t>in 2005. But, in 2009 the program did pay higher benefits to high burden households.</a:t>
              </a:r>
              <a:endParaRPr lang="en-US" sz="1700" b="1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2400" y="1607127"/>
            <a:ext cx="707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Measure 2:  Benefit Targeting Index Example</a:t>
            </a:r>
            <a:endParaRPr lang="en-US" sz="2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2293305"/>
            <a:ext cx="8167255" cy="3224361"/>
            <a:chOff x="533400" y="1905082"/>
            <a:chExt cx="8167255" cy="322436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70" t="2837" r="6387" b="3163"/>
            <a:stretch/>
          </p:blipFill>
          <p:spPr bwMode="auto">
            <a:xfrm>
              <a:off x="533400" y="1905082"/>
              <a:ext cx="4419600" cy="3224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12"/>
            <p:cNvGrpSpPr/>
            <p:nvPr/>
          </p:nvGrpSpPr>
          <p:grpSpPr>
            <a:xfrm>
              <a:off x="5271655" y="2032473"/>
              <a:ext cx="3429000" cy="2937295"/>
              <a:chOff x="5257800" y="1993086"/>
              <a:chExt cx="3429000" cy="2937295"/>
            </a:xfrm>
          </p:grpSpPr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5257800" y="1993086"/>
                <a:ext cx="3429000" cy="133882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In 2005, high burden households received </a:t>
                </a:r>
                <a:r>
                  <a:rPr lang="en-US" b="1" u="sng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the same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 benefit as the average 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household. </a:t>
                </a:r>
              </a:p>
              <a:p>
                <a:pPr>
                  <a:lnSpc>
                    <a:spcPct val="50000"/>
                  </a:lnSpc>
                </a:pPr>
                <a:endParaRPr lang="en-US" dirty="0" smtClean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Calibri"/>
                    <a:ea typeface="Calibri"/>
                    <a:cs typeface="Times New Roman"/>
                  </a:rPr>
                  <a:t>[Index </a:t>
                </a:r>
                <a:r>
                  <a:rPr lang="en-US" b="1" dirty="0">
                    <a:solidFill>
                      <a:srgbClr val="00B050"/>
                    </a:solidFill>
                    <a:latin typeface="Calibri"/>
                    <a:ea typeface="Calibri"/>
                    <a:cs typeface="Times New Roman"/>
                  </a:rPr>
                  <a:t>Score: 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/>
                    <a:ea typeface="Calibri"/>
                    <a:cs typeface="Times New Roman"/>
                  </a:rPr>
                  <a:t>100]</a:t>
                </a:r>
                <a:endParaRPr lang="en-US" sz="1100" b="1" dirty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5257800" y="3591553"/>
                <a:ext cx="3429000" cy="133882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In 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2009, high burden households received a benefit </a:t>
                </a:r>
                <a:r>
                  <a:rPr lang="en-US" b="1" u="sng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18.6% higher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 than the average 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Calibri"/>
                    <a:cs typeface="Times New Roman"/>
                  </a:rPr>
                  <a:t>household.</a:t>
                </a:r>
              </a:p>
              <a:p>
                <a:pPr>
                  <a:lnSpc>
                    <a:spcPct val="50000"/>
                  </a:lnSpc>
                </a:pPr>
                <a:endParaRPr lang="en-US" dirty="0" smtClean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Calibri"/>
                    <a:ea typeface="Calibri"/>
                    <a:cs typeface="Times New Roman"/>
                  </a:rPr>
                  <a:t>[Index Score:  118.6]</a:t>
                </a:r>
                <a:endParaRPr lang="en-US" b="1" dirty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7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1324</Words>
  <Application>Microsoft Office PowerPoint</Application>
  <PresentationFormat>On-screen Show (4:3)</PresentationFormat>
  <Paragraphs>193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Calibri</vt:lpstr>
      <vt:lpstr>Times New Roman</vt:lpstr>
      <vt:lpstr>Tw Cen MT</vt:lpstr>
      <vt:lpstr>Wingdings</vt:lpstr>
      <vt:lpstr>Wingdings 2</vt:lpstr>
      <vt:lpstr>Office Theme</vt:lpstr>
      <vt:lpstr>Median</vt:lpstr>
      <vt:lpstr>1_Median</vt:lpstr>
      <vt:lpstr>Power Point Template - Cover and Page</vt:lpstr>
      <vt:lpstr>Performance Measures: The Minnesota Experience</vt:lpstr>
      <vt:lpstr>Performance Measures – MN</vt:lpstr>
      <vt:lpstr>Background on data collection in MN</vt:lpstr>
      <vt:lpstr>Background on data collection in MN</vt:lpstr>
      <vt:lpstr>Performance Measures Pilot Test Results</vt:lpstr>
      <vt:lpstr>Performance Measures Pilot Test Results</vt:lpstr>
      <vt:lpstr>Performance Measures Pilot Test Results</vt:lpstr>
      <vt:lpstr>Performance Measures Pilot Test Data - MN</vt:lpstr>
      <vt:lpstr>Section 4:   Explaining Energy Burden Measure Data     What are we reporting?  Why does it matter?</vt:lpstr>
      <vt:lpstr>Performance Measures Pilot Test Results</vt:lpstr>
      <vt:lpstr>Section 4:   Explaining Energy Burden Measure Data      What are we reporting?  Why does it matter?</vt:lpstr>
      <vt:lpstr>Performance Measures Pilot Test Results</vt:lpstr>
      <vt:lpstr>Performance Measures Pilot Test Results</vt:lpstr>
      <vt:lpstr>PowerPoint Presentation</vt:lpstr>
      <vt:lpstr>PowerPoint Presentation</vt:lpstr>
      <vt:lpstr>PowerPoint Presentation</vt:lpstr>
      <vt:lpstr>PowerPoint Presentation</vt:lpstr>
      <vt:lpstr>What has worked for MN</vt:lpstr>
      <vt:lpstr>What has worked for MN</vt:lpstr>
      <vt:lpstr>What has worked for MN</vt:lpstr>
      <vt:lpstr>What has worked for MN</vt:lpstr>
      <vt:lpstr>What has worked for MN</vt:lpstr>
      <vt:lpstr>What has worked for MN</vt:lpstr>
      <vt:lpstr>Goals of the Performance  Measurement Pilot</vt:lpstr>
      <vt:lpstr>Performance Measures – MN</vt:lpstr>
      <vt:lpstr>Performance Measures – MN</vt:lpstr>
    </vt:vector>
  </TitlesOfParts>
  <Company>Minnesota Department of Commerce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A16 – Good Examples</dc:title>
  <dc:creator>Michael Schmitz</dc:creator>
  <cp:lastModifiedBy>Melissa Torgerson</cp:lastModifiedBy>
  <cp:revision>70</cp:revision>
  <dcterms:created xsi:type="dcterms:W3CDTF">2014-05-12T17:56:22Z</dcterms:created>
  <dcterms:modified xsi:type="dcterms:W3CDTF">2015-12-08T05:29:50Z</dcterms:modified>
</cp:coreProperties>
</file>