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4"/>
  </p:notesMasterIdLst>
  <p:handoutMasterIdLst>
    <p:handoutMasterId r:id="rId65"/>
  </p:handoutMasterIdLst>
  <p:sldIdLst>
    <p:sldId id="265" r:id="rId2"/>
    <p:sldId id="271" r:id="rId3"/>
    <p:sldId id="267" r:id="rId4"/>
    <p:sldId id="268" r:id="rId5"/>
    <p:sldId id="269" r:id="rId6"/>
    <p:sldId id="270" r:id="rId7"/>
    <p:sldId id="266" r:id="rId8"/>
    <p:sldId id="276"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333" r:id="rId22"/>
    <p:sldId id="297" r:id="rId23"/>
    <p:sldId id="298" r:id="rId24"/>
    <p:sldId id="299" r:id="rId25"/>
    <p:sldId id="300" r:id="rId26"/>
    <p:sldId id="302" r:id="rId27"/>
    <p:sldId id="301" r:id="rId28"/>
    <p:sldId id="303" r:id="rId29"/>
    <p:sldId id="304" r:id="rId30"/>
    <p:sldId id="305" r:id="rId31"/>
    <p:sldId id="334" r:id="rId32"/>
    <p:sldId id="307" r:id="rId33"/>
    <p:sldId id="308" r:id="rId34"/>
    <p:sldId id="277"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 id="278" r:id="rId58"/>
    <p:sldId id="283" r:id="rId59"/>
    <p:sldId id="282" r:id="rId60"/>
    <p:sldId id="279" r:id="rId61"/>
    <p:sldId id="280" r:id="rId62"/>
    <p:sldId id="281" r:id="rId6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60"/>
  </p:normalViewPr>
  <p:slideViewPr>
    <p:cSldViewPr snapToGrid="0">
      <p:cViewPr varScale="1">
        <p:scale>
          <a:sx n="113" d="100"/>
          <a:sy n="113" d="100"/>
        </p:scale>
        <p:origin x="5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16E8A74-F89F-4934-8AAB-BEAC22030327}" type="datetimeFigureOut">
              <a:rPr lang="en-US" smtClean="0"/>
              <a:t>6/22/2017</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C64C1C96-6CC9-42E2-9675-96543E86358A}" type="slidenum">
              <a:rPr lang="en-US" smtClean="0"/>
              <a:t>‹#›</a:t>
            </a:fld>
            <a:endParaRPr lang="en-US"/>
          </a:p>
        </p:txBody>
      </p:sp>
    </p:spTree>
    <p:extLst>
      <p:ext uri="{BB962C8B-B14F-4D97-AF65-F5344CB8AC3E}">
        <p14:creationId xmlns:p14="http://schemas.microsoft.com/office/powerpoint/2010/main" val="2478059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1897C01-7D75-4392-97AD-98001B37326B}" type="datetimeFigureOut">
              <a:rPr lang="en-US" smtClean="0"/>
              <a:t>6/22/2017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2908F29-7334-4776-AA39-E2F0C6705A44}" type="slidenum">
              <a:rPr lang="en-US" smtClean="0"/>
              <a:t>‹#›</a:t>
            </a:fld>
            <a:endParaRPr lang="en-US"/>
          </a:p>
        </p:txBody>
      </p:sp>
    </p:spTree>
    <p:extLst>
      <p:ext uri="{BB962C8B-B14F-4D97-AF65-F5344CB8AC3E}">
        <p14:creationId xmlns:p14="http://schemas.microsoft.com/office/powerpoint/2010/main" val="3885116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A21F263-3D89-45E3-819A-8B557F9D3D6B}" type="datetime1">
              <a:rPr kumimoji="0" lang="en-US" sz="2000" b="0"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6/22/2017</a:t>
            </a:fld>
            <a:endParaRPr kumimoji="0" lang="en-US" sz="2000" b="0" i="0" u="none" strike="noStrike" kern="1200" cap="none" spc="0" normalizeH="0" baseline="0" noProof="0">
              <a:ln>
                <a:noFill/>
              </a:ln>
              <a:solidFill>
                <a:srgbClr val="FFFFFF"/>
              </a:solidFill>
              <a:effectLst/>
              <a:uLnTx/>
              <a:uFillTx/>
              <a:latin typeface="Tw Cen MT"/>
              <a:ea typeface="+mn-ea"/>
              <a:cs typeface="+mn-cs"/>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EBDDC3"/>
              </a:solidFill>
              <a:effectLst/>
              <a:uLnTx/>
              <a:uFillTx/>
              <a:latin typeface="Tw Cen MT"/>
              <a:ea typeface="+mn-ea"/>
              <a:cs typeface="+mn-cs"/>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EBDDC3"/>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EBDDC3"/>
              </a:solidFill>
              <a:effectLst/>
              <a:uLnTx/>
              <a:uFillTx/>
              <a:latin typeface="Calibri" pitchFamily="34" charset="0"/>
              <a:ea typeface="+mn-ea"/>
              <a:cs typeface="+mn-cs"/>
            </a:endParaRPr>
          </a:p>
        </p:txBody>
      </p:sp>
    </p:spTree>
    <p:extLst>
      <p:ext uri="{BB962C8B-B14F-4D97-AF65-F5344CB8AC3E}">
        <p14:creationId xmlns:p14="http://schemas.microsoft.com/office/powerpoint/2010/main" val="40557667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7B6EDD-6C9C-4BA5-B10C-468D13BD258F}"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239064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D49CF4-9A9D-4C63-BB0E-F541EA6A7A26}"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5" name="Footer Placeholder 4"/>
          <p:cNvSpPr>
            <a:spLocks noGrp="1"/>
          </p:cNvSpPr>
          <p:nvPr>
            <p:ph type="ftr" sz="quarter" idx="11"/>
          </p:nvPr>
        </p:nvSpPr>
        <p:spPr>
          <a:xfrm>
            <a:off x="457201" y="6248207"/>
            <a:ext cx="557348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6" name="Slide Number Placeholder 5"/>
          <p:cNvSpPr>
            <a:spLocks noGrp="1"/>
          </p:cNvSpPr>
          <p:nvPr>
            <p:ph type="sldNum" sz="quarter" idx="12"/>
          </p:nvPr>
        </p:nvSpPr>
        <p:spPr>
          <a:xfrm rot="5400000">
            <a:off x="5989638" y="144462"/>
            <a:ext cx="533400" cy="24447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51331995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1FB3AF-ECDD-4881-9F64-F3D5850997B4}"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407353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A20B0D-C8A7-48BC-88D0-D774B8372AE6}"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6" name="Slide Number Placeholder 5"/>
          <p:cNvSpPr>
            <a:spLocks noGrp="1"/>
          </p:cNvSpPr>
          <p:nvPr>
            <p:ph type="sldNum" sz="quarter" idx="12"/>
          </p:nvPr>
        </p:nvSpPr>
        <p:spPr/>
        <p:txBody>
          <a:bodyPr/>
          <a:lstStyle>
            <a:lvl1pPr>
              <a:defRPr sz="2000">
                <a:solidFill>
                  <a:srgbClr val="FFFFFF"/>
                </a:solidFill>
                <a:latin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410885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58BFA8-150E-455E-BE50-7F4CFFF844EB}"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4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400" b="1"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14" name="Footer Placeholder 13"/>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Tree>
    <p:extLst>
      <p:ext uri="{BB962C8B-B14F-4D97-AF65-F5344CB8AC3E}">
        <p14:creationId xmlns:p14="http://schemas.microsoft.com/office/powerpoint/2010/main" val="21086851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3D19AF4-25F4-4110-B65A-FDEE47C177F4}"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10" name="Slide Number Placeholder 9"/>
          <p:cNvSpPr>
            <a:spLocks noGrp="1"/>
          </p:cNvSpPr>
          <p:nvPr>
            <p:ph type="sldNum" sz="quarter" idx="16"/>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12" name="Footer Placeholder 11"/>
          <p:cNvSpPr>
            <a:spLocks noGrp="1"/>
          </p:cNvSpPr>
          <p:nvPr>
            <p:ph type="ftr" sz="quarter" idx="17"/>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Tree>
    <p:extLst>
      <p:ext uri="{BB962C8B-B14F-4D97-AF65-F5344CB8AC3E}">
        <p14:creationId xmlns:p14="http://schemas.microsoft.com/office/powerpoint/2010/main" val="1167703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84C8B9-BCCB-420E-B88B-ADCF1422A012}"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12" name="Slide Number Placeholder 11"/>
          <p:cNvSpPr>
            <a:spLocks noGrp="1"/>
          </p:cNvSpPr>
          <p:nvPr>
            <p:ph type="sldNum" sz="quarter" idx="16"/>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14" name="Footer Placeholder 13"/>
          <p:cNvSpPr>
            <a:spLocks noGrp="1"/>
          </p:cNvSpPr>
          <p:nvPr>
            <p:ph type="ftr" sz="quarter" idx="17"/>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42878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48391F-8493-4F3F-B293-088F5754AF2C}"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101119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63CE8A-5554-49D4-9AD9-B7622FC7AF1C}"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775F55"/>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775F55"/>
              </a:solidFill>
              <a:effectLst/>
              <a:uLnTx/>
              <a:uFillTx/>
              <a:latin typeface="Calibri" pitchFamily="34" charset="0"/>
              <a:ea typeface="+mn-ea"/>
              <a:cs typeface="+mn-cs"/>
            </a:endParaRPr>
          </a:p>
        </p:txBody>
      </p:sp>
    </p:spTree>
    <p:extLst>
      <p:ext uri="{BB962C8B-B14F-4D97-AF65-F5344CB8AC3E}">
        <p14:creationId xmlns:p14="http://schemas.microsoft.com/office/powerpoint/2010/main" val="173501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ED677-D1AE-4B37-8A4C-202BCA3A9EA7}"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19640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2" name="Date Placeholder 11"/>
          <p:cNvSpPr>
            <a:spLocks noGrp="1"/>
          </p:cNvSpPr>
          <p:nvPr>
            <p:ph type="dt" sz="half" idx="10"/>
          </p:nvPr>
        </p:nvSpPr>
        <p:spPr>
          <a:xfrm>
            <a:off x="6248400" y="6248400"/>
            <a:ext cx="2667000"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9A7EC3D8-DC37-4CE1-80F5-1B9330360C95}"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8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1"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14" name="Footer Placeholder 13"/>
          <p:cNvSpPr>
            <a:spLocks noGrp="1"/>
          </p:cNvSpPr>
          <p:nvPr>
            <p:ph type="ftr" sz="quarter" idx="12"/>
          </p:nvPr>
        </p:nvSpPr>
        <p:spPr>
          <a:xfrm>
            <a:off x="1600200" y="6248206"/>
            <a:ext cx="4572000"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18631550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31FB3AF-ECDD-4881-9F64-F3D5850997B4}"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2000" b="1">
                <a:solidFill>
                  <a:srgbClr val="FFFFFF"/>
                </a:solidFill>
                <a:latin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8270467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liheappm.acf.hhs.gov/assessment/#nbb" TargetMode="External"/><Relationship Id="rId2" Type="http://schemas.openxmlformats.org/officeDocument/2006/relationships/hyperlink" Target="https://liheappm.acf.hhs.gov/"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acf.hhs.gov/ocs/resource/liheap-trainings" TargetMode="External"/><Relationship Id="rId2" Type="http://schemas.openxmlformats.org/officeDocument/2006/relationships/hyperlink" Target="https://liheapch.acf.hhs.gov/stateplans.htm" TargetMode="External"/><Relationship Id="rId1" Type="http://schemas.openxmlformats.org/officeDocument/2006/relationships/slideLayout" Target="../slideLayouts/slideLayout2.xml"/><Relationship Id="rId5" Type="http://schemas.openxmlformats.org/officeDocument/2006/relationships/hyperlink" Target="mailto:Kevin-McGrath@appriseinc.org" TargetMode="External"/><Relationship Id="rId4" Type="http://schemas.openxmlformats.org/officeDocument/2006/relationships/hyperlink" Target="mailto:melissa@verveassociates.net"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mailto:Kevin-McGrath@appriseinc.org" TargetMode="External"/><Relationship Id="rId2" Type="http://schemas.openxmlformats.org/officeDocument/2006/relationships/hyperlink" Target="mailto:melissa@verveassociates.net" TargetMode="External"/><Relationship Id="rId1" Type="http://schemas.openxmlformats.org/officeDocument/2006/relationships/slideLayout" Target="../slideLayouts/slideLayout2.xml"/><Relationship Id="rId4" Type="http://schemas.openxmlformats.org/officeDocument/2006/relationships/hyperlink" Target="mailto:Jennifer.Lee@adeca.alabama.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5727"/>
            <a:ext cx="9144000" cy="1652016"/>
          </a:xfrm>
        </p:spPr>
        <p:txBody>
          <a:bodyPr lIns="0" tIns="0" rIns="0" bIns="0">
            <a:noAutofit/>
          </a:bodyPr>
          <a:lstStyle/>
          <a:p>
            <a:pPr algn="ctr">
              <a:lnSpc>
                <a:spcPct val="80000"/>
              </a:lnSpc>
            </a:pPr>
            <a:r>
              <a:rPr lang="en-US" sz="2800" b="1" dirty="0">
                <a:latin typeface="Calibri" pitchFamily="34" charset="0"/>
              </a:rPr>
              <a:t/>
            </a:r>
            <a:br>
              <a:rPr lang="en-US" sz="2800" b="1" dirty="0">
                <a:latin typeface="Calibri" pitchFamily="34" charset="0"/>
              </a:rPr>
            </a:br>
            <a:r>
              <a:rPr lang="en-US" sz="4000" b="1" dirty="0" smtClean="0">
                <a:solidFill>
                  <a:schemeClr val="tx1"/>
                </a:solidFill>
                <a:latin typeface="Calibri" pitchFamily="34" charset="0"/>
              </a:rPr>
              <a:t>Putting </a:t>
            </a:r>
            <a:r>
              <a:rPr lang="en-US" sz="4000" b="1" dirty="0">
                <a:solidFill>
                  <a:schemeClr val="tx1"/>
                </a:solidFill>
                <a:latin typeface="Calibri" pitchFamily="34" charset="0"/>
              </a:rPr>
              <a:t>LIHEAP Performance Measures </a:t>
            </a:r>
            <a:r>
              <a:rPr lang="en-US" sz="4000" b="1" dirty="0" smtClean="0">
                <a:solidFill>
                  <a:schemeClr val="tx1"/>
                </a:solidFill>
                <a:latin typeface="Calibri" pitchFamily="34" charset="0"/>
              </a:rPr>
              <a:t/>
            </a:r>
            <a:br>
              <a:rPr lang="en-US" sz="4000" b="1" dirty="0" smtClean="0">
                <a:solidFill>
                  <a:schemeClr val="tx1"/>
                </a:solidFill>
                <a:latin typeface="Calibri" pitchFamily="34" charset="0"/>
              </a:rPr>
            </a:br>
            <a:r>
              <a:rPr lang="en-US" sz="4000" b="1" dirty="0" smtClean="0">
                <a:solidFill>
                  <a:schemeClr val="tx1"/>
                </a:solidFill>
                <a:latin typeface="Calibri" pitchFamily="34" charset="0"/>
              </a:rPr>
              <a:t>Into Practice</a:t>
            </a:r>
            <a:br>
              <a:rPr lang="en-US" sz="4000" b="1" dirty="0" smtClean="0">
                <a:solidFill>
                  <a:schemeClr val="tx1"/>
                </a:solidFill>
                <a:latin typeface="Calibri" pitchFamily="34" charset="0"/>
              </a:rPr>
            </a:br>
            <a:r>
              <a:rPr lang="en-US" sz="4000" b="1" dirty="0">
                <a:solidFill>
                  <a:schemeClr val="tx1"/>
                </a:solidFill>
                <a:latin typeface="Calibri" pitchFamily="34" charset="0"/>
              </a:rPr>
              <a:t/>
            </a:r>
            <a:br>
              <a:rPr lang="en-US" sz="4000" b="1" dirty="0">
                <a:solidFill>
                  <a:schemeClr val="tx1"/>
                </a:solidFill>
                <a:latin typeface="Calibri" pitchFamily="34" charset="0"/>
              </a:rPr>
            </a:br>
            <a:r>
              <a:rPr lang="en-US" sz="2400" b="1" dirty="0" smtClean="0">
                <a:solidFill>
                  <a:schemeClr val="accent2">
                    <a:lumMod val="75000"/>
                  </a:schemeClr>
                </a:solidFill>
                <a:latin typeface="Calibri" pitchFamily="34" charset="0"/>
              </a:rPr>
              <a:t>2017 National Energy and Utility Affordability Conference</a:t>
            </a:r>
            <a:r>
              <a:rPr lang="en-US" sz="3000" b="1" dirty="0" smtClean="0">
                <a:solidFill>
                  <a:schemeClr val="tx1"/>
                </a:solidFill>
                <a:latin typeface="Calibri" pitchFamily="34" charset="0"/>
              </a:rPr>
              <a:t/>
            </a:r>
            <a:br>
              <a:rPr lang="en-US" sz="3000" b="1" dirty="0" smtClean="0">
                <a:solidFill>
                  <a:schemeClr val="tx1"/>
                </a:solidFill>
                <a:latin typeface="Calibri" pitchFamily="34" charset="0"/>
              </a:rPr>
            </a:br>
            <a:r>
              <a:rPr lang="en-US" sz="3200" b="1" dirty="0">
                <a:latin typeface="Calibri" pitchFamily="34" charset="0"/>
              </a:rPr>
              <a:t/>
            </a:r>
            <a:br>
              <a:rPr lang="en-US" sz="3200" b="1" dirty="0">
                <a:latin typeface="Calibri" pitchFamily="34" charset="0"/>
              </a:rPr>
            </a:br>
            <a:endParaRPr lang="en-US" sz="3000" b="1" dirty="0">
              <a:solidFill>
                <a:schemeClr val="tx1"/>
              </a:solidFill>
              <a:latin typeface="Calibri" pitchFamily="34" charset="0"/>
            </a:endParaRPr>
          </a:p>
        </p:txBody>
      </p:sp>
      <p:sp>
        <p:nvSpPr>
          <p:cNvPr id="4" name="Rectangle 3"/>
          <p:cNvSpPr/>
          <p:nvPr/>
        </p:nvSpPr>
        <p:spPr>
          <a:xfrm>
            <a:off x="2871216" y="4711898"/>
            <a:ext cx="5888736" cy="1672702"/>
          </a:xfrm>
          <a:prstGeom prst="rect">
            <a:avLst/>
          </a:prstGeom>
        </p:spPr>
        <p:txBody>
          <a:bodyPr wrap="square">
            <a:spAutoFit/>
          </a:bodyPr>
          <a:lstStyle/>
          <a:p>
            <a:pPr algn="r">
              <a:lnSpc>
                <a:spcPct val="80000"/>
              </a:lnSpc>
            </a:pPr>
            <a:r>
              <a:rPr lang="en-US" sz="1600" b="1" dirty="0">
                <a:latin typeface="Calibri" pitchFamily="34" charset="0"/>
              </a:rPr>
              <a:t>Melissa Torgerson</a:t>
            </a:r>
            <a:br>
              <a:rPr lang="en-US" sz="1600" b="1" dirty="0">
                <a:latin typeface="Calibri" pitchFamily="34" charset="0"/>
              </a:rPr>
            </a:br>
            <a:r>
              <a:rPr lang="en-US" sz="1600" i="1" dirty="0">
                <a:latin typeface="Calibri" pitchFamily="34" charset="0"/>
              </a:rPr>
              <a:t>VERVE Associates LLC</a:t>
            </a:r>
            <a:r>
              <a:rPr lang="en-US" sz="1600" b="1" dirty="0">
                <a:latin typeface="Calibri" pitchFamily="34" charset="0"/>
              </a:rPr>
              <a:t/>
            </a:r>
            <a:br>
              <a:rPr lang="en-US" sz="1600" b="1" dirty="0">
                <a:latin typeface="Calibri" pitchFamily="34" charset="0"/>
              </a:rPr>
            </a:br>
            <a:r>
              <a:rPr lang="en-US" sz="1600" b="1" dirty="0">
                <a:latin typeface="Calibri" pitchFamily="34" charset="0"/>
              </a:rPr>
              <a:t/>
            </a:r>
            <a:br>
              <a:rPr lang="en-US" sz="1600" b="1" dirty="0">
                <a:latin typeface="Calibri" pitchFamily="34" charset="0"/>
              </a:rPr>
            </a:br>
            <a:r>
              <a:rPr lang="en-US" sz="1600" b="1" dirty="0">
                <a:latin typeface="Calibri" pitchFamily="34" charset="0"/>
              </a:rPr>
              <a:t>Kevin McGrath</a:t>
            </a:r>
            <a:br>
              <a:rPr lang="en-US" sz="1600" b="1" dirty="0">
                <a:latin typeface="Calibri" pitchFamily="34" charset="0"/>
              </a:rPr>
            </a:br>
            <a:r>
              <a:rPr lang="en-US" sz="1600" i="1" dirty="0">
                <a:latin typeface="Calibri" pitchFamily="34" charset="0"/>
              </a:rPr>
              <a:t>APPRISE Incorporated</a:t>
            </a:r>
            <a:r>
              <a:rPr lang="en-US" sz="1600" b="1" dirty="0">
                <a:latin typeface="Calibri" pitchFamily="34" charset="0"/>
              </a:rPr>
              <a:t/>
            </a:r>
            <a:br>
              <a:rPr lang="en-US" sz="1600" b="1" dirty="0">
                <a:latin typeface="Calibri" pitchFamily="34" charset="0"/>
              </a:rPr>
            </a:br>
            <a:r>
              <a:rPr lang="en-US" sz="1600" b="1" dirty="0">
                <a:latin typeface="Calibri" pitchFamily="34" charset="0"/>
              </a:rPr>
              <a:t/>
            </a:r>
            <a:br>
              <a:rPr lang="en-US" sz="1600" b="1" dirty="0">
                <a:latin typeface="Calibri" pitchFamily="34" charset="0"/>
              </a:rPr>
            </a:br>
            <a:r>
              <a:rPr lang="en-US" sz="1600" b="1" dirty="0">
                <a:latin typeface="Calibri" pitchFamily="34" charset="0"/>
              </a:rPr>
              <a:t>Jennifer Lee</a:t>
            </a:r>
            <a:br>
              <a:rPr lang="en-US" sz="1600" b="1" dirty="0">
                <a:latin typeface="Calibri" pitchFamily="34" charset="0"/>
              </a:rPr>
            </a:br>
            <a:r>
              <a:rPr lang="en-US" sz="1600" i="1" dirty="0">
                <a:latin typeface="Calibri" pitchFamily="34" charset="0"/>
              </a:rPr>
              <a:t>Alabama Department of Economic and Community Affairs</a:t>
            </a:r>
            <a:endParaRPr lang="en-US" sz="1600" i="1" dirty="0"/>
          </a:p>
        </p:txBody>
      </p:sp>
    </p:spTree>
    <p:extLst>
      <p:ext uri="{BB962C8B-B14F-4D97-AF65-F5344CB8AC3E}">
        <p14:creationId xmlns:p14="http://schemas.microsoft.com/office/powerpoint/2010/main" val="1075322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600" b="1" dirty="0" smtClean="0">
                <a:latin typeface="Calibri" pitchFamily="34" charset="0"/>
              </a:rPr>
              <a:t>Overview of reporting for FY 2016</a:t>
            </a:r>
            <a:endParaRPr lang="en-US" sz="3600" i="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10</a:t>
            </a:fld>
            <a:endParaRPr lang="en-US" dirty="0"/>
          </a:p>
        </p:txBody>
      </p:sp>
      <p:sp>
        <p:nvSpPr>
          <p:cNvPr id="6" name="Content Placeholder 2"/>
          <p:cNvSpPr>
            <a:spLocks noGrp="1"/>
          </p:cNvSpPr>
          <p:nvPr>
            <p:ph sz="quarter" idx="1"/>
          </p:nvPr>
        </p:nvSpPr>
        <p:spPr>
          <a:xfrm>
            <a:off x="609600" y="1752600"/>
            <a:ext cx="8229600" cy="4876800"/>
          </a:xfrm>
        </p:spPr>
        <p:txBody>
          <a:bodyPr>
            <a:normAutofit fontScale="92500" lnSpcReduction="20000"/>
          </a:bodyPr>
          <a:lstStyle/>
          <a:p>
            <a:pPr marL="0" lvl="0" indent="0">
              <a:lnSpc>
                <a:spcPct val="150000"/>
              </a:lnSpc>
              <a:buSzPct val="85000"/>
              <a:buNone/>
            </a:pPr>
            <a:r>
              <a:rPr lang="en-US" b="1" u="sng" dirty="0" smtClean="0">
                <a:latin typeface="Calibri" pitchFamily="34" charset="0"/>
              </a:rPr>
              <a:t>Reporting Results</a:t>
            </a:r>
            <a:r>
              <a:rPr lang="en-US" b="1" dirty="0" smtClean="0">
                <a:latin typeface="Calibri" pitchFamily="34" charset="0"/>
              </a:rPr>
              <a:t> (as of 6/20/2017)</a:t>
            </a:r>
          </a:p>
          <a:p>
            <a:pPr lvl="0">
              <a:lnSpc>
                <a:spcPct val="150000"/>
              </a:lnSpc>
              <a:buSzPct val="85000"/>
              <a:buFont typeface="Arial" pitchFamily="34" charset="0"/>
              <a:buChar char="•"/>
            </a:pPr>
            <a:r>
              <a:rPr lang="en-US" sz="2600" dirty="0" smtClean="0">
                <a:latin typeface="Calibri" pitchFamily="34" charset="0"/>
              </a:rPr>
              <a:t>42 / 51 grantees have submitted usable PM data for FY 2016</a:t>
            </a:r>
          </a:p>
          <a:p>
            <a:pPr lvl="1">
              <a:lnSpc>
                <a:spcPct val="150000"/>
              </a:lnSpc>
              <a:buSzPct val="85000"/>
              <a:buFont typeface="Arial" pitchFamily="34" charset="0"/>
              <a:buChar char="•"/>
            </a:pPr>
            <a:r>
              <a:rPr lang="en-US" sz="2300" dirty="0" smtClean="0">
                <a:latin typeface="Calibri" pitchFamily="34" charset="0"/>
              </a:rPr>
              <a:t>Even more on path to report for FY 2017</a:t>
            </a:r>
          </a:p>
          <a:p>
            <a:pPr lvl="0">
              <a:lnSpc>
                <a:spcPct val="150000"/>
              </a:lnSpc>
              <a:buSzPct val="85000"/>
              <a:buFont typeface="Arial" pitchFamily="34" charset="0"/>
              <a:buChar char="•"/>
            </a:pPr>
            <a:r>
              <a:rPr lang="en-US" sz="2600" dirty="0" smtClean="0">
                <a:latin typeface="Calibri" pitchFamily="34" charset="0"/>
              </a:rPr>
              <a:t>21 grantees have submitted </a:t>
            </a:r>
            <a:r>
              <a:rPr lang="en-US" sz="2600" b="1" i="1" dirty="0" smtClean="0">
                <a:latin typeface="Calibri" pitchFamily="34" charset="0"/>
              </a:rPr>
              <a:t>final </a:t>
            </a:r>
            <a:r>
              <a:rPr lang="en-US" sz="2600" dirty="0" smtClean="0">
                <a:latin typeface="Calibri" pitchFamily="34" charset="0"/>
              </a:rPr>
              <a:t>PM data for FY 2016</a:t>
            </a:r>
          </a:p>
          <a:p>
            <a:pPr lvl="0">
              <a:lnSpc>
                <a:spcPct val="150000"/>
              </a:lnSpc>
              <a:buSzPct val="85000"/>
              <a:buFont typeface="Arial" pitchFamily="34" charset="0"/>
              <a:buChar char="•"/>
            </a:pPr>
            <a:r>
              <a:rPr lang="en-US" sz="2600" dirty="0" smtClean="0">
                <a:latin typeface="Calibri" pitchFamily="34" charset="0"/>
              </a:rPr>
              <a:t>The reported data tell a lot of new information about their clients</a:t>
            </a:r>
          </a:p>
          <a:p>
            <a:pPr lvl="1">
              <a:lnSpc>
                <a:spcPct val="150000"/>
              </a:lnSpc>
              <a:buSzPct val="85000"/>
              <a:buFont typeface="Arial" pitchFamily="34" charset="0"/>
              <a:buChar char="•"/>
            </a:pPr>
            <a:r>
              <a:rPr lang="en-US" sz="2300" dirty="0" smtClean="0">
                <a:latin typeface="Calibri" pitchFamily="34" charset="0"/>
              </a:rPr>
              <a:t>Income, bill, and burden differences across groups</a:t>
            </a:r>
          </a:p>
          <a:p>
            <a:pPr lvl="0">
              <a:lnSpc>
                <a:spcPct val="150000"/>
              </a:lnSpc>
              <a:buSzPct val="85000"/>
              <a:buFont typeface="Arial" pitchFamily="34" charset="0"/>
              <a:buChar char="•"/>
            </a:pPr>
            <a:r>
              <a:rPr lang="en-US" sz="2600" dirty="0" smtClean="0">
                <a:latin typeface="Calibri" pitchFamily="34" charset="0"/>
              </a:rPr>
              <a:t>Data collected helping grantees understand effectiveness of benefit determination procedures</a:t>
            </a:r>
          </a:p>
          <a:p>
            <a:pPr lvl="0">
              <a:lnSpc>
                <a:spcPct val="150000"/>
              </a:lnSpc>
              <a:buSzPct val="85000"/>
              <a:buFont typeface="Arial" pitchFamily="34" charset="0"/>
              <a:buChar char="•"/>
            </a:pPr>
            <a:endParaRPr lang="en-US" sz="2400" dirty="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230197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600" b="1" dirty="0" smtClean="0">
                <a:latin typeface="Calibri" pitchFamily="34" charset="0"/>
              </a:rPr>
              <a:t>Overview of reporting for FY 2016</a:t>
            </a:r>
            <a:endParaRPr lang="en-US" sz="3600" i="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11</a:t>
            </a:fld>
            <a:endParaRPr lang="en-US" dirty="0"/>
          </a:p>
        </p:txBody>
      </p:sp>
      <p:sp>
        <p:nvSpPr>
          <p:cNvPr id="6" name="Content Placeholder 2"/>
          <p:cNvSpPr>
            <a:spLocks noGrp="1"/>
          </p:cNvSpPr>
          <p:nvPr>
            <p:ph sz="quarter" idx="1"/>
          </p:nvPr>
        </p:nvSpPr>
        <p:spPr>
          <a:xfrm>
            <a:off x="609600" y="1752600"/>
            <a:ext cx="8229600" cy="4876800"/>
          </a:xfrm>
        </p:spPr>
        <p:txBody>
          <a:bodyPr>
            <a:normAutofit fontScale="92500" lnSpcReduction="10000"/>
          </a:bodyPr>
          <a:lstStyle/>
          <a:p>
            <a:pPr marL="0" lvl="0" indent="0">
              <a:lnSpc>
                <a:spcPct val="150000"/>
              </a:lnSpc>
              <a:buSzPct val="85000"/>
              <a:buNone/>
            </a:pPr>
            <a:r>
              <a:rPr lang="en-US" b="1" u="sng" dirty="0" smtClean="0">
                <a:latin typeface="Calibri" pitchFamily="34" charset="0"/>
              </a:rPr>
              <a:t>Reporting Challenges</a:t>
            </a:r>
          </a:p>
          <a:p>
            <a:pPr lvl="0">
              <a:lnSpc>
                <a:spcPct val="150000"/>
              </a:lnSpc>
              <a:buSzPct val="85000"/>
              <a:buFont typeface="Arial" pitchFamily="34" charset="0"/>
              <a:buChar char="•"/>
            </a:pPr>
            <a:r>
              <a:rPr lang="en-US" sz="2600" dirty="0" smtClean="0">
                <a:latin typeface="Calibri" pitchFamily="34" charset="0"/>
              </a:rPr>
              <a:t>7 states unable to report baseload electric data</a:t>
            </a:r>
          </a:p>
          <a:p>
            <a:pPr lvl="1">
              <a:lnSpc>
                <a:spcPct val="150000"/>
              </a:lnSpc>
              <a:buSzPct val="85000"/>
              <a:buFont typeface="Arial" pitchFamily="34" charset="0"/>
              <a:buChar char="•"/>
            </a:pPr>
            <a:r>
              <a:rPr lang="en-US" sz="2100" dirty="0" smtClean="0">
                <a:latin typeface="Calibri" pitchFamily="34" charset="0"/>
              </a:rPr>
              <a:t>Can examine main heating fuel burden, but not total energy burden</a:t>
            </a:r>
          </a:p>
          <a:p>
            <a:pPr lvl="1">
              <a:lnSpc>
                <a:spcPct val="150000"/>
              </a:lnSpc>
              <a:buSzPct val="85000"/>
              <a:buFont typeface="Arial" pitchFamily="34" charset="0"/>
              <a:buChar char="•"/>
            </a:pPr>
            <a:r>
              <a:rPr lang="en-US" sz="2100" dirty="0" smtClean="0">
                <a:latin typeface="Calibri" pitchFamily="34" charset="0"/>
              </a:rPr>
              <a:t>Important because many delivered fuel clients use supplemental electric heat, and because cooling (part of home energy) is an electric use</a:t>
            </a:r>
          </a:p>
          <a:p>
            <a:pPr>
              <a:lnSpc>
                <a:spcPct val="150000"/>
              </a:lnSpc>
              <a:buSzPct val="85000"/>
              <a:buFont typeface="Arial" pitchFamily="34" charset="0"/>
              <a:buChar char="•"/>
            </a:pPr>
            <a:r>
              <a:rPr lang="en-US" sz="2600" dirty="0" smtClean="0">
                <a:latin typeface="Calibri" pitchFamily="34" charset="0"/>
              </a:rPr>
              <a:t>9 states unable to report complete delivered fuel data</a:t>
            </a:r>
          </a:p>
          <a:p>
            <a:pPr lvl="1">
              <a:lnSpc>
                <a:spcPct val="150000"/>
              </a:lnSpc>
              <a:buSzPct val="85000"/>
              <a:buFont typeface="Arial" pitchFamily="34" charset="0"/>
              <a:buChar char="•"/>
            </a:pPr>
            <a:r>
              <a:rPr lang="en-US" sz="2100" dirty="0" smtClean="0">
                <a:latin typeface="Calibri" pitchFamily="34" charset="0"/>
              </a:rPr>
              <a:t>Incomplete analysis of clients across heating fuel types</a:t>
            </a:r>
          </a:p>
          <a:p>
            <a:pPr>
              <a:lnSpc>
                <a:spcPct val="150000"/>
              </a:lnSpc>
              <a:buSzPct val="85000"/>
              <a:buFont typeface="Arial" pitchFamily="34" charset="0"/>
              <a:buChar char="•"/>
            </a:pPr>
            <a:r>
              <a:rPr lang="en-US" sz="2600" dirty="0" smtClean="0">
                <a:latin typeface="Calibri" pitchFamily="34" charset="0"/>
              </a:rPr>
              <a:t>7 states with high prevalence of “zero income” households</a:t>
            </a:r>
          </a:p>
          <a:p>
            <a:pPr lvl="1">
              <a:lnSpc>
                <a:spcPct val="150000"/>
              </a:lnSpc>
              <a:buSzPct val="85000"/>
              <a:buFont typeface="Arial" pitchFamily="34" charset="0"/>
              <a:buChar char="•"/>
            </a:pPr>
            <a:r>
              <a:rPr lang="en-US" sz="2100" dirty="0" smtClean="0">
                <a:latin typeface="Calibri" pitchFamily="34" charset="0"/>
              </a:rPr>
              <a:t>Average income &lt; average total energy bill; difficult to interpret outcomes</a:t>
            </a:r>
            <a:endParaRPr lang="en-US" sz="2400" dirty="0" smtClean="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87687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Examples of reported data for FY 2016:</a:t>
            </a:r>
            <a:br>
              <a:rPr lang="en-US" sz="3200" b="1" dirty="0" smtClean="0">
                <a:latin typeface="Calibri" pitchFamily="34" charset="0"/>
              </a:rPr>
            </a:br>
            <a:r>
              <a:rPr lang="en-US" sz="3200" b="1" i="1" dirty="0" smtClean="0">
                <a:solidFill>
                  <a:schemeClr val="tx1"/>
                </a:solidFill>
                <a:latin typeface="Calibri" pitchFamily="34" charset="0"/>
              </a:rPr>
              <a:t>Prevention/Restoration Measures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12</a:t>
            </a:fld>
            <a:endParaRPr lang="en-US" dirty="0"/>
          </a:p>
        </p:txBody>
      </p:sp>
      <p:sp>
        <p:nvSpPr>
          <p:cNvPr id="6" name="Content Placeholder 2"/>
          <p:cNvSpPr>
            <a:spLocks noGrp="1"/>
          </p:cNvSpPr>
          <p:nvPr>
            <p:ph sz="quarter" idx="1"/>
          </p:nvPr>
        </p:nvSpPr>
        <p:spPr>
          <a:xfrm>
            <a:off x="609600" y="1752600"/>
            <a:ext cx="8229600" cy="4404360"/>
          </a:xfrm>
        </p:spPr>
        <p:txBody>
          <a:bodyPr>
            <a:normAutofit lnSpcReduction="10000"/>
          </a:bodyPr>
          <a:lstStyle/>
          <a:p>
            <a:pPr>
              <a:lnSpc>
                <a:spcPct val="150000"/>
              </a:lnSpc>
              <a:buSzPct val="85000"/>
              <a:buFont typeface="Arial" panose="020B0604020202020204" pitchFamily="34" charset="0"/>
              <a:buChar char="•"/>
            </a:pPr>
            <a:r>
              <a:rPr lang="en-US" sz="2400" dirty="0" smtClean="0">
                <a:latin typeface="Calibri" pitchFamily="34" charset="0"/>
              </a:rPr>
              <a:t>Don’t forget the little guy (at the end of the report)!</a:t>
            </a:r>
          </a:p>
          <a:p>
            <a:pPr lvl="1">
              <a:lnSpc>
                <a:spcPct val="150000"/>
              </a:lnSpc>
              <a:buSzPct val="85000"/>
              <a:buFont typeface="Arial" panose="020B0604020202020204" pitchFamily="34" charset="0"/>
              <a:buChar char="•"/>
            </a:pPr>
            <a:r>
              <a:rPr lang="en-US" sz="2100" dirty="0" smtClean="0">
                <a:latin typeface="Calibri" pitchFamily="34" charset="0"/>
              </a:rPr>
              <a:t>A lot of attention paid to energy burden targeting measures BUT</a:t>
            </a:r>
          </a:p>
          <a:p>
            <a:pPr lvl="1">
              <a:lnSpc>
                <a:spcPct val="150000"/>
              </a:lnSpc>
              <a:buSzPct val="85000"/>
              <a:buFont typeface="Arial" panose="020B0604020202020204" pitchFamily="34" charset="0"/>
              <a:buChar char="•"/>
            </a:pPr>
            <a:r>
              <a:rPr lang="en-US" sz="2100" dirty="0" smtClean="0">
                <a:latin typeface="Calibri" pitchFamily="34" charset="0"/>
              </a:rPr>
              <a:t>Prevention/restoration measures tell a lot about impact of program</a:t>
            </a:r>
          </a:p>
          <a:p>
            <a:pPr>
              <a:lnSpc>
                <a:spcPct val="150000"/>
              </a:lnSpc>
              <a:buSzPct val="85000"/>
              <a:buFont typeface="Arial" panose="020B0604020202020204" pitchFamily="34" charset="0"/>
              <a:buChar char="•"/>
            </a:pPr>
            <a:r>
              <a:rPr lang="en-US" sz="2400" dirty="0" smtClean="0">
                <a:latin typeface="Calibri" pitchFamily="34" charset="0"/>
              </a:rPr>
              <a:t>Questions to examine:</a:t>
            </a:r>
          </a:p>
          <a:p>
            <a:pPr lvl="1">
              <a:lnSpc>
                <a:spcPct val="150000"/>
              </a:lnSpc>
              <a:buSzPct val="85000"/>
              <a:buFont typeface="Arial" panose="020B0604020202020204" pitchFamily="34" charset="0"/>
              <a:buChar char="•"/>
            </a:pPr>
            <a:r>
              <a:rPr lang="en-US" sz="2100" dirty="0" smtClean="0">
                <a:latin typeface="Calibri" pitchFamily="34" charset="0"/>
              </a:rPr>
              <a:t>Does the program effectively prevent home energy service </a:t>
            </a:r>
            <a:r>
              <a:rPr lang="en-US" sz="2100" dirty="0">
                <a:latin typeface="Calibri" pitchFamily="34" charset="0"/>
              </a:rPr>
              <a:t>loss? Are there policy decisions to keep in mind</a:t>
            </a:r>
            <a:r>
              <a:rPr lang="en-US" sz="2100" dirty="0" smtClean="0">
                <a:latin typeface="Calibri" pitchFamily="34" charset="0"/>
              </a:rPr>
              <a:t>?</a:t>
            </a:r>
          </a:p>
          <a:p>
            <a:pPr lvl="1">
              <a:lnSpc>
                <a:spcPct val="150000"/>
              </a:lnSpc>
              <a:buSzPct val="85000"/>
              <a:buFont typeface="Arial" panose="020B0604020202020204" pitchFamily="34" charset="0"/>
              <a:buChar char="•"/>
            </a:pPr>
            <a:r>
              <a:rPr lang="en-US" sz="2100" dirty="0" smtClean="0">
                <a:latin typeface="Calibri" pitchFamily="34" charset="0"/>
              </a:rPr>
              <a:t>Are there differences across fuel type? </a:t>
            </a:r>
            <a:r>
              <a:rPr lang="en-US" sz="2100" dirty="0">
                <a:latin typeface="Calibri" pitchFamily="34" charset="0"/>
              </a:rPr>
              <a:t> </a:t>
            </a:r>
            <a:r>
              <a:rPr lang="en-US" sz="2100" dirty="0" smtClean="0">
                <a:latin typeface="Calibri" pitchFamily="34" charset="0"/>
              </a:rPr>
              <a:t>Are there external factors to consider?</a:t>
            </a:r>
          </a:p>
        </p:txBody>
      </p:sp>
    </p:spTree>
    <p:extLst>
      <p:ext uri="{BB962C8B-B14F-4D97-AF65-F5344CB8AC3E}">
        <p14:creationId xmlns:p14="http://schemas.microsoft.com/office/powerpoint/2010/main" val="1217186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Examples of reported data for FY 2016:</a:t>
            </a:r>
            <a:br>
              <a:rPr lang="en-US" sz="3200" b="1" dirty="0" smtClean="0">
                <a:latin typeface="Calibri" pitchFamily="34" charset="0"/>
              </a:rPr>
            </a:br>
            <a:r>
              <a:rPr lang="en-US" sz="3200" b="1" i="1" dirty="0" smtClean="0">
                <a:solidFill>
                  <a:schemeClr val="tx1"/>
                </a:solidFill>
                <a:latin typeface="Calibri" pitchFamily="34" charset="0"/>
              </a:rPr>
              <a:t>Prevention/Restoration Measures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13</a:t>
            </a:fld>
            <a:endParaRPr lang="en-US" dirty="0"/>
          </a:p>
        </p:txBody>
      </p:sp>
      <p:sp>
        <p:nvSpPr>
          <p:cNvPr id="6" name="Content Placeholder 2"/>
          <p:cNvSpPr>
            <a:spLocks noGrp="1"/>
          </p:cNvSpPr>
          <p:nvPr>
            <p:ph sz="quarter" idx="1"/>
          </p:nvPr>
        </p:nvSpPr>
        <p:spPr>
          <a:xfrm>
            <a:off x="194733" y="2251600"/>
            <a:ext cx="3843867" cy="3905360"/>
          </a:xfrm>
        </p:spPr>
        <p:txBody>
          <a:bodyPr>
            <a:normAutofit/>
          </a:bodyPr>
          <a:lstStyle/>
          <a:p>
            <a:pPr>
              <a:lnSpc>
                <a:spcPct val="150000"/>
              </a:lnSpc>
              <a:buSzPct val="85000"/>
              <a:buFont typeface="Arial" panose="020B0604020202020204" pitchFamily="34" charset="0"/>
              <a:buChar char="•"/>
            </a:pPr>
            <a:r>
              <a:rPr lang="en-US" sz="2100" dirty="0" smtClean="0">
                <a:latin typeface="Calibri" pitchFamily="34" charset="0"/>
              </a:rPr>
              <a:t>Focus on preventing service loss</a:t>
            </a:r>
          </a:p>
          <a:p>
            <a:pPr>
              <a:lnSpc>
                <a:spcPct val="150000"/>
              </a:lnSpc>
              <a:buSzPct val="85000"/>
              <a:buFont typeface="Arial" panose="020B0604020202020204" pitchFamily="34" charset="0"/>
              <a:buChar char="•"/>
            </a:pPr>
            <a:r>
              <a:rPr lang="en-US" sz="2100" dirty="0" smtClean="0">
                <a:latin typeface="Calibri" pitchFamily="34" charset="0"/>
              </a:rPr>
              <a:t>Some variation by fuel type, but aligned with expectations and external factors</a:t>
            </a:r>
          </a:p>
          <a:p>
            <a:pPr lvl="1">
              <a:lnSpc>
                <a:spcPct val="150000"/>
              </a:lnSpc>
              <a:buSzPct val="85000"/>
              <a:buFont typeface="Arial" panose="020B0604020202020204" pitchFamily="34" charset="0"/>
              <a:buChar char="•"/>
            </a:pPr>
            <a:r>
              <a:rPr lang="en-US" sz="1800" dirty="0" smtClean="0">
                <a:latin typeface="Calibri" pitchFamily="34" charset="0"/>
              </a:rPr>
              <a:t>Shutoff rules for utilities</a:t>
            </a:r>
          </a:p>
          <a:p>
            <a:pPr lvl="1">
              <a:lnSpc>
                <a:spcPct val="150000"/>
              </a:lnSpc>
              <a:buSzPct val="85000"/>
              <a:buFont typeface="Arial" panose="020B0604020202020204" pitchFamily="34" charset="0"/>
              <a:buChar char="•"/>
            </a:pPr>
            <a:r>
              <a:rPr lang="en-US" sz="1800" dirty="0" smtClean="0">
                <a:latin typeface="Calibri" pitchFamily="34" charset="0"/>
              </a:rPr>
              <a:t>Nature of delivered fuel use</a:t>
            </a:r>
          </a:p>
          <a:p>
            <a:pPr lvl="1">
              <a:lnSpc>
                <a:spcPct val="150000"/>
              </a:lnSpc>
              <a:buSzPct val="85000"/>
              <a:buFont typeface="Wingdings" panose="05000000000000000000" pitchFamily="2" charset="2"/>
              <a:buChar char="ü"/>
            </a:pPr>
            <a:endParaRPr lang="en-US" sz="1800" dirty="0" smtClean="0">
              <a:latin typeface="Calibri" pitchFamily="34" charset="0"/>
            </a:endParaRPr>
          </a:p>
          <a:p>
            <a:pPr lvl="1">
              <a:lnSpc>
                <a:spcPct val="150000"/>
              </a:lnSpc>
              <a:buSzPct val="85000"/>
              <a:buFont typeface="Wingdings" panose="05000000000000000000" pitchFamily="2" charset="2"/>
              <a:buChar char="ü"/>
            </a:pPr>
            <a:endParaRPr lang="en-US" sz="1800" dirty="0" smtClean="0">
              <a:latin typeface="Calibri" pitchFamily="34" charset="0"/>
            </a:endParaRPr>
          </a:p>
        </p:txBody>
      </p:sp>
      <p:sp>
        <p:nvSpPr>
          <p:cNvPr id="2" name="TextBox 1"/>
          <p:cNvSpPr txBox="1"/>
          <p:nvPr/>
        </p:nvSpPr>
        <p:spPr>
          <a:xfrm>
            <a:off x="533400" y="1676400"/>
            <a:ext cx="8409343" cy="415498"/>
          </a:xfrm>
          <a:prstGeom prst="rect">
            <a:avLst/>
          </a:prstGeom>
          <a:noFill/>
        </p:spPr>
        <p:txBody>
          <a:bodyPr wrap="square" rtlCol="0">
            <a:spAutoFit/>
          </a:bodyPr>
          <a:lstStyle/>
          <a:p>
            <a:r>
              <a:rPr lang="en-US" sz="2100" b="1" dirty="0" smtClean="0">
                <a:latin typeface="Calibri" panose="020F0502020204030204" pitchFamily="34" charset="0"/>
              </a:rPr>
              <a:t>Example: </a:t>
            </a:r>
            <a:r>
              <a:rPr lang="en-US" sz="2100" dirty="0" smtClean="0">
                <a:latin typeface="Calibri" panose="020F0502020204030204" pitchFamily="34" charset="0"/>
              </a:rPr>
              <a:t>Minnesota, Prevention/Restoration Due to Bill Payment Issues</a:t>
            </a:r>
            <a:endParaRPr lang="en-US" sz="2100" dirty="0">
              <a:latin typeface="Calibri" panose="020F0502020204030204" pitchFamily="34" charset="0"/>
            </a:endParaRPr>
          </a:p>
        </p:txBody>
      </p:sp>
      <p:pic>
        <p:nvPicPr>
          <p:cNvPr id="3" name="Picture 2"/>
          <p:cNvPicPr>
            <a:picLocks noChangeAspect="1"/>
          </p:cNvPicPr>
          <p:nvPr/>
        </p:nvPicPr>
        <p:blipFill>
          <a:blip r:embed="rId2"/>
          <a:stretch>
            <a:fillRect/>
          </a:stretch>
        </p:blipFill>
        <p:spPr>
          <a:xfrm>
            <a:off x="4038600" y="2451870"/>
            <a:ext cx="4828032" cy="3504819"/>
          </a:xfrm>
          <a:prstGeom prst="rect">
            <a:avLst/>
          </a:prstGeom>
        </p:spPr>
      </p:pic>
    </p:spTree>
    <p:extLst>
      <p:ext uri="{BB962C8B-B14F-4D97-AF65-F5344CB8AC3E}">
        <p14:creationId xmlns:p14="http://schemas.microsoft.com/office/powerpoint/2010/main" val="4030274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Examples of reported data for FY 2016:</a:t>
            </a:r>
            <a:br>
              <a:rPr lang="en-US" sz="3200" b="1" dirty="0" smtClean="0">
                <a:latin typeface="Calibri" pitchFamily="34" charset="0"/>
              </a:rPr>
            </a:br>
            <a:r>
              <a:rPr lang="en-US" sz="3200" b="1" i="1" dirty="0" smtClean="0">
                <a:solidFill>
                  <a:schemeClr val="tx1"/>
                </a:solidFill>
                <a:latin typeface="Calibri" pitchFamily="34" charset="0"/>
              </a:rPr>
              <a:t>Prevention/Restoration Measures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14</a:t>
            </a:fld>
            <a:endParaRPr lang="en-US" dirty="0"/>
          </a:p>
        </p:txBody>
      </p:sp>
      <p:sp>
        <p:nvSpPr>
          <p:cNvPr id="6" name="Content Placeholder 2"/>
          <p:cNvSpPr>
            <a:spLocks noGrp="1"/>
          </p:cNvSpPr>
          <p:nvPr>
            <p:ph sz="quarter" idx="1"/>
          </p:nvPr>
        </p:nvSpPr>
        <p:spPr>
          <a:xfrm>
            <a:off x="194733" y="2251601"/>
            <a:ext cx="3843867" cy="3905360"/>
          </a:xfrm>
        </p:spPr>
        <p:txBody>
          <a:bodyPr>
            <a:normAutofit/>
          </a:bodyPr>
          <a:lstStyle/>
          <a:p>
            <a:pPr>
              <a:lnSpc>
                <a:spcPct val="150000"/>
              </a:lnSpc>
              <a:buSzPct val="85000"/>
              <a:buFont typeface="Arial" panose="020B0604020202020204" pitchFamily="34" charset="0"/>
              <a:buChar char="•"/>
            </a:pPr>
            <a:r>
              <a:rPr lang="en-US" sz="2100" dirty="0" smtClean="0">
                <a:latin typeface="Calibri" pitchFamily="34" charset="0"/>
              </a:rPr>
              <a:t>Focus on restoring service loss</a:t>
            </a:r>
          </a:p>
          <a:p>
            <a:pPr>
              <a:lnSpc>
                <a:spcPct val="150000"/>
              </a:lnSpc>
              <a:buSzPct val="85000"/>
              <a:buFont typeface="Arial" panose="020B0604020202020204" pitchFamily="34" charset="0"/>
              <a:buChar char="•"/>
            </a:pPr>
            <a:r>
              <a:rPr lang="en-US" sz="2100" dirty="0" smtClean="0">
                <a:latin typeface="Calibri" pitchFamily="34" charset="0"/>
              </a:rPr>
              <a:t>Policy decision made to focus on repairing/replacing inoperable equipment</a:t>
            </a:r>
            <a:endParaRPr lang="en-US" sz="1800" dirty="0" smtClean="0">
              <a:latin typeface="Calibri" pitchFamily="34" charset="0"/>
            </a:endParaRPr>
          </a:p>
          <a:p>
            <a:pPr lvl="1">
              <a:lnSpc>
                <a:spcPct val="150000"/>
              </a:lnSpc>
              <a:buSzPct val="85000"/>
              <a:buFont typeface="Wingdings" panose="05000000000000000000" pitchFamily="2" charset="2"/>
              <a:buChar char="ü"/>
            </a:pPr>
            <a:endParaRPr lang="en-US" sz="1800" dirty="0" smtClean="0">
              <a:latin typeface="Calibri" pitchFamily="34" charset="0"/>
            </a:endParaRPr>
          </a:p>
        </p:txBody>
      </p:sp>
      <p:sp>
        <p:nvSpPr>
          <p:cNvPr id="2" name="TextBox 1"/>
          <p:cNvSpPr txBox="1"/>
          <p:nvPr/>
        </p:nvSpPr>
        <p:spPr>
          <a:xfrm>
            <a:off x="533400" y="1676400"/>
            <a:ext cx="8409343" cy="415498"/>
          </a:xfrm>
          <a:prstGeom prst="rect">
            <a:avLst/>
          </a:prstGeom>
          <a:noFill/>
        </p:spPr>
        <p:txBody>
          <a:bodyPr wrap="square" rtlCol="0">
            <a:spAutoFit/>
          </a:bodyPr>
          <a:lstStyle/>
          <a:p>
            <a:r>
              <a:rPr lang="en-US" sz="2100" b="1" dirty="0" smtClean="0">
                <a:latin typeface="Calibri" panose="020F0502020204030204" pitchFamily="34" charset="0"/>
              </a:rPr>
              <a:t>Example: </a:t>
            </a:r>
            <a:r>
              <a:rPr lang="en-US" sz="2100" dirty="0" smtClean="0">
                <a:latin typeface="Calibri" panose="020F0502020204030204" pitchFamily="34" charset="0"/>
              </a:rPr>
              <a:t>Minnesota, Prevention/Restoration Due Energy Equipment Issues</a:t>
            </a:r>
            <a:endParaRPr lang="en-US" sz="2100" dirty="0">
              <a:latin typeface="Calibri" panose="020F0502020204030204" pitchFamily="34" charset="0"/>
            </a:endParaRPr>
          </a:p>
        </p:txBody>
      </p:sp>
      <p:pic>
        <p:nvPicPr>
          <p:cNvPr id="3" name="Picture 2"/>
          <p:cNvPicPr>
            <a:picLocks noChangeAspect="1"/>
          </p:cNvPicPr>
          <p:nvPr/>
        </p:nvPicPr>
        <p:blipFill>
          <a:blip r:embed="rId2"/>
          <a:stretch>
            <a:fillRect/>
          </a:stretch>
        </p:blipFill>
        <p:spPr>
          <a:xfrm>
            <a:off x="4114711" y="2451871"/>
            <a:ext cx="4828032" cy="3504819"/>
          </a:xfrm>
          <a:prstGeom prst="rect">
            <a:avLst/>
          </a:prstGeom>
        </p:spPr>
      </p:pic>
    </p:spTree>
    <p:extLst>
      <p:ext uri="{BB962C8B-B14F-4D97-AF65-F5344CB8AC3E}">
        <p14:creationId xmlns:p14="http://schemas.microsoft.com/office/powerpoint/2010/main" val="1859675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Examples of reported data for FY 2016:</a:t>
            </a:r>
            <a:br>
              <a:rPr lang="en-US" sz="3200" b="1" dirty="0" smtClean="0">
                <a:latin typeface="Calibri" pitchFamily="34" charset="0"/>
              </a:rPr>
            </a:br>
            <a:r>
              <a:rPr lang="en-US" sz="3200" b="1" i="1" dirty="0" smtClean="0">
                <a:solidFill>
                  <a:schemeClr val="tx1"/>
                </a:solidFill>
                <a:latin typeface="Calibri" pitchFamily="34" charset="0"/>
              </a:rPr>
              <a:t>Energy Burden Targeting Measures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15</a:t>
            </a:fld>
            <a:endParaRPr lang="en-US" dirty="0"/>
          </a:p>
        </p:txBody>
      </p:sp>
      <p:sp>
        <p:nvSpPr>
          <p:cNvPr id="6" name="Content Placeholder 2"/>
          <p:cNvSpPr>
            <a:spLocks noGrp="1"/>
          </p:cNvSpPr>
          <p:nvPr>
            <p:ph sz="quarter" idx="1"/>
          </p:nvPr>
        </p:nvSpPr>
        <p:spPr>
          <a:xfrm>
            <a:off x="609600" y="1752600"/>
            <a:ext cx="8229600" cy="4404360"/>
          </a:xfrm>
        </p:spPr>
        <p:txBody>
          <a:bodyPr>
            <a:normAutofit/>
          </a:bodyPr>
          <a:lstStyle/>
          <a:p>
            <a:pPr>
              <a:lnSpc>
                <a:spcPct val="150000"/>
              </a:lnSpc>
              <a:buSzPct val="85000"/>
              <a:buFont typeface="Arial" panose="020B0604020202020204" pitchFamily="34" charset="0"/>
              <a:buChar char="•"/>
            </a:pPr>
            <a:r>
              <a:rPr lang="en-US" sz="2400" dirty="0" smtClean="0">
                <a:latin typeface="Calibri" pitchFamily="34" charset="0"/>
              </a:rPr>
              <a:t>Remember, it’s not just about the targeting indexes!</a:t>
            </a:r>
          </a:p>
          <a:p>
            <a:pPr>
              <a:lnSpc>
                <a:spcPct val="150000"/>
              </a:lnSpc>
              <a:buSzPct val="85000"/>
              <a:buFont typeface="Arial" panose="020B0604020202020204" pitchFamily="34" charset="0"/>
              <a:buChar char="•"/>
            </a:pPr>
            <a:r>
              <a:rPr lang="en-US" sz="2400" dirty="0" smtClean="0">
                <a:latin typeface="Calibri" pitchFamily="34" charset="0"/>
              </a:rPr>
              <a:t>Performance Data Form gives you a lot more information:</a:t>
            </a:r>
          </a:p>
          <a:p>
            <a:pPr lvl="1">
              <a:lnSpc>
                <a:spcPct val="150000"/>
              </a:lnSpc>
              <a:buSzPct val="85000"/>
              <a:buFont typeface="Arial" panose="020B0604020202020204" pitchFamily="34" charset="0"/>
              <a:buChar char="•"/>
            </a:pPr>
            <a:r>
              <a:rPr lang="en-US" sz="2100" dirty="0" smtClean="0">
                <a:latin typeface="Calibri" pitchFamily="34" charset="0"/>
              </a:rPr>
              <a:t>Average income, bills (heating, baseload electric, total), total benefits, and burden (pre/post)</a:t>
            </a:r>
          </a:p>
          <a:p>
            <a:pPr lvl="1">
              <a:lnSpc>
                <a:spcPct val="150000"/>
              </a:lnSpc>
              <a:buSzPct val="85000"/>
              <a:buFont typeface="Arial" panose="020B0604020202020204" pitchFamily="34" charset="0"/>
              <a:buChar char="•"/>
            </a:pPr>
            <a:r>
              <a:rPr lang="en-US" sz="2100" dirty="0" smtClean="0">
                <a:latin typeface="Calibri" pitchFamily="34" charset="0"/>
              </a:rPr>
              <a:t>Average households, high burden households</a:t>
            </a:r>
          </a:p>
          <a:p>
            <a:pPr lvl="1">
              <a:lnSpc>
                <a:spcPct val="150000"/>
              </a:lnSpc>
              <a:buSzPct val="85000"/>
              <a:buFont typeface="Arial" panose="020B0604020202020204" pitchFamily="34" charset="0"/>
              <a:buChar char="•"/>
            </a:pPr>
            <a:r>
              <a:rPr lang="en-US" sz="2100" dirty="0" smtClean="0">
                <a:latin typeface="Calibri" pitchFamily="34" charset="0"/>
              </a:rPr>
              <a:t>Across fuel types</a:t>
            </a:r>
          </a:p>
          <a:p>
            <a:pPr>
              <a:lnSpc>
                <a:spcPct val="150000"/>
              </a:lnSpc>
              <a:buSzPct val="85000"/>
              <a:buFont typeface="Arial" panose="020B0604020202020204" pitchFamily="34" charset="0"/>
              <a:buChar char="•"/>
            </a:pPr>
            <a:r>
              <a:rPr lang="en-US" sz="2400" dirty="0" smtClean="0">
                <a:latin typeface="Calibri" pitchFamily="34" charset="0"/>
              </a:rPr>
              <a:t>Start by understanding these data, then examine the indexes</a:t>
            </a:r>
          </a:p>
        </p:txBody>
      </p:sp>
    </p:spTree>
    <p:extLst>
      <p:ext uri="{BB962C8B-B14F-4D97-AF65-F5344CB8AC3E}">
        <p14:creationId xmlns:p14="http://schemas.microsoft.com/office/powerpoint/2010/main" val="3072942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Examples of reported data for FY 2016:</a:t>
            </a:r>
            <a:br>
              <a:rPr lang="en-US" sz="3200" b="1" dirty="0" smtClean="0">
                <a:latin typeface="Calibri" pitchFamily="34" charset="0"/>
              </a:rPr>
            </a:br>
            <a:r>
              <a:rPr lang="en-US" sz="3200" b="1" i="1" dirty="0" smtClean="0">
                <a:solidFill>
                  <a:schemeClr val="tx1"/>
                </a:solidFill>
                <a:latin typeface="Calibri" pitchFamily="34" charset="0"/>
              </a:rPr>
              <a:t>Energy Burden Targeting Measures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16</a:t>
            </a:fld>
            <a:endParaRPr lang="en-US" dirty="0"/>
          </a:p>
        </p:txBody>
      </p:sp>
      <p:sp>
        <p:nvSpPr>
          <p:cNvPr id="2" name="TextBox 1"/>
          <p:cNvSpPr txBox="1"/>
          <p:nvPr/>
        </p:nvSpPr>
        <p:spPr>
          <a:xfrm>
            <a:off x="294616" y="1676400"/>
            <a:ext cx="8648128" cy="415498"/>
          </a:xfrm>
          <a:prstGeom prst="rect">
            <a:avLst/>
          </a:prstGeom>
          <a:noFill/>
        </p:spPr>
        <p:txBody>
          <a:bodyPr wrap="square" rtlCol="0">
            <a:spAutoFit/>
          </a:bodyPr>
          <a:lstStyle/>
          <a:p>
            <a:r>
              <a:rPr lang="en-US" sz="2100" b="1" dirty="0" smtClean="0">
                <a:latin typeface="Calibri" panose="020F0502020204030204" pitchFamily="34" charset="0"/>
              </a:rPr>
              <a:t>Example: </a:t>
            </a:r>
            <a:r>
              <a:rPr lang="en-US" sz="2100" dirty="0" smtClean="0">
                <a:latin typeface="Calibri" panose="020F0502020204030204" pitchFamily="34" charset="0"/>
              </a:rPr>
              <a:t>Wisconsin, Comparing Average Recipients to High Burden Recipients </a:t>
            </a:r>
            <a:endParaRPr lang="en-US" sz="2100" dirty="0">
              <a:latin typeface="Calibri" panose="020F050202020403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2278" y="2251599"/>
            <a:ext cx="4343400" cy="3155387"/>
          </a:xfrm>
          <a:prstGeom prst="rect">
            <a:avLst/>
          </a:prstGeom>
          <a:noFill/>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51600"/>
            <a:ext cx="4343400" cy="3155387"/>
          </a:xfrm>
          <a:prstGeom prst="rect">
            <a:avLst/>
          </a:prstGeom>
          <a:noFill/>
        </p:spPr>
      </p:pic>
    </p:spTree>
    <p:extLst>
      <p:ext uri="{BB962C8B-B14F-4D97-AF65-F5344CB8AC3E}">
        <p14:creationId xmlns:p14="http://schemas.microsoft.com/office/powerpoint/2010/main" val="1555847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Examples of reported data for FY 2016:</a:t>
            </a:r>
            <a:br>
              <a:rPr lang="en-US" sz="3200" b="1" dirty="0" smtClean="0">
                <a:latin typeface="Calibri" pitchFamily="34" charset="0"/>
              </a:rPr>
            </a:br>
            <a:r>
              <a:rPr lang="en-US" sz="3200" b="1" i="1" dirty="0" smtClean="0">
                <a:solidFill>
                  <a:schemeClr val="tx1"/>
                </a:solidFill>
                <a:latin typeface="Calibri" pitchFamily="34" charset="0"/>
              </a:rPr>
              <a:t>Energy Burden Targeting Measures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17</a:t>
            </a:fld>
            <a:endParaRPr lang="en-US" dirty="0"/>
          </a:p>
        </p:txBody>
      </p:sp>
      <p:sp>
        <p:nvSpPr>
          <p:cNvPr id="2" name="TextBox 1"/>
          <p:cNvSpPr txBox="1"/>
          <p:nvPr/>
        </p:nvSpPr>
        <p:spPr>
          <a:xfrm>
            <a:off x="294616" y="1676400"/>
            <a:ext cx="8648128" cy="415498"/>
          </a:xfrm>
          <a:prstGeom prst="rect">
            <a:avLst/>
          </a:prstGeom>
          <a:noFill/>
        </p:spPr>
        <p:txBody>
          <a:bodyPr wrap="square" rtlCol="0">
            <a:spAutoFit/>
          </a:bodyPr>
          <a:lstStyle/>
          <a:p>
            <a:r>
              <a:rPr lang="en-US" sz="2100" b="1" dirty="0" smtClean="0">
                <a:latin typeface="Calibri" panose="020F0502020204030204" pitchFamily="34" charset="0"/>
              </a:rPr>
              <a:t>Example: </a:t>
            </a:r>
            <a:r>
              <a:rPr lang="en-US" sz="2100" dirty="0" smtClean="0">
                <a:latin typeface="Calibri" panose="020F0502020204030204" pitchFamily="34" charset="0"/>
              </a:rPr>
              <a:t>Wisconsin, Comparing Average Recipients to High Burden Recipients </a:t>
            </a:r>
            <a:endParaRPr lang="en-US" sz="2100" dirty="0">
              <a:latin typeface="Calibri" panose="020F050202020403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9817" y="2251600"/>
            <a:ext cx="4343400" cy="3155387"/>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753" y="2251601"/>
            <a:ext cx="4343400" cy="3155387"/>
          </a:xfrm>
          <a:prstGeom prst="rect">
            <a:avLst/>
          </a:prstGeom>
          <a:noFill/>
        </p:spPr>
      </p:pic>
    </p:spTree>
    <p:extLst>
      <p:ext uri="{BB962C8B-B14F-4D97-AF65-F5344CB8AC3E}">
        <p14:creationId xmlns:p14="http://schemas.microsoft.com/office/powerpoint/2010/main" val="3650271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Examples of reported data for FY 2016:</a:t>
            </a:r>
            <a:br>
              <a:rPr lang="en-US" sz="3200" b="1" dirty="0" smtClean="0">
                <a:latin typeface="Calibri" pitchFamily="34" charset="0"/>
              </a:rPr>
            </a:br>
            <a:r>
              <a:rPr lang="en-US" sz="3200" b="1" i="1" dirty="0" smtClean="0">
                <a:solidFill>
                  <a:schemeClr val="tx1"/>
                </a:solidFill>
                <a:latin typeface="Calibri" pitchFamily="34" charset="0"/>
              </a:rPr>
              <a:t>Energy Burden Targeting Measures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18</a:t>
            </a:fld>
            <a:endParaRPr lang="en-US" dirty="0"/>
          </a:p>
        </p:txBody>
      </p:sp>
      <p:sp>
        <p:nvSpPr>
          <p:cNvPr id="2" name="TextBox 1"/>
          <p:cNvSpPr txBox="1"/>
          <p:nvPr/>
        </p:nvSpPr>
        <p:spPr>
          <a:xfrm>
            <a:off x="294616" y="1676400"/>
            <a:ext cx="8648128" cy="415498"/>
          </a:xfrm>
          <a:prstGeom prst="rect">
            <a:avLst/>
          </a:prstGeom>
          <a:noFill/>
        </p:spPr>
        <p:txBody>
          <a:bodyPr wrap="square" rtlCol="0">
            <a:spAutoFit/>
          </a:bodyPr>
          <a:lstStyle/>
          <a:p>
            <a:r>
              <a:rPr lang="en-US" sz="2100" b="1" dirty="0" smtClean="0">
                <a:latin typeface="Calibri" panose="020F0502020204030204" pitchFamily="34" charset="0"/>
              </a:rPr>
              <a:t>Example: </a:t>
            </a:r>
            <a:r>
              <a:rPr lang="en-US" sz="2100" dirty="0" smtClean="0">
                <a:latin typeface="Calibri" panose="020F0502020204030204" pitchFamily="34" charset="0"/>
              </a:rPr>
              <a:t>Wisconsin, Comparing Average Recipients to High Burden Recipients </a:t>
            </a:r>
            <a:endParaRPr lang="en-US" sz="2100" dirty="0">
              <a:latin typeface="Calibri" panose="020F0502020204030204" pitchFamily="34"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264" y="2251600"/>
            <a:ext cx="4343400" cy="3155387"/>
          </a:xfrm>
          <a:prstGeom prst="rect">
            <a:avLst/>
          </a:prstGeom>
          <a:noFill/>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664" y="2251600"/>
            <a:ext cx="4343400" cy="3155387"/>
          </a:xfrm>
          <a:prstGeom prst="rect">
            <a:avLst/>
          </a:prstGeom>
          <a:noFill/>
        </p:spPr>
      </p:pic>
    </p:spTree>
    <p:extLst>
      <p:ext uri="{BB962C8B-B14F-4D97-AF65-F5344CB8AC3E}">
        <p14:creationId xmlns:p14="http://schemas.microsoft.com/office/powerpoint/2010/main" val="2570759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Examples of reported data for FY 2016:</a:t>
            </a:r>
            <a:br>
              <a:rPr lang="en-US" sz="3200" b="1" dirty="0" smtClean="0">
                <a:latin typeface="Calibri" pitchFamily="34" charset="0"/>
              </a:rPr>
            </a:br>
            <a:r>
              <a:rPr lang="en-US" sz="3200" b="1" i="1" dirty="0" smtClean="0">
                <a:solidFill>
                  <a:schemeClr val="tx1"/>
                </a:solidFill>
                <a:latin typeface="Calibri" pitchFamily="34" charset="0"/>
              </a:rPr>
              <a:t>Energy Burden Targeting Measures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19</a:t>
            </a:fld>
            <a:endParaRPr lang="en-US" dirty="0"/>
          </a:p>
        </p:txBody>
      </p:sp>
      <p:sp>
        <p:nvSpPr>
          <p:cNvPr id="2" name="TextBox 1"/>
          <p:cNvSpPr txBox="1"/>
          <p:nvPr/>
        </p:nvSpPr>
        <p:spPr>
          <a:xfrm>
            <a:off x="533400" y="1676400"/>
            <a:ext cx="8409344" cy="415498"/>
          </a:xfrm>
          <a:prstGeom prst="rect">
            <a:avLst/>
          </a:prstGeom>
          <a:noFill/>
        </p:spPr>
        <p:txBody>
          <a:bodyPr wrap="square" rtlCol="0">
            <a:spAutoFit/>
          </a:bodyPr>
          <a:lstStyle/>
          <a:p>
            <a:r>
              <a:rPr lang="en-US" sz="2100" b="1" dirty="0" smtClean="0">
                <a:latin typeface="Calibri" panose="020F0502020204030204" pitchFamily="34" charset="0"/>
              </a:rPr>
              <a:t>Example: </a:t>
            </a:r>
            <a:r>
              <a:rPr lang="en-US" sz="2100" dirty="0" smtClean="0">
                <a:latin typeface="Calibri" panose="020F0502020204030204" pitchFamily="34" charset="0"/>
              </a:rPr>
              <a:t>Wisconsin</a:t>
            </a:r>
            <a:r>
              <a:rPr lang="en-US" sz="2100" dirty="0" smtClean="0">
                <a:latin typeface="Calibri" panose="020F0502020204030204" pitchFamily="34" charset="0"/>
              </a:rPr>
              <a:t>, Average Households, </a:t>
            </a:r>
            <a:r>
              <a:rPr lang="en-US" sz="2100" dirty="0" smtClean="0">
                <a:latin typeface="Calibri" panose="020F0502020204030204" pitchFamily="34" charset="0"/>
              </a:rPr>
              <a:t>Income &amp; Bills Across Fuel </a:t>
            </a:r>
            <a:r>
              <a:rPr lang="en-US" sz="2100" dirty="0" smtClean="0">
                <a:latin typeface="Calibri" panose="020F0502020204030204" pitchFamily="34" charset="0"/>
              </a:rPr>
              <a:t>Type</a:t>
            </a:r>
            <a:endParaRPr lang="en-US" sz="2100" dirty="0">
              <a:latin typeface="Calibri" panose="020F0502020204030204" pitchFamily="34" charset="0"/>
            </a:endParaRPr>
          </a:p>
        </p:txBody>
      </p:sp>
      <p:pic>
        <p:nvPicPr>
          <p:cNvPr id="7" name="Picture 6"/>
          <p:cNvPicPr>
            <a:picLocks noChangeAspect="1"/>
          </p:cNvPicPr>
          <p:nvPr/>
        </p:nvPicPr>
        <p:blipFill>
          <a:blip r:embed="rId2"/>
          <a:stretch>
            <a:fillRect/>
          </a:stretch>
        </p:blipFill>
        <p:spPr>
          <a:xfrm>
            <a:off x="4582746" y="2254136"/>
            <a:ext cx="4343400" cy="3153009"/>
          </a:xfrm>
          <a:prstGeom prst="rect">
            <a:avLst/>
          </a:prstGeom>
        </p:spPr>
      </p:pic>
      <p:pic>
        <p:nvPicPr>
          <p:cNvPr id="8" name="Picture 7"/>
          <p:cNvPicPr>
            <a:picLocks noChangeAspect="1"/>
          </p:cNvPicPr>
          <p:nvPr/>
        </p:nvPicPr>
        <p:blipFill>
          <a:blip r:embed="rId3"/>
          <a:stretch>
            <a:fillRect/>
          </a:stretch>
        </p:blipFill>
        <p:spPr>
          <a:xfrm>
            <a:off x="239346" y="2254136"/>
            <a:ext cx="4343400" cy="3153009"/>
          </a:xfrm>
          <a:prstGeom prst="rect">
            <a:avLst/>
          </a:prstGeom>
        </p:spPr>
      </p:pic>
    </p:spTree>
    <p:extLst>
      <p:ext uri="{BB962C8B-B14F-4D97-AF65-F5344CB8AC3E}">
        <p14:creationId xmlns:p14="http://schemas.microsoft.com/office/powerpoint/2010/main" val="1255798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r>
              <a:rPr lang="en-US" sz="3000" i="1" dirty="0">
                <a:latin typeface="Calibri" pitchFamily="34" charset="0"/>
              </a:rPr>
              <a:t/>
            </a:r>
            <a:br>
              <a:rPr lang="en-US" sz="3000" i="1" dirty="0">
                <a:latin typeface="Calibri" pitchFamily="34" charset="0"/>
              </a:rPr>
            </a:br>
            <a:r>
              <a:rPr lang="en-US" sz="3600" b="1" dirty="0" smtClean="0">
                <a:latin typeface="Calibri" pitchFamily="34" charset="0"/>
              </a:rPr>
              <a:t>Session Objectives</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Content Placeholder 2"/>
          <p:cNvSpPr>
            <a:spLocks noGrp="1"/>
          </p:cNvSpPr>
          <p:nvPr>
            <p:ph sz="quarter" idx="1"/>
          </p:nvPr>
        </p:nvSpPr>
        <p:spPr>
          <a:xfrm>
            <a:off x="313118" y="1836907"/>
            <a:ext cx="8539053" cy="4404360"/>
          </a:xfrm>
        </p:spPr>
        <p:txBody>
          <a:bodyPr>
            <a:normAutofit fontScale="85000" lnSpcReduction="10000"/>
          </a:bodyPr>
          <a:lstStyle/>
          <a:p>
            <a:pPr marL="0" indent="0">
              <a:buNone/>
            </a:pPr>
            <a:r>
              <a:rPr lang="en-US" sz="2400" b="1" dirty="0" smtClean="0">
                <a:latin typeface="Calibri" pitchFamily="34" charset="0"/>
              </a:rPr>
              <a:t>By the end of this workshop, attendees will have a better understanding of:</a:t>
            </a:r>
          </a:p>
          <a:p>
            <a:pPr marL="0" indent="0">
              <a:buNone/>
            </a:pPr>
            <a:endParaRPr lang="en-US" sz="2000" dirty="0">
              <a:latin typeface="Calibri" pitchFamily="34" charset="0"/>
            </a:endParaRPr>
          </a:p>
          <a:p>
            <a:pPr>
              <a:buClrTx/>
              <a:buSzPct val="85000"/>
              <a:buFont typeface="Arial" panose="020B0604020202020204" pitchFamily="34" charset="0"/>
              <a:buChar char="•"/>
            </a:pPr>
            <a:r>
              <a:rPr lang="en-US" sz="2000" dirty="0" smtClean="0">
                <a:latin typeface="Calibri" pitchFamily="34" charset="0"/>
              </a:rPr>
              <a:t>The LIHEAP Performance Management implementation timeline, including progress to date.</a:t>
            </a:r>
          </a:p>
          <a:p>
            <a:pPr>
              <a:buClrTx/>
              <a:buSzPct val="85000"/>
              <a:buFont typeface="Arial" panose="020B0604020202020204" pitchFamily="34" charset="0"/>
              <a:buChar char="•"/>
            </a:pPr>
            <a:endParaRPr lang="en-US" sz="2000" dirty="0">
              <a:latin typeface="Calibri" pitchFamily="34" charset="0"/>
            </a:endParaRPr>
          </a:p>
          <a:p>
            <a:pPr>
              <a:buClrTx/>
              <a:buSzPct val="85000"/>
              <a:buFont typeface="Arial" panose="020B0604020202020204" pitchFamily="34" charset="0"/>
              <a:buChar char="•"/>
            </a:pPr>
            <a:r>
              <a:rPr lang="en-US" sz="2000" dirty="0" smtClean="0">
                <a:latin typeface="Calibri" pitchFamily="34" charset="0"/>
              </a:rPr>
              <a:t>The types of data and information states are gleaning from LIHEAP Performance Measures.</a:t>
            </a:r>
          </a:p>
          <a:p>
            <a:pPr>
              <a:buClrTx/>
              <a:buSzPct val="85000"/>
              <a:buFont typeface="Arial" panose="020B0604020202020204" pitchFamily="34" charset="0"/>
              <a:buChar char="•"/>
            </a:pPr>
            <a:endParaRPr lang="en-US" sz="2000" dirty="0">
              <a:latin typeface="Calibri" pitchFamily="34" charset="0"/>
            </a:endParaRPr>
          </a:p>
          <a:p>
            <a:pPr>
              <a:buClrTx/>
              <a:buSzPct val="85000"/>
              <a:buFont typeface="Arial" panose="020B0604020202020204" pitchFamily="34" charset="0"/>
              <a:buChar char="•"/>
            </a:pPr>
            <a:r>
              <a:rPr lang="en-US" sz="2000" dirty="0" smtClean="0">
                <a:latin typeface="Calibri" pitchFamily="34" charset="0"/>
              </a:rPr>
              <a:t>The ways LIHEAP grantees are using data to analyze and make decisions about their programs.</a:t>
            </a:r>
          </a:p>
          <a:p>
            <a:pPr>
              <a:buClrTx/>
              <a:buSzPct val="85000"/>
              <a:buFont typeface="Arial" panose="020B0604020202020204" pitchFamily="34" charset="0"/>
              <a:buChar char="•"/>
            </a:pPr>
            <a:endParaRPr lang="en-US" sz="2000" dirty="0">
              <a:latin typeface="Calibri" pitchFamily="34" charset="0"/>
            </a:endParaRPr>
          </a:p>
          <a:p>
            <a:pPr>
              <a:buClrTx/>
              <a:buSzPct val="85000"/>
              <a:buFont typeface="Arial" panose="020B0604020202020204" pitchFamily="34" charset="0"/>
              <a:buChar char="•"/>
            </a:pPr>
            <a:r>
              <a:rPr lang="en-US" sz="2000" dirty="0" smtClean="0">
                <a:latin typeface="Calibri" pitchFamily="34" charset="0"/>
              </a:rPr>
              <a:t>Ongoing efforts to improve collection, reporting, and use of data for Performance Management among grantees (and their partners).</a:t>
            </a:r>
          </a:p>
          <a:p>
            <a:pPr>
              <a:buClrTx/>
              <a:buSzPct val="85000"/>
              <a:buFont typeface="Arial" panose="020B0604020202020204" pitchFamily="34" charset="0"/>
              <a:buChar char="•"/>
            </a:pPr>
            <a:endParaRPr lang="en-US" sz="2000" dirty="0">
              <a:latin typeface="Calibri" pitchFamily="34" charset="0"/>
            </a:endParaRPr>
          </a:p>
          <a:p>
            <a:pPr>
              <a:buClrTx/>
              <a:buSzPct val="85000"/>
              <a:buFont typeface="Arial" panose="020B0604020202020204" pitchFamily="34" charset="0"/>
              <a:buChar char="•"/>
            </a:pPr>
            <a:r>
              <a:rPr lang="en-US" sz="2000" dirty="0" smtClean="0">
                <a:latin typeface="Calibri" pitchFamily="34" charset="0"/>
              </a:rPr>
              <a:t>Where to find additional resources related to LIHEAP Performance Management.</a:t>
            </a:r>
          </a:p>
          <a:p>
            <a:pPr>
              <a:buClrTx/>
              <a:buSzPct val="85000"/>
              <a:buFont typeface="Arial" panose="020B0604020202020204" pitchFamily="34" charset="0"/>
              <a:buChar char="•"/>
            </a:pPr>
            <a:endParaRPr lang="en-US" sz="2000" dirty="0">
              <a:latin typeface="Calibri" pitchFamily="34" charset="0"/>
            </a:endParaRPr>
          </a:p>
          <a:p>
            <a:pPr marL="0" indent="0">
              <a:buNone/>
            </a:pPr>
            <a:endParaRPr lang="en-US" sz="2000" dirty="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205731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Examples of reported data for FY 2016:</a:t>
            </a:r>
            <a:br>
              <a:rPr lang="en-US" sz="3200" b="1" dirty="0" smtClean="0">
                <a:latin typeface="Calibri" pitchFamily="34" charset="0"/>
              </a:rPr>
            </a:br>
            <a:r>
              <a:rPr lang="en-US" sz="3200" b="1" i="1" dirty="0" smtClean="0">
                <a:solidFill>
                  <a:schemeClr val="tx1"/>
                </a:solidFill>
                <a:latin typeface="Calibri" pitchFamily="34" charset="0"/>
              </a:rPr>
              <a:t>Energy Burden Targeting Measures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20</a:t>
            </a:fld>
            <a:endParaRPr lang="en-US" dirty="0"/>
          </a:p>
        </p:txBody>
      </p:sp>
      <p:sp>
        <p:nvSpPr>
          <p:cNvPr id="2" name="TextBox 1"/>
          <p:cNvSpPr txBox="1"/>
          <p:nvPr/>
        </p:nvSpPr>
        <p:spPr>
          <a:xfrm>
            <a:off x="533400" y="1676400"/>
            <a:ext cx="8409344" cy="415498"/>
          </a:xfrm>
          <a:prstGeom prst="rect">
            <a:avLst/>
          </a:prstGeom>
          <a:noFill/>
        </p:spPr>
        <p:txBody>
          <a:bodyPr wrap="square" rtlCol="0">
            <a:spAutoFit/>
          </a:bodyPr>
          <a:lstStyle/>
          <a:p>
            <a:r>
              <a:rPr lang="en-US" sz="2100" b="1" dirty="0" smtClean="0">
                <a:latin typeface="Calibri" panose="020F0502020204030204" pitchFamily="34" charset="0"/>
              </a:rPr>
              <a:t>Example: </a:t>
            </a:r>
            <a:r>
              <a:rPr lang="en-US" sz="2100" dirty="0" smtClean="0">
                <a:latin typeface="Calibri" panose="020F0502020204030204" pitchFamily="34" charset="0"/>
              </a:rPr>
              <a:t>Wisconsin, Pre-LIHEAP Burden &amp; Benefits Across Fuel Type</a:t>
            </a:r>
            <a:endParaRPr lang="en-US" sz="2100" dirty="0">
              <a:latin typeface="Calibri" panose="020F0502020204030204" pitchFamily="34" charset="0"/>
            </a:endParaRPr>
          </a:p>
        </p:txBody>
      </p:sp>
      <p:pic>
        <p:nvPicPr>
          <p:cNvPr id="3" name="Picture 2"/>
          <p:cNvPicPr>
            <a:picLocks noChangeAspect="1"/>
          </p:cNvPicPr>
          <p:nvPr/>
        </p:nvPicPr>
        <p:blipFill>
          <a:blip r:embed="rId2"/>
          <a:stretch>
            <a:fillRect/>
          </a:stretch>
        </p:blipFill>
        <p:spPr>
          <a:xfrm>
            <a:off x="4588782" y="2251600"/>
            <a:ext cx="4343400" cy="3153009"/>
          </a:xfrm>
          <a:prstGeom prst="rect">
            <a:avLst/>
          </a:prstGeom>
        </p:spPr>
      </p:pic>
      <p:pic>
        <p:nvPicPr>
          <p:cNvPr id="6" name="Picture 5"/>
          <p:cNvPicPr>
            <a:picLocks noChangeAspect="1"/>
          </p:cNvPicPr>
          <p:nvPr/>
        </p:nvPicPr>
        <p:blipFill>
          <a:blip r:embed="rId3"/>
          <a:stretch>
            <a:fillRect/>
          </a:stretch>
        </p:blipFill>
        <p:spPr>
          <a:xfrm>
            <a:off x="245382" y="2251599"/>
            <a:ext cx="4343400" cy="3153009"/>
          </a:xfrm>
          <a:prstGeom prst="rect">
            <a:avLst/>
          </a:prstGeom>
        </p:spPr>
      </p:pic>
    </p:spTree>
    <p:extLst>
      <p:ext uri="{BB962C8B-B14F-4D97-AF65-F5344CB8AC3E}">
        <p14:creationId xmlns:p14="http://schemas.microsoft.com/office/powerpoint/2010/main" val="3518279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Examples of reported data for FY 2016:</a:t>
            </a:r>
            <a:br>
              <a:rPr lang="en-US" sz="3200" b="1" dirty="0" smtClean="0">
                <a:latin typeface="Calibri" pitchFamily="34" charset="0"/>
              </a:rPr>
            </a:br>
            <a:r>
              <a:rPr lang="en-US" sz="3200" b="1" i="1" dirty="0">
                <a:solidFill>
                  <a:schemeClr val="tx1"/>
                </a:solidFill>
                <a:latin typeface="Calibri" pitchFamily="34" charset="0"/>
              </a:rPr>
              <a:t>Energy Burden Targeting Measures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21</a:t>
            </a:fld>
            <a:endParaRPr lang="en-US" dirty="0"/>
          </a:p>
        </p:txBody>
      </p:sp>
      <p:sp>
        <p:nvSpPr>
          <p:cNvPr id="6" name="Content Placeholder 2"/>
          <p:cNvSpPr>
            <a:spLocks noGrp="1"/>
          </p:cNvSpPr>
          <p:nvPr>
            <p:ph sz="quarter" idx="1"/>
          </p:nvPr>
        </p:nvSpPr>
        <p:spPr>
          <a:xfrm>
            <a:off x="169333" y="2251600"/>
            <a:ext cx="3869267" cy="3905360"/>
          </a:xfrm>
        </p:spPr>
        <p:txBody>
          <a:bodyPr>
            <a:normAutofit fontScale="92500" lnSpcReduction="10000"/>
          </a:bodyPr>
          <a:lstStyle/>
          <a:p>
            <a:pPr>
              <a:buFont typeface="Arial" panose="020B0604020202020204" pitchFamily="34" charset="0"/>
              <a:buChar char="•"/>
            </a:pPr>
            <a:r>
              <a:rPr lang="en-US" sz="2400" b="1" dirty="0">
                <a:solidFill>
                  <a:srgbClr val="0070C0"/>
                </a:solidFill>
                <a:latin typeface="Calibri" panose="020F0502020204030204" pitchFamily="34" charset="0"/>
              </a:rPr>
              <a:t>Benefit Targeting Index Score of 145 = </a:t>
            </a:r>
            <a:r>
              <a:rPr lang="en-US" sz="2400" b="1" dirty="0" smtClean="0">
                <a:solidFill>
                  <a:srgbClr val="0070C0"/>
                </a:solidFill>
                <a:latin typeface="Calibri" panose="020F0502020204030204" pitchFamily="34" charset="0"/>
              </a:rPr>
              <a:t> 45 </a:t>
            </a:r>
            <a:r>
              <a:rPr lang="en-US" sz="2400" b="1" dirty="0">
                <a:solidFill>
                  <a:srgbClr val="0070C0"/>
                </a:solidFill>
                <a:latin typeface="Calibri" panose="020F0502020204030204" pitchFamily="34" charset="0"/>
              </a:rPr>
              <a:t>percent higher benefit</a:t>
            </a:r>
            <a:r>
              <a:rPr lang="en-US" sz="2400" dirty="0">
                <a:latin typeface="Calibri" panose="020F0502020204030204" pitchFamily="34" charset="0"/>
              </a:rPr>
              <a:t> </a:t>
            </a:r>
            <a:r>
              <a:rPr lang="en-US" sz="2400" dirty="0" smtClean="0">
                <a:latin typeface="Calibri" panose="020F0502020204030204" pitchFamily="34" charset="0"/>
              </a:rPr>
              <a:t>to high </a:t>
            </a:r>
            <a:r>
              <a:rPr lang="en-US" sz="2400" dirty="0">
                <a:latin typeface="Calibri" panose="020F0502020204030204" pitchFamily="34" charset="0"/>
              </a:rPr>
              <a:t>burden households than average households</a:t>
            </a:r>
          </a:p>
          <a:p>
            <a:pPr>
              <a:buFont typeface="Arial" panose="020B0604020202020204" pitchFamily="34" charset="0"/>
              <a:buChar char="•"/>
            </a:pPr>
            <a:r>
              <a:rPr lang="en-US" sz="2400" b="1" dirty="0">
                <a:solidFill>
                  <a:srgbClr val="C00000"/>
                </a:solidFill>
                <a:latin typeface="Calibri" panose="020F0502020204030204" pitchFamily="34" charset="0"/>
              </a:rPr>
              <a:t>Burden Reduction Targeting Index Score of 114 = </a:t>
            </a:r>
            <a:r>
              <a:rPr lang="en-US" sz="2400" b="1" dirty="0" smtClean="0">
                <a:solidFill>
                  <a:srgbClr val="C00000"/>
                </a:solidFill>
                <a:latin typeface="Calibri" panose="020F0502020204030204" pitchFamily="34" charset="0"/>
              </a:rPr>
              <a:t>14 </a:t>
            </a:r>
            <a:r>
              <a:rPr lang="en-US" sz="2400" b="1" dirty="0">
                <a:solidFill>
                  <a:srgbClr val="C00000"/>
                </a:solidFill>
                <a:latin typeface="Calibri" panose="020F0502020204030204" pitchFamily="34" charset="0"/>
              </a:rPr>
              <a:t>percent greater</a:t>
            </a:r>
            <a:r>
              <a:rPr lang="en-US" sz="2400" dirty="0">
                <a:latin typeface="Calibri" panose="020F0502020204030204" pitchFamily="34" charset="0"/>
              </a:rPr>
              <a:t> </a:t>
            </a:r>
            <a:r>
              <a:rPr lang="en-US" sz="2400" dirty="0" smtClean="0">
                <a:latin typeface="Calibri" panose="020F0502020204030204" pitchFamily="34" charset="0"/>
              </a:rPr>
              <a:t>share </a:t>
            </a:r>
            <a:r>
              <a:rPr lang="en-US" sz="2400" dirty="0">
                <a:latin typeface="Calibri" panose="020F0502020204030204" pitchFamily="34" charset="0"/>
              </a:rPr>
              <a:t>of energy burden covered/bill paid for </a:t>
            </a:r>
            <a:r>
              <a:rPr lang="en-US" sz="2400" dirty="0" smtClean="0">
                <a:latin typeface="Calibri" panose="020F0502020204030204" pitchFamily="34" charset="0"/>
              </a:rPr>
              <a:t>high </a:t>
            </a:r>
            <a:r>
              <a:rPr lang="en-US" sz="2400" dirty="0">
                <a:latin typeface="Calibri" panose="020F0502020204030204" pitchFamily="34" charset="0"/>
              </a:rPr>
              <a:t>burden households than average </a:t>
            </a:r>
            <a:r>
              <a:rPr lang="en-US" sz="2400" dirty="0" smtClean="0">
                <a:latin typeface="Calibri" panose="020F0502020204030204" pitchFamily="34" charset="0"/>
              </a:rPr>
              <a:t>households</a:t>
            </a:r>
            <a:endParaRPr lang="en-US" sz="1800" dirty="0" smtClean="0">
              <a:latin typeface="Calibri" pitchFamily="34" charset="0"/>
            </a:endParaRPr>
          </a:p>
          <a:p>
            <a:pPr lvl="1">
              <a:lnSpc>
                <a:spcPct val="150000"/>
              </a:lnSpc>
              <a:buSzPct val="85000"/>
              <a:buFont typeface="Wingdings" panose="05000000000000000000" pitchFamily="2" charset="2"/>
              <a:buChar char="ü"/>
            </a:pPr>
            <a:endParaRPr lang="en-US" sz="1800" dirty="0" smtClean="0">
              <a:latin typeface="Calibri" pitchFamily="34" charset="0"/>
            </a:endParaRPr>
          </a:p>
        </p:txBody>
      </p:sp>
      <p:sp>
        <p:nvSpPr>
          <p:cNvPr id="2" name="TextBox 1"/>
          <p:cNvSpPr txBox="1"/>
          <p:nvPr/>
        </p:nvSpPr>
        <p:spPr>
          <a:xfrm>
            <a:off x="474134" y="1676400"/>
            <a:ext cx="8468610" cy="415498"/>
          </a:xfrm>
          <a:prstGeom prst="rect">
            <a:avLst/>
          </a:prstGeom>
          <a:noFill/>
        </p:spPr>
        <p:txBody>
          <a:bodyPr wrap="square" rtlCol="0">
            <a:spAutoFit/>
          </a:bodyPr>
          <a:lstStyle/>
          <a:p>
            <a:r>
              <a:rPr lang="en-US" sz="2100" b="1" dirty="0" smtClean="0">
                <a:latin typeface="Calibri" panose="020F0502020204030204" pitchFamily="34" charset="0"/>
              </a:rPr>
              <a:t>Example: </a:t>
            </a:r>
            <a:r>
              <a:rPr lang="en-US" sz="2100" dirty="0">
                <a:latin typeface="Calibri" panose="020F0502020204030204" pitchFamily="34" charset="0"/>
              </a:rPr>
              <a:t>Wisconsin, Targeting Index Results</a:t>
            </a:r>
            <a:endParaRPr lang="en-US" sz="2100" dirty="0">
              <a:latin typeface="Calibri" panose="020F0502020204030204" pitchFamily="34" charset="0"/>
            </a:endParaRPr>
          </a:p>
        </p:txBody>
      </p:sp>
      <p:pic>
        <p:nvPicPr>
          <p:cNvPr id="8" name="Picture 7"/>
          <p:cNvPicPr>
            <a:picLocks noChangeAspect="1"/>
          </p:cNvPicPr>
          <p:nvPr/>
        </p:nvPicPr>
        <p:blipFill>
          <a:blip r:embed="rId2"/>
          <a:stretch>
            <a:fillRect/>
          </a:stretch>
        </p:blipFill>
        <p:spPr>
          <a:xfrm>
            <a:off x="4114712" y="2329077"/>
            <a:ext cx="4828032" cy="3504819"/>
          </a:xfrm>
          <a:prstGeom prst="rect">
            <a:avLst/>
          </a:prstGeom>
        </p:spPr>
      </p:pic>
    </p:spTree>
    <p:extLst>
      <p:ext uri="{BB962C8B-B14F-4D97-AF65-F5344CB8AC3E}">
        <p14:creationId xmlns:p14="http://schemas.microsoft.com/office/powerpoint/2010/main" val="4289729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Examples of reported data for FY 2016:</a:t>
            </a:r>
            <a:br>
              <a:rPr lang="en-US" sz="3200" b="1" dirty="0" smtClean="0">
                <a:latin typeface="Calibri" pitchFamily="34" charset="0"/>
              </a:rPr>
            </a:br>
            <a:r>
              <a:rPr lang="en-US" sz="3200" b="1" i="1" dirty="0" smtClean="0">
                <a:solidFill>
                  <a:schemeClr val="tx1"/>
                </a:solidFill>
                <a:latin typeface="Calibri" pitchFamily="34" charset="0"/>
              </a:rPr>
              <a:t>Energy Burden Targeting Measures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22</a:t>
            </a:fld>
            <a:endParaRPr lang="en-US" dirty="0"/>
          </a:p>
        </p:txBody>
      </p:sp>
      <p:sp>
        <p:nvSpPr>
          <p:cNvPr id="2" name="TextBox 1"/>
          <p:cNvSpPr txBox="1"/>
          <p:nvPr/>
        </p:nvSpPr>
        <p:spPr>
          <a:xfrm>
            <a:off x="533400" y="1676400"/>
            <a:ext cx="8409344" cy="415498"/>
          </a:xfrm>
          <a:prstGeom prst="rect">
            <a:avLst/>
          </a:prstGeom>
          <a:noFill/>
        </p:spPr>
        <p:txBody>
          <a:bodyPr wrap="square" rtlCol="0">
            <a:spAutoFit/>
          </a:bodyPr>
          <a:lstStyle/>
          <a:p>
            <a:r>
              <a:rPr lang="en-US" sz="2100" b="1" dirty="0" smtClean="0">
                <a:latin typeface="Calibri" panose="020F0502020204030204" pitchFamily="34" charset="0"/>
              </a:rPr>
              <a:t>Example: </a:t>
            </a:r>
            <a:r>
              <a:rPr lang="en-US" sz="2100" dirty="0" smtClean="0">
                <a:latin typeface="Calibri" panose="020F0502020204030204" pitchFamily="34" charset="0"/>
              </a:rPr>
              <a:t>Wisconsin, Pre/Post-LIHEAP Energy Burden</a:t>
            </a:r>
            <a:endParaRPr lang="en-US" sz="2100" dirty="0">
              <a:latin typeface="Calibri" panose="020F0502020204030204" pitchFamily="34" charset="0"/>
            </a:endParaRPr>
          </a:p>
        </p:txBody>
      </p:sp>
      <p:pic>
        <p:nvPicPr>
          <p:cNvPr id="3" name="Picture 2"/>
          <p:cNvPicPr>
            <a:picLocks noChangeAspect="1"/>
          </p:cNvPicPr>
          <p:nvPr/>
        </p:nvPicPr>
        <p:blipFill>
          <a:blip r:embed="rId2"/>
          <a:stretch>
            <a:fillRect/>
          </a:stretch>
        </p:blipFill>
        <p:spPr>
          <a:xfrm>
            <a:off x="1651972" y="2126396"/>
            <a:ext cx="6172200" cy="4480592"/>
          </a:xfrm>
          <a:prstGeom prst="rect">
            <a:avLst/>
          </a:prstGeom>
        </p:spPr>
      </p:pic>
    </p:spTree>
    <p:extLst>
      <p:ext uri="{BB962C8B-B14F-4D97-AF65-F5344CB8AC3E}">
        <p14:creationId xmlns:p14="http://schemas.microsoft.com/office/powerpoint/2010/main" val="3095119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How grantees are using the data:</a:t>
            </a:r>
            <a:br>
              <a:rPr lang="en-US" sz="3200" b="1" dirty="0" smtClean="0">
                <a:latin typeface="Calibri" pitchFamily="34" charset="0"/>
              </a:rPr>
            </a:br>
            <a:r>
              <a:rPr lang="en-US" sz="3200" b="1" i="1" dirty="0" smtClean="0">
                <a:solidFill>
                  <a:schemeClr val="tx1"/>
                </a:solidFill>
                <a:latin typeface="Calibri" pitchFamily="34" charset="0"/>
              </a:rPr>
              <a:t>Using data to update benefit matrixes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23</a:t>
            </a:fld>
            <a:endParaRPr lang="en-US" dirty="0"/>
          </a:p>
        </p:txBody>
      </p:sp>
      <p:sp>
        <p:nvSpPr>
          <p:cNvPr id="6" name="Content Placeholder 2"/>
          <p:cNvSpPr>
            <a:spLocks noGrp="1"/>
          </p:cNvSpPr>
          <p:nvPr>
            <p:ph sz="quarter" idx="1"/>
          </p:nvPr>
        </p:nvSpPr>
        <p:spPr>
          <a:xfrm>
            <a:off x="533400" y="1676401"/>
            <a:ext cx="8229600" cy="4480558"/>
          </a:xfrm>
        </p:spPr>
        <p:txBody>
          <a:bodyPr>
            <a:normAutofit fontScale="92500" lnSpcReduction="20000"/>
          </a:bodyPr>
          <a:lstStyle/>
          <a:p>
            <a:pPr marL="0" indent="0">
              <a:lnSpc>
                <a:spcPct val="150000"/>
              </a:lnSpc>
              <a:buSzPct val="85000"/>
              <a:buNone/>
            </a:pPr>
            <a:r>
              <a:rPr lang="en-US" sz="2800" b="1" dirty="0">
                <a:latin typeface="Calibri" panose="020F0502020204030204" pitchFamily="34" charset="0"/>
              </a:rPr>
              <a:t>Remember, these data are not just for purposes of </a:t>
            </a:r>
            <a:r>
              <a:rPr lang="en-US" sz="2800" b="1" dirty="0" smtClean="0">
                <a:latin typeface="Calibri" panose="020F0502020204030204" pitchFamily="34" charset="0"/>
              </a:rPr>
              <a:t>reporting.  They </a:t>
            </a:r>
            <a:r>
              <a:rPr lang="en-US" sz="2800" b="1" dirty="0">
                <a:latin typeface="Calibri" panose="020F0502020204030204" pitchFamily="34" charset="0"/>
              </a:rPr>
              <a:t>are useful to your program</a:t>
            </a:r>
            <a:r>
              <a:rPr lang="en-US" sz="2800" b="1" dirty="0" smtClean="0">
                <a:latin typeface="Calibri" panose="020F0502020204030204" pitchFamily="34" charset="0"/>
              </a:rPr>
              <a:t>!</a:t>
            </a:r>
          </a:p>
          <a:p>
            <a:pPr marL="0" indent="0">
              <a:lnSpc>
                <a:spcPct val="150000"/>
              </a:lnSpc>
              <a:buSzPct val="85000"/>
              <a:buNone/>
            </a:pPr>
            <a:r>
              <a:rPr lang="en-US" sz="2800" b="1" dirty="0" smtClean="0">
                <a:latin typeface="Calibri" panose="020F0502020204030204" pitchFamily="34" charset="0"/>
              </a:rPr>
              <a:t>For example, how might </a:t>
            </a:r>
            <a:r>
              <a:rPr lang="en-US" sz="2800" b="1" dirty="0">
                <a:latin typeface="Calibri" panose="020F0502020204030204" pitchFamily="34" charset="0"/>
              </a:rPr>
              <a:t>you use </a:t>
            </a:r>
            <a:r>
              <a:rPr lang="en-US" sz="2800" b="1" dirty="0" smtClean="0">
                <a:latin typeface="Calibri" panose="020F0502020204030204" pitchFamily="34" charset="0"/>
              </a:rPr>
              <a:t>these data to </a:t>
            </a:r>
            <a:r>
              <a:rPr lang="en-US" sz="2800" b="1" dirty="0">
                <a:latin typeface="Calibri" panose="020F0502020204030204" pitchFamily="34" charset="0"/>
              </a:rPr>
              <a:t>examine benefit determination procedures</a:t>
            </a:r>
            <a:r>
              <a:rPr lang="en-US" sz="2800" b="1" dirty="0" smtClean="0">
                <a:latin typeface="Calibri" pitchFamily="34" charset="0"/>
              </a:rPr>
              <a:t>?</a:t>
            </a:r>
          </a:p>
          <a:p>
            <a:pPr>
              <a:lnSpc>
                <a:spcPct val="150000"/>
              </a:lnSpc>
              <a:buSzPct val="85000"/>
              <a:buFont typeface="Arial" panose="020B0604020202020204" pitchFamily="34" charset="0"/>
              <a:buChar char="•"/>
            </a:pPr>
            <a:r>
              <a:rPr lang="en-US" sz="2800" b="1" dirty="0" smtClean="0">
                <a:latin typeface="Calibri" pitchFamily="34" charset="0"/>
              </a:rPr>
              <a:t>Q:</a:t>
            </a:r>
            <a:r>
              <a:rPr lang="en-US" sz="2800" dirty="0" smtClean="0">
                <a:latin typeface="Calibri" pitchFamily="34" charset="0"/>
              </a:rPr>
              <a:t> Does the variation by fuel type in benefit matrix make sense?</a:t>
            </a:r>
          </a:p>
          <a:p>
            <a:pPr>
              <a:lnSpc>
                <a:spcPct val="150000"/>
              </a:lnSpc>
              <a:buSzPct val="85000"/>
              <a:buFont typeface="Arial" panose="020B0604020202020204" pitchFamily="34" charset="0"/>
              <a:buChar char="•"/>
            </a:pPr>
            <a:r>
              <a:rPr lang="en-US" sz="2800" b="1" dirty="0" smtClean="0">
                <a:latin typeface="Calibri" pitchFamily="34" charset="0"/>
              </a:rPr>
              <a:t>R: </a:t>
            </a:r>
            <a:r>
              <a:rPr lang="en-US" sz="2800" dirty="0" smtClean="0">
                <a:latin typeface="Calibri" pitchFamily="34" charset="0"/>
              </a:rPr>
              <a:t>Use the Performance Data Form to check current assumptions and consider changes, if necessary</a:t>
            </a:r>
          </a:p>
          <a:p>
            <a:pPr lvl="1">
              <a:lnSpc>
                <a:spcPct val="150000"/>
              </a:lnSpc>
              <a:buSzPct val="85000"/>
              <a:buFont typeface="Wingdings" panose="05000000000000000000" pitchFamily="2" charset="2"/>
              <a:buChar char="ü"/>
            </a:pPr>
            <a:endParaRPr lang="en-US" sz="1800" dirty="0" smtClean="0">
              <a:latin typeface="Calibri" pitchFamily="34" charset="0"/>
            </a:endParaRPr>
          </a:p>
          <a:p>
            <a:pPr lvl="1">
              <a:lnSpc>
                <a:spcPct val="150000"/>
              </a:lnSpc>
              <a:buSzPct val="85000"/>
              <a:buFont typeface="Wingdings" panose="05000000000000000000" pitchFamily="2" charset="2"/>
              <a:buChar char="ü"/>
            </a:pPr>
            <a:endParaRPr lang="en-US" sz="1800" dirty="0" smtClean="0">
              <a:latin typeface="Calibri" pitchFamily="34" charset="0"/>
            </a:endParaRPr>
          </a:p>
        </p:txBody>
      </p:sp>
    </p:spTree>
    <p:extLst>
      <p:ext uri="{BB962C8B-B14F-4D97-AF65-F5344CB8AC3E}">
        <p14:creationId xmlns:p14="http://schemas.microsoft.com/office/powerpoint/2010/main" val="1371199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a:latin typeface="Calibri" pitchFamily="34" charset="0"/>
              </a:rPr>
              <a:t>How grantees are using the data: </a:t>
            </a:r>
            <a:r>
              <a:rPr lang="en-US" sz="3200" b="1" dirty="0" smtClean="0">
                <a:latin typeface="Calibri" pitchFamily="34" charset="0"/>
              </a:rPr>
              <a:t/>
            </a:r>
            <a:br>
              <a:rPr lang="en-US" sz="3200" b="1" dirty="0" smtClean="0">
                <a:latin typeface="Calibri" pitchFamily="34" charset="0"/>
              </a:rPr>
            </a:br>
            <a:r>
              <a:rPr lang="en-US" sz="3200" b="1" i="1" dirty="0" smtClean="0">
                <a:solidFill>
                  <a:schemeClr val="tx1"/>
                </a:solidFill>
                <a:latin typeface="Calibri" pitchFamily="34" charset="0"/>
              </a:rPr>
              <a:t>Using </a:t>
            </a:r>
            <a:r>
              <a:rPr lang="en-US" sz="3200" b="1" i="1" dirty="0">
                <a:solidFill>
                  <a:schemeClr val="tx1"/>
                </a:solidFill>
                <a:latin typeface="Calibri" pitchFamily="34" charset="0"/>
              </a:rPr>
              <a:t>data to update benefit matrixes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24</a:t>
            </a:fld>
            <a:endParaRPr lang="en-US" dirty="0"/>
          </a:p>
        </p:txBody>
      </p:sp>
      <p:sp>
        <p:nvSpPr>
          <p:cNvPr id="2" name="TextBox 1"/>
          <p:cNvSpPr txBox="1"/>
          <p:nvPr/>
        </p:nvSpPr>
        <p:spPr>
          <a:xfrm>
            <a:off x="533400" y="1676400"/>
            <a:ext cx="8409344" cy="461665"/>
          </a:xfrm>
          <a:prstGeom prst="rect">
            <a:avLst/>
          </a:prstGeom>
          <a:noFill/>
        </p:spPr>
        <p:txBody>
          <a:bodyPr wrap="square" rtlCol="0">
            <a:spAutoFit/>
          </a:bodyPr>
          <a:lstStyle/>
          <a:p>
            <a:r>
              <a:rPr lang="en-US" sz="2400" b="1" dirty="0" smtClean="0">
                <a:latin typeface="Calibri" panose="020F0502020204030204" pitchFamily="34" charset="0"/>
              </a:rPr>
              <a:t>Example: </a:t>
            </a:r>
            <a:r>
              <a:rPr lang="en-US" sz="2400" dirty="0" smtClean="0">
                <a:latin typeface="Calibri" panose="020F0502020204030204" pitchFamily="34" charset="0"/>
              </a:rPr>
              <a:t>Iowa</a:t>
            </a:r>
            <a:endParaRPr lang="en-US" sz="2400" dirty="0">
              <a:latin typeface="Calibri" panose="020F0502020204030204" pitchFamily="34" charset="0"/>
            </a:endParaRPr>
          </a:p>
        </p:txBody>
      </p:sp>
      <p:pic>
        <p:nvPicPr>
          <p:cNvPr id="9" name="Picture 8"/>
          <p:cNvPicPr>
            <a:picLocks noChangeAspect="1"/>
          </p:cNvPicPr>
          <p:nvPr/>
        </p:nvPicPr>
        <p:blipFill>
          <a:blip r:embed="rId2"/>
          <a:stretch>
            <a:fillRect/>
          </a:stretch>
        </p:blipFill>
        <p:spPr>
          <a:xfrm>
            <a:off x="4370744" y="2229721"/>
            <a:ext cx="4572000" cy="3113753"/>
          </a:xfrm>
          <a:prstGeom prst="rect">
            <a:avLst/>
          </a:prstGeom>
        </p:spPr>
      </p:pic>
      <p:graphicFrame>
        <p:nvGraphicFramePr>
          <p:cNvPr id="13" name="Table 12"/>
          <p:cNvGraphicFramePr>
            <a:graphicFrameLocks noGrp="1"/>
          </p:cNvGraphicFramePr>
          <p:nvPr>
            <p:extLst/>
          </p:nvPr>
        </p:nvGraphicFramePr>
        <p:xfrm>
          <a:off x="266700" y="2229723"/>
          <a:ext cx="3771900" cy="3113750"/>
        </p:xfrm>
        <a:graphic>
          <a:graphicData uri="http://schemas.openxmlformats.org/drawingml/2006/table">
            <a:tbl>
              <a:tblPr firstRow="1" bandRow="1">
                <a:tableStyleId>{5C22544A-7EE6-4342-B048-85BDC9FD1C3A}</a:tableStyleId>
              </a:tblPr>
              <a:tblGrid>
                <a:gridCol w="1885950"/>
                <a:gridCol w="1885950"/>
              </a:tblGrid>
              <a:tr h="358643">
                <a:tc gridSpan="2">
                  <a:txBody>
                    <a:bodyPr/>
                    <a:lstStyle/>
                    <a:p>
                      <a:r>
                        <a:rPr lang="en-US" sz="1600" dirty="0" smtClean="0"/>
                        <a:t>FY 2017</a:t>
                      </a:r>
                      <a:r>
                        <a:rPr lang="en-US" sz="1600" baseline="0" dirty="0" smtClean="0"/>
                        <a:t> LIHEAP PAYMENT MATRIX*</a:t>
                      </a:r>
                      <a:endParaRPr lang="en-US" sz="1600" dirty="0"/>
                    </a:p>
                  </a:txBody>
                  <a:tcPr/>
                </a:tc>
                <a:tc hMerge="1">
                  <a:txBody>
                    <a:bodyPr/>
                    <a:lstStyle/>
                    <a:p>
                      <a:endParaRPr lang="en-US" sz="1600" dirty="0"/>
                    </a:p>
                  </a:txBody>
                  <a:tcPr/>
                </a:tc>
              </a:tr>
              <a:tr h="358643">
                <a:tc>
                  <a:txBody>
                    <a:bodyPr/>
                    <a:lstStyle/>
                    <a:p>
                      <a:r>
                        <a:rPr lang="en-US" sz="1600" b="1" dirty="0" smtClean="0"/>
                        <a:t>FUEL TYPE</a:t>
                      </a:r>
                      <a:endParaRPr lang="en-US" sz="1600" b="1" dirty="0"/>
                    </a:p>
                  </a:txBody>
                  <a:tcPr/>
                </a:tc>
                <a:tc>
                  <a:txBody>
                    <a:bodyPr/>
                    <a:lstStyle/>
                    <a:p>
                      <a:pPr algn="ctr"/>
                      <a:r>
                        <a:rPr lang="en-US" sz="1600" b="1" dirty="0" smtClean="0"/>
                        <a:t>POINTS</a:t>
                      </a:r>
                      <a:endParaRPr lang="en-US" sz="1600" b="1" dirty="0"/>
                    </a:p>
                  </a:txBody>
                  <a:tcPr/>
                </a:tc>
              </a:tr>
              <a:tr h="358643">
                <a:tc>
                  <a:txBody>
                    <a:bodyPr/>
                    <a:lstStyle/>
                    <a:p>
                      <a:r>
                        <a:rPr lang="en-US" sz="1600" dirty="0" smtClean="0"/>
                        <a:t>Natural Gas</a:t>
                      </a:r>
                      <a:endParaRPr lang="en-US" sz="1600" dirty="0"/>
                    </a:p>
                  </a:txBody>
                  <a:tcPr/>
                </a:tc>
                <a:tc>
                  <a:txBody>
                    <a:bodyPr/>
                    <a:lstStyle/>
                    <a:p>
                      <a:pPr algn="ctr"/>
                      <a:r>
                        <a:rPr lang="en-US" sz="1600" dirty="0" smtClean="0"/>
                        <a:t>4</a:t>
                      </a:r>
                      <a:endParaRPr lang="en-US" sz="1600" dirty="0"/>
                    </a:p>
                  </a:txBody>
                  <a:tcPr/>
                </a:tc>
              </a:tr>
              <a:tr h="358643">
                <a:tc>
                  <a:txBody>
                    <a:bodyPr/>
                    <a:lstStyle/>
                    <a:p>
                      <a:r>
                        <a:rPr lang="en-US" sz="1600" dirty="0" smtClean="0"/>
                        <a:t>Electric</a:t>
                      </a:r>
                      <a:endParaRPr lang="en-US" sz="1600" dirty="0"/>
                    </a:p>
                  </a:txBody>
                  <a:tcPr/>
                </a:tc>
                <a:tc>
                  <a:txBody>
                    <a:bodyPr/>
                    <a:lstStyle/>
                    <a:p>
                      <a:pPr algn="ctr"/>
                      <a:r>
                        <a:rPr lang="en-US" sz="1600" dirty="0" smtClean="0"/>
                        <a:t>4</a:t>
                      </a:r>
                      <a:endParaRPr lang="en-US" sz="1600" dirty="0"/>
                    </a:p>
                  </a:txBody>
                  <a:tcPr/>
                </a:tc>
              </a:tr>
              <a:tr h="358643">
                <a:tc>
                  <a:txBody>
                    <a:bodyPr/>
                    <a:lstStyle/>
                    <a:p>
                      <a:r>
                        <a:rPr lang="en-US" sz="1600" dirty="0" smtClean="0"/>
                        <a:t>Liquid Petroleum</a:t>
                      </a:r>
                      <a:endParaRPr lang="en-US" sz="1600" dirty="0"/>
                    </a:p>
                  </a:txBody>
                  <a:tcPr/>
                </a:tc>
                <a:tc>
                  <a:txBody>
                    <a:bodyPr/>
                    <a:lstStyle/>
                    <a:p>
                      <a:pPr algn="ctr"/>
                      <a:r>
                        <a:rPr lang="en-US" sz="1600" dirty="0" smtClean="0"/>
                        <a:t>5</a:t>
                      </a:r>
                      <a:endParaRPr lang="en-US" sz="1600" dirty="0"/>
                    </a:p>
                  </a:txBody>
                  <a:tcPr/>
                </a:tc>
              </a:tr>
              <a:tr h="358643">
                <a:tc>
                  <a:txBody>
                    <a:bodyPr/>
                    <a:lstStyle/>
                    <a:p>
                      <a:r>
                        <a:rPr lang="en-US" sz="1600" dirty="0" smtClean="0"/>
                        <a:t>Fuel Oil</a:t>
                      </a:r>
                      <a:endParaRPr lang="en-US" sz="1600" dirty="0"/>
                    </a:p>
                  </a:txBody>
                  <a:tcPr/>
                </a:tc>
                <a:tc>
                  <a:txBody>
                    <a:bodyPr/>
                    <a:lstStyle/>
                    <a:p>
                      <a:pPr algn="ctr"/>
                      <a:r>
                        <a:rPr lang="en-US" sz="1600" dirty="0" smtClean="0"/>
                        <a:t>5</a:t>
                      </a:r>
                      <a:endParaRPr lang="en-US" sz="1600" dirty="0"/>
                    </a:p>
                  </a:txBody>
                  <a:tcPr/>
                </a:tc>
              </a:tr>
              <a:tr h="358643">
                <a:tc>
                  <a:txBody>
                    <a:bodyPr/>
                    <a:lstStyle/>
                    <a:p>
                      <a:r>
                        <a:rPr lang="en-US" sz="1600" dirty="0" smtClean="0"/>
                        <a:t>Wood/Coal/Corn</a:t>
                      </a:r>
                      <a:endParaRPr lang="en-US" sz="1600" dirty="0"/>
                    </a:p>
                  </a:txBody>
                  <a:tcPr/>
                </a:tc>
                <a:tc>
                  <a:txBody>
                    <a:bodyPr/>
                    <a:lstStyle/>
                    <a:p>
                      <a:pPr algn="ctr"/>
                      <a:r>
                        <a:rPr lang="en-US" sz="1600" dirty="0" smtClean="0"/>
                        <a:t>2</a:t>
                      </a:r>
                      <a:endParaRPr lang="en-US" sz="1600" dirty="0"/>
                    </a:p>
                  </a:txBody>
                  <a:tcPr/>
                </a:tc>
              </a:tr>
              <a:tr h="603249">
                <a:tc gridSpan="2">
                  <a:txBody>
                    <a:bodyPr/>
                    <a:lstStyle/>
                    <a:p>
                      <a:r>
                        <a:rPr lang="en-US" sz="1600" dirty="0" smtClean="0"/>
                        <a:t>*Just shows</a:t>
                      </a:r>
                      <a:r>
                        <a:rPr lang="en-US" sz="1600" baseline="0" dirty="0" smtClean="0"/>
                        <a:t> the fuel type component, not income or other factors</a:t>
                      </a:r>
                      <a:endParaRPr lang="en-US" sz="1600" dirty="0"/>
                    </a:p>
                  </a:txBody>
                  <a:tcPr/>
                </a:tc>
                <a:tc hMerge="1">
                  <a:txBody>
                    <a:bodyPr/>
                    <a:lstStyle/>
                    <a:p>
                      <a:pPr algn="ctr"/>
                      <a:endParaRPr lang="en-US" sz="1600" dirty="0"/>
                    </a:p>
                  </a:txBody>
                  <a:tcPr/>
                </a:tc>
              </a:tr>
            </a:tbl>
          </a:graphicData>
        </a:graphic>
      </p:graphicFrame>
    </p:spTree>
    <p:extLst>
      <p:ext uri="{BB962C8B-B14F-4D97-AF65-F5344CB8AC3E}">
        <p14:creationId xmlns:p14="http://schemas.microsoft.com/office/powerpoint/2010/main" val="3421739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a:latin typeface="Calibri" pitchFamily="34" charset="0"/>
              </a:rPr>
              <a:t>How grantees are using the data: </a:t>
            </a:r>
            <a:r>
              <a:rPr lang="en-US" sz="3200" b="1" dirty="0" smtClean="0">
                <a:latin typeface="Calibri" pitchFamily="34" charset="0"/>
              </a:rPr>
              <a:t/>
            </a:r>
            <a:br>
              <a:rPr lang="en-US" sz="3200" b="1" dirty="0" smtClean="0">
                <a:latin typeface="Calibri" pitchFamily="34" charset="0"/>
              </a:rPr>
            </a:br>
            <a:r>
              <a:rPr lang="en-US" sz="3200" b="1" i="1" dirty="0" smtClean="0">
                <a:solidFill>
                  <a:schemeClr val="tx1"/>
                </a:solidFill>
                <a:latin typeface="Calibri" pitchFamily="34" charset="0"/>
              </a:rPr>
              <a:t>Using </a:t>
            </a:r>
            <a:r>
              <a:rPr lang="en-US" sz="3200" b="1" i="1" dirty="0">
                <a:solidFill>
                  <a:schemeClr val="tx1"/>
                </a:solidFill>
                <a:latin typeface="Calibri" pitchFamily="34" charset="0"/>
              </a:rPr>
              <a:t>data to update benefit matrixes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25</a:t>
            </a:fld>
            <a:endParaRPr lang="en-US" dirty="0"/>
          </a:p>
        </p:txBody>
      </p:sp>
      <p:sp>
        <p:nvSpPr>
          <p:cNvPr id="2" name="TextBox 1"/>
          <p:cNvSpPr txBox="1"/>
          <p:nvPr/>
        </p:nvSpPr>
        <p:spPr>
          <a:xfrm>
            <a:off x="533400" y="1676400"/>
            <a:ext cx="8409344" cy="461665"/>
          </a:xfrm>
          <a:prstGeom prst="rect">
            <a:avLst/>
          </a:prstGeom>
          <a:noFill/>
        </p:spPr>
        <p:txBody>
          <a:bodyPr wrap="square" rtlCol="0">
            <a:spAutoFit/>
          </a:bodyPr>
          <a:lstStyle/>
          <a:p>
            <a:r>
              <a:rPr lang="en-US" sz="2400" b="1" dirty="0" smtClean="0">
                <a:latin typeface="Calibri" panose="020F0502020204030204" pitchFamily="34" charset="0"/>
              </a:rPr>
              <a:t>Example: </a:t>
            </a:r>
            <a:r>
              <a:rPr lang="en-US" sz="2400" dirty="0" smtClean="0">
                <a:latin typeface="Calibri" panose="020F0502020204030204" pitchFamily="34" charset="0"/>
              </a:rPr>
              <a:t>Iowa</a:t>
            </a:r>
            <a:endParaRPr lang="en-US" sz="2400" dirty="0">
              <a:latin typeface="Calibri" panose="020F0502020204030204" pitchFamily="34" charset="0"/>
            </a:endParaRPr>
          </a:p>
        </p:txBody>
      </p:sp>
      <p:sp>
        <p:nvSpPr>
          <p:cNvPr id="3" name="Content Placeholder 2"/>
          <p:cNvSpPr>
            <a:spLocks noGrp="1"/>
          </p:cNvSpPr>
          <p:nvPr>
            <p:ph sz="quarter" idx="1"/>
          </p:nvPr>
        </p:nvSpPr>
        <p:spPr>
          <a:xfrm>
            <a:off x="533400" y="2297766"/>
            <a:ext cx="8232648" cy="3798233"/>
          </a:xfrm>
        </p:spPr>
        <p:txBody>
          <a:bodyPr>
            <a:normAutofit fontScale="77500" lnSpcReduction="20000"/>
          </a:bodyPr>
          <a:lstStyle/>
          <a:p>
            <a:pPr marL="0" lvl="0" indent="0">
              <a:buNone/>
            </a:pPr>
            <a:r>
              <a:rPr lang="en-US" dirty="0" smtClean="0">
                <a:latin typeface="Calibri" panose="020F0502020204030204" pitchFamily="34" charset="0"/>
              </a:rPr>
              <a:t>Previous slide </a:t>
            </a:r>
            <a:r>
              <a:rPr lang="en-US" dirty="0">
                <a:latin typeface="Calibri" panose="020F0502020204030204" pitchFamily="34" charset="0"/>
              </a:rPr>
              <a:t>shows one that Iowa may have some issues with their benefit matrix</a:t>
            </a:r>
          </a:p>
          <a:p>
            <a:pPr marL="0" lvl="0" indent="0">
              <a:buNone/>
            </a:pPr>
            <a:endParaRPr lang="en-US" sz="2300" dirty="0">
              <a:latin typeface="Calibri" panose="020F0502020204030204" pitchFamily="34" charset="0"/>
            </a:endParaRPr>
          </a:p>
          <a:p>
            <a:pPr lvl="0">
              <a:buFont typeface="Arial" panose="020B0604020202020204" pitchFamily="34" charset="0"/>
              <a:buChar char="•"/>
            </a:pPr>
            <a:r>
              <a:rPr lang="en-US" sz="2300" dirty="0">
                <a:latin typeface="Calibri" panose="020F0502020204030204" pitchFamily="34" charset="0"/>
              </a:rPr>
              <a:t>Electric Main Heat – Benefit is 34% of Total Expenditures ($403 / $1,194)</a:t>
            </a:r>
          </a:p>
          <a:p>
            <a:pPr lvl="0">
              <a:buFont typeface="Arial" panose="020B0604020202020204" pitchFamily="34" charset="0"/>
              <a:buChar char="•"/>
            </a:pPr>
            <a:endParaRPr lang="en-US" sz="2300" dirty="0">
              <a:latin typeface="Calibri" panose="020F0502020204030204" pitchFamily="34" charset="0"/>
            </a:endParaRPr>
          </a:p>
          <a:p>
            <a:pPr lvl="0">
              <a:buFont typeface="Arial" panose="020B0604020202020204" pitchFamily="34" charset="0"/>
              <a:buChar char="•"/>
            </a:pPr>
            <a:r>
              <a:rPr lang="en-US" sz="2300" dirty="0">
                <a:latin typeface="Calibri" panose="020F0502020204030204" pitchFamily="34" charset="0"/>
              </a:rPr>
              <a:t>Natural Gas Main Heat – Benefit is 27% of Total Expenditures ($465 / $1,711)</a:t>
            </a:r>
          </a:p>
          <a:p>
            <a:pPr lvl="0">
              <a:buFont typeface="Arial" panose="020B0604020202020204" pitchFamily="34" charset="0"/>
              <a:buChar char="•"/>
            </a:pPr>
            <a:endParaRPr lang="en-US" sz="2300" dirty="0">
              <a:latin typeface="Calibri" panose="020F0502020204030204" pitchFamily="34" charset="0"/>
            </a:endParaRPr>
          </a:p>
          <a:p>
            <a:pPr lvl="0">
              <a:buFont typeface="Arial" panose="020B0604020202020204" pitchFamily="34" charset="0"/>
              <a:buChar char="•"/>
            </a:pPr>
            <a:r>
              <a:rPr lang="en-US" sz="2300" dirty="0">
                <a:latin typeface="Calibri" panose="020F0502020204030204" pitchFamily="34" charset="0"/>
              </a:rPr>
              <a:t>Propane Main Heat – Benefit is 25% of Total Expenditures ($538 / $2,181)</a:t>
            </a:r>
          </a:p>
          <a:p>
            <a:pPr marL="0" lvl="0" indent="0">
              <a:buNone/>
            </a:pPr>
            <a:endParaRPr lang="en-US" dirty="0">
              <a:latin typeface="Calibri" panose="020F0502020204030204" pitchFamily="34" charset="0"/>
            </a:endParaRPr>
          </a:p>
          <a:p>
            <a:pPr marL="0" lvl="0" indent="0">
              <a:buNone/>
            </a:pPr>
            <a:r>
              <a:rPr lang="en-US" dirty="0">
                <a:latin typeface="Calibri" panose="020F0502020204030204" pitchFamily="34" charset="0"/>
              </a:rPr>
              <a:t>This is NOT the only way to think about benefits. But, it is one way. </a:t>
            </a:r>
          </a:p>
          <a:p>
            <a:pPr marL="0" indent="0">
              <a:buNone/>
            </a:pPr>
            <a:endParaRPr lang="en-US" dirty="0"/>
          </a:p>
        </p:txBody>
      </p:sp>
    </p:spTree>
    <p:extLst>
      <p:ext uri="{BB962C8B-B14F-4D97-AF65-F5344CB8AC3E}">
        <p14:creationId xmlns:p14="http://schemas.microsoft.com/office/powerpoint/2010/main" val="3476644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a:latin typeface="Calibri" pitchFamily="34" charset="0"/>
              </a:rPr>
              <a:t>How grantees are using the data: </a:t>
            </a:r>
            <a:r>
              <a:rPr lang="en-US" sz="3200" b="1" dirty="0" smtClean="0">
                <a:latin typeface="Calibri" pitchFamily="34" charset="0"/>
              </a:rPr>
              <a:t/>
            </a:r>
            <a:br>
              <a:rPr lang="en-US" sz="3200" b="1" dirty="0" smtClean="0">
                <a:latin typeface="Calibri" pitchFamily="34" charset="0"/>
              </a:rPr>
            </a:br>
            <a:r>
              <a:rPr lang="en-US" sz="3200" b="1" i="1" dirty="0" smtClean="0">
                <a:solidFill>
                  <a:schemeClr val="tx1"/>
                </a:solidFill>
                <a:latin typeface="Calibri" pitchFamily="34" charset="0"/>
              </a:rPr>
              <a:t>Using </a:t>
            </a:r>
            <a:r>
              <a:rPr lang="en-US" sz="3200" b="1" i="1" dirty="0">
                <a:solidFill>
                  <a:schemeClr val="tx1"/>
                </a:solidFill>
                <a:latin typeface="Calibri" pitchFamily="34" charset="0"/>
              </a:rPr>
              <a:t>data to update benefit matrixes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26</a:t>
            </a:fld>
            <a:endParaRPr lang="en-US" dirty="0"/>
          </a:p>
        </p:txBody>
      </p:sp>
      <p:sp>
        <p:nvSpPr>
          <p:cNvPr id="2" name="TextBox 1"/>
          <p:cNvSpPr txBox="1"/>
          <p:nvPr/>
        </p:nvSpPr>
        <p:spPr>
          <a:xfrm>
            <a:off x="533400" y="1676400"/>
            <a:ext cx="8409344" cy="461665"/>
          </a:xfrm>
          <a:prstGeom prst="rect">
            <a:avLst/>
          </a:prstGeom>
          <a:noFill/>
        </p:spPr>
        <p:txBody>
          <a:bodyPr wrap="square" rtlCol="0">
            <a:spAutoFit/>
          </a:bodyPr>
          <a:lstStyle/>
          <a:p>
            <a:r>
              <a:rPr lang="en-US" sz="2400" b="1" dirty="0" smtClean="0">
                <a:latin typeface="Calibri" panose="020F0502020204030204" pitchFamily="34" charset="0"/>
              </a:rPr>
              <a:t>Example: </a:t>
            </a:r>
            <a:r>
              <a:rPr lang="en-US" sz="2400" dirty="0" smtClean="0">
                <a:latin typeface="Calibri" panose="020F0502020204030204" pitchFamily="34" charset="0"/>
              </a:rPr>
              <a:t>Iowa</a:t>
            </a:r>
            <a:endParaRPr lang="en-US" sz="2400" dirty="0">
              <a:latin typeface="Calibri" panose="020F0502020204030204" pitchFamily="34" charset="0"/>
            </a:endParaRPr>
          </a:p>
        </p:txBody>
      </p:sp>
      <p:sp>
        <p:nvSpPr>
          <p:cNvPr id="3" name="Content Placeholder 2"/>
          <p:cNvSpPr>
            <a:spLocks noGrp="1"/>
          </p:cNvSpPr>
          <p:nvPr>
            <p:ph sz="quarter" idx="1"/>
          </p:nvPr>
        </p:nvSpPr>
        <p:spPr>
          <a:xfrm>
            <a:off x="533400" y="2297767"/>
            <a:ext cx="8232648" cy="3798232"/>
          </a:xfrm>
        </p:spPr>
        <p:txBody>
          <a:bodyPr>
            <a:normAutofit/>
          </a:bodyPr>
          <a:lstStyle/>
          <a:p>
            <a:pPr>
              <a:buFont typeface="Arial" panose="020B0604020202020204" pitchFamily="34" charset="0"/>
              <a:buChar char="•"/>
            </a:pPr>
            <a:r>
              <a:rPr lang="en-US" sz="2400" dirty="0" smtClean="0">
                <a:latin typeface="Calibri" panose="020F0502020204030204" pitchFamily="34" charset="0"/>
              </a:rPr>
              <a:t>Currently, benefit matrix assigns additive points based on fuel type.</a:t>
            </a:r>
          </a:p>
          <a:p>
            <a:pPr>
              <a:buFont typeface="Arial" panose="020B0604020202020204" pitchFamily="34" charset="0"/>
              <a:buChar char="•"/>
            </a:pPr>
            <a:r>
              <a:rPr lang="en-US" sz="2400" dirty="0" smtClean="0">
                <a:latin typeface="Calibri" panose="020F0502020204030204" pitchFamily="34" charset="0"/>
              </a:rPr>
              <a:t>Alternative approach would be to develop fuel type adjustment factors and </a:t>
            </a:r>
            <a:r>
              <a:rPr lang="en-US" sz="2400" i="1" dirty="0" smtClean="0">
                <a:latin typeface="Calibri" panose="020F0502020204030204" pitchFamily="34" charset="0"/>
              </a:rPr>
              <a:t>multiply</a:t>
            </a:r>
            <a:r>
              <a:rPr lang="en-US" sz="2400" dirty="0" smtClean="0">
                <a:latin typeface="Calibri" panose="020F0502020204030204" pitchFamily="34" charset="0"/>
              </a:rPr>
              <a:t> the points assigned based on income:</a:t>
            </a:r>
          </a:p>
          <a:p>
            <a:pPr lvl="1">
              <a:buFont typeface="Arial" panose="020B0604020202020204" pitchFamily="34" charset="0"/>
              <a:buChar char="•"/>
            </a:pPr>
            <a:r>
              <a:rPr lang="en-US" sz="2000" dirty="0" smtClean="0">
                <a:latin typeface="Calibri" panose="020F0502020204030204" pitchFamily="34" charset="0"/>
              </a:rPr>
              <a:t>Electric main heat adj. factor = </a:t>
            </a:r>
            <a:r>
              <a:rPr lang="en-US" sz="2000" dirty="0">
                <a:latin typeface="Calibri" panose="020F0502020204030204" pitchFamily="34" charset="0"/>
              </a:rPr>
              <a:t>$</a:t>
            </a:r>
            <a:r>
              <a:rPr lang="en-US" sz="2000" dirty="0" smtClean="0">
                <a:latin typeface="Calibri" panose="020F0502020204030204" pitchFamily="34" charset="0"/>
              </a:rPr>
              <a:t>1,194 / </a:t>
            </a:r>
            <a:r>
              <a:rPr lang="en-US" sz="2000" dirty="0">
                <a:latin typeface="Calibri" panose="020F0502020204030204" pitchFamily="34" charset="0"/>
              </a:rPr>
              <a:t>$</a:t>
            </a:r>
            <a:r>
              <a:rPr lang="en-US" sz="2000" dirty="0" smtClean="0">
                <a:latin typeface="Calibri" panose="020F0502020204030204" pitchFamily="34" charset="0"/>
              </a:rPr>
              <a:t>1,194 = 1.0</a:t>
            </a:r>
          </a:p>
          <a:p>
            <a:pPr lvl="1">
              <a:buFont typeface="Arial" panose="020B0604020202020204" pitchFamily="34" charset="0"/>
              <a:buChar char="•"/>
            </a:pPr>
            <a:r>
              <a:rPr lang="en-US" sz="2000" dirty="0" smtClean="0">
                <a:latin typeface="Calibri" panose="020F0502020204030204" pitchFamily="34" charset="0"/>
              </a:rPr>
              <a:t>Natural gas main heat adj. factor </a:t>
            </a:r>
            <a:r>
              <a:rPr lang="en-US" sz="2000" dirty="0">
                <a:latin typeface="Calibri" panose="020F0502020204030204" pitchFamily="34" charset="0"/>
              </a:rPr>
              <a:t>= </a:t>
            </a:r>
            <a:r>
              <a:rPr lang="en-US" sz="2000" dirty="0" smtClean="0">
                <a:latin typeface="Calibri" panose="020F0502020204030204" pitchFamily="34" charset="0"/>
              </a:rPr>
              <a:t>$1,711 </a:t>
            </a:r>
            <a:r>
              <a:rPr lang="en-US" sz="2000" dirty="0">
                <a:latin typeface="Calibri" panose="020F0502020204030204" pitchFamily="34" charset="0"/>
              </a:rPr>
              <a:t>/ $1,194 = </a:t>
            </a:r>
            <a:r>
              <a:rPr lang="en-US" sz="2000" dirty="0" smtClean="0">
                <a:latin typeface="Calibri" panose="020F0502020204030204" pitchFamily="34" charset="0"/>
              </a:rPr>
              <a:t>1.4</a:t>
            </a:r>
          </a:p>
          <a:p>
            <a:pPr lvl="1">
              <a:buFont typeface="Arial" panose="020B0604020202020204" pitchFamily="34" charset="0"/>
              <a:buChar char="•"/>
            </a:pPr>
            <a:r>
              <a:rPr lang="en-US" sz="2000" dirty="0" smtClean="0">
                <a:latin typeface="Calibri" panose="020F0502020204030204" pitchFamily="34" charset="0"/>
              </a:rPr>
              <a:t>Propane main heat adj. factor = </a:t>
            </a:r>
            <a:r>
              <a:rPr lang="en-US" sz="2000" dirty="0">
                <a:latin typeface="Calibri" panose="020F0502020204030204" pitchFamily="34" charset="0"/>
              </a:rPr>
              <a:t>$</a:t>
            </a:r>
            <a:r>
              <a:rPr lang="en-US" sz="2000" dirty="0" smtClean="0">
                <a:latin typeface="Calibri" panose="020F0502020204030204" pitchFamily="34" charset="0"/>
              </a:rPr>
              <a:t>2,181 / $1,194 = </a:t>
            </a:r>
            <a:r>
              <a:rPr lang="en-US" sz="2000" dirty="0" smtClean="0">
                <a:latin typeface="Calibri" panose="020F0502020204030204" pitchFamily="34" charset="0"/>
              </a:rPr>
              <a:t>1.8</a:t>
            </a:r>
            <a:endParaRPr lang="en-US" sz="2000" dirty="0" smtClean="0">
              <a:latin typeface="Calibri" panose="020F0502020204030204" pitchFamily="34" charset="0"/>
            </a:endParaRPr>
          </a:p>
        </p:txBody>
      </p:sp>
    </p:spTree>
    <p:extLst>
      <p:ext uri="{BB962C8B-B14F-4D97-AF65-F5344CB8AC3E}">
        <p14:creationId xmlns:p14="http://schemas.microsoft.com/office/powerpoint/2010/main" val="2415241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a:latin typeface="Calibri" pitchFamily="34" charset="0"/>
              </a:rPr>
              <a:t>How grantees are using the data: </a:t>
            </a:r>
            <a:r>
              <a:rPr lang="en-US" sz="3200" b="1" dirty="0" smtClean="0">
                <a:latin typeface="Calibri" pitchFamily="34" charset="0"/>
              </a:rPr>
              <a:t/>
            </a:r>
            <a:br>
              <a:rPr lang="en-US" sz="3200" b="1" dirty="0" smtClean="0">
                <a:latin typeface="Calibri" pitchFamily="34" charset="0"/>
              </a:rPr>
            </a:br>
            <a:r>
              <a:rPr lang="en-US" sz="3200" b="1" i="1" dirty="0" smtClean="0">
                <a:solidFill>
                  <a:schemeClr val="tx1"/>
                </a:solidFill>
                <a:latin typeface="Calibri" pitchFamily="34" charset="0"/>
              </a:rPr>
              <a:t>Using </a:t>
            </a:r>
            <a:r>
              <a:rPr lang="en-US" sz="3200" b="1" i="1" dirty="0">
                <a:solidFill>
                  <a:schemeClr val="tx1"/>
                </a:solidFill>
                <a:latin typeface="Calibri" pitchFamily="34" charset="0"/>
              </a:rPr>
              <a:t>data to update benefit matrixes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27</a:t>
            </a:fld>
            <a:endParaRPr lang="en-US" dirty="0"/>
          </a:p>
        </p:txBody>
      </p:sp>
      <p:sp>
        <p:nvSpPr>
          <p:cNvPr id="2" name="TextBox 1"/>
          <p:cNvSpPr txBox="1"/>
          <p:nvPr/>
        </p:nvSpPr>
        <p:spPr>
          <a:xfrm>
            <a:off x="533400" y="1676400"/>
            <a:ext cx="8409344" cy="461665"/>
          </a:xfrm>
          <a:prstGeom prst="rect">
            <a:avLst/>
          </a:prstGeom>
          <a:noFill/>
        </p:spPr>
        <p:txBody>
          <a:bodyPr wrap="square" rtlCol="0">
            <a:spAutoFit/>
          </a:bodyPr>
          <a:lstStyle/>
          <a:p>
            <a:r>
              <a:rPr lang="en-US" sz="2400" b="1" dirty="0" smtClean="0">
                <a:latin typeface="Calibri" panose="020F0502020204030204" pitchFamily="34" charset="0"/>
              </a:rPr>
              <a:t>Example: </a:t>
            </a:r>
            <a:r>
              <a:rPr lang="en-US" sz="2400" dirty="0" smtClean="0">
                <a:latin typeface="Calibri" panose="020F0502020204030204" pitchFamily="34" charset="0"/>
              </a:rPr>
              <a:t>Iowa</a:t>
            </a:r>
            <a:endParaRPr lang="en-US" sz="2400" dirty="0">
              <a:latin typeface="Calibri" panose="020F0502020204030204" pitchFamily="34" charset="0"/>
            </a:endParaRPr>
          </a:p>
        </p:txBody>
      </p:sp>
      <p:sp>
        <p:nvSpPr>
          <p:cNvPr id="3" name="Content Placeholder 2"/>
          <p:cNvSpPr>
            <a:spLocks noGrp="1"/>
          </p:cNvSpPr>
          <p:nvPr>
            <p:ph sz="quarter" idx="1"/>
          </p:nvPr>
        </p:nvSpPr>
        <p:spPr>
          <a:xfrm>
            <a:off x="533400" y="2297767"/>
            <a:ext cx="8232648" cy="3798232"/>
          </a:xfrm>
        </p:spPr>
        <p:txBody>
          <a:bodyPr>
            <a:normAutofit/>
          </a:bodyPr>
          <a:lstStyle/>
          <a:p>
            <a:pPr marL="0" indent="0">
              <a:buNone/>
            </a:pPr>
            <a:r>
              <a:rPr lang="en-US" sz="2100" dirty="0">
                <a:latin typeface="Calibri" panose="020F0502020204030204" pitchFamily="34" charset="0"/>
              </a:rPr>
              <a:t>J</a:t>
            </a:r>
            <a:r>
              <a:rPr lang="en-US" sz="2100" dirty="0" smtClean="0">
                <a:latin typeface="Calibri" panose="020F0502020204030204" pitchFamily="34" charset="0"/>
              </a:rPr>
              <a:t>ust using &lt;=75% HHSPG as income level &amp; points for fuel type:</a:t>
            </a:r>
          </a:p>
          <a:p>
            <a:pPr>
              <a:buFont typeface="Arial" panose="020B0604020202020204" pitchFamily="34" charset="0"/>
              <a:buChar char="•"/>
            </a:pPr>
            <a:r>
              <a:rPr lang="en-US" sz="1800" dirty="0" smtClean="0">
                <a:latin typeface="Calibri" panose="020F0502020204030204" pitchFamily="34" charset="0"/>
              </a:rPr>
              <a:t>Income = 8 points</a:t>
            </a:r>
          </a:p>
          <a:p>
            <a:pPr>
              <a:buFont typeface="Arial" panose="020B0604020202020204" pitchFamily="34" charset="0"/>
              <a:buChar char="•"/>
            </a:pPr>
            <a:r>
              <a:rPr lang="en-US" sz="1800" dirty="0" smtClean="0">
                <a:latin typeface="Calibri" panose="020F0502020204030204" pitchFamily="34" charset="0"/>
              </a:rPr>
              <a:t>Fuel type (current is additive with income points; alternative is multiplicative)</a:t>
            </a:r>
          </a:p>
          <a:p>
            <a:pPr lvl="1">
              <a:buFont typeface="Arial" panose="020B0604020202020204" pitchFamily="34" charset="0"/>
              <a:buChar char="•"/>
            </a:pPr>
            <a:r>
              <a:rPr lang="en-US" sz="1800" dirty="0" smtClean="0">
                <a:latin typeface="Calibri" panose="020F0502020204030204" pitchFamily="34" charset="0"/>
              </a:rPr>
              <a:t>Electric: </a:t>
            </a:r>
            <a:r>
              <a:rPr lang="en-US" sz="1800" dirty="0" smtClean="0">
                <a:latin typeface="Calibri" panose="020F0502020204030204" pitchFamily="34" charset="0"/>
                <a:sym typeface="Wingdings" panose="05000000000000000000" pitchFamily="2" charset="2"/>
              </a:rPr>
              <a:t>current = 4 points; alternative = 1.0 points</a:t>
            </a:r>
          </a:p>
          <a:p>
            <a:pPr lvl="1">
              <a:buFont typeface="Arial" panose="020B0604020202020204" pitchFamily="34" charset="0"/>
              <a:buChar char="•"/>
            </a:pPr>
            <a:r>
              <a:rPr lang="en-US" sz="1800" dirty="0" smtClean="0">
                <a:latin typeface="Calibri" panose="020F0502020204030204" pitchFamily="34" charset="0"/>
                <a:sym typeface="Wingdings" panose="05000000000000000000" pitchFamily="2" charset="2"/>
              </a:rPr>
              <a:t>Natural Gas: current = 4 points; alternative = 1.4 points</a:t>
            </a:r>
          </a:p>
          <a:p>
            <a:pPr lvl="1">
              <a:buFont typeface="Arial" panose="020B0604020202020204" pitchFamily="34" charset="0"/>
              <a:buChar char="•"/>
            </a:pPr>
            <a:r>
              <a:rPr lang="en-US" sz="1800" dirty="0" smtClean="0">
                <a:latin typeface="Calibri" panose="020F0502020204030204" pitchFamily="34" charset="0"/>
                <a:sym typeface="Wingdings" panose="05000000000000000000" pitchFamily="2" charset="2"/>
              </a:rPr>
              <a:t>Propane: current = 5 points; alternative = 1.8 points</a:t>
            </a:r>
          </a:p>
          <a:p>
            <a:pPr>
              <a:buFont typeface="Arial" panose="020B0604020202020204" pitchFamily="34" charset="0"/>
              <a:buChar char="•"/>
            </a:pPr>
            <a:r>
              <a:rPr lang="en-US" sz="1800" dirty="0" smtClean="0">
                <a:latin typeface="Calibri" panose="020F0502020204030204" pitchFamily="34" charset="0"/>
                <a:sym typeface="Wingdings" panose="05000000000000000000" pitchFamily="2" charset="2"/>
              </a:rPr>
              <a:t>$50 per point</a:t>
            </a:r>
            <a:endParaRPr lang="en-US" sz="1800" dirty="0">
              <a:latin typeface="Calibri" panose="020F0502020204030204" pitchFamily="34" charset="0"/>
            </a:endParaRPr>
          </a:p>
          <a:p>
            <a:pPr marL="0" indent="0">
              <a:buNone/>
            </a:pPr>
            <a:endParaRPr lang="en-US" dirty="0"/>
          </a:p>
        </p:txBody>
      </p:sp>
      <p:graphicFrame>
        <p:nvGraphicFramePr>
          <p:cNvPr id="6" name="Table 5"/>
          <p:cNvGraphicFramePr>
            <a:graphicFrameLocks noGrp="1"/>
          </p:cNvGraphicFramePr>
          <p:nvPr>
            <p:extLst/>
          </p:nvPr>
        </p:nvGraphicFramePr>
        <p:xfrm>
          <a:off x="457200" y="5029200"/>
          <a:ext cx="8308848" cy="1691640"/>
        </p:xfrm>
        <a:graphic>
          <a:graphicData uri="http://schemas.openxmlformats.org/drawingml/2006/table">
            <a:tbl>
              <a:tblPr firstRow="1" bandRow="1">
                <a:tableStyleId>{5C22544A-7EE6-4342-B048-85BDC9FD1C3A}</a:tableStyleId>
              </a:tblPr>
              <a:tblGrid>
                <a:gridCol w="2077212"/>
                <a:gridCol w="2077212"/>
                <a:gridCol w="2077212"/>
                <a:gridCol w="2077212"/>
              </a:tblGrid>
              <a:tr h="370840">
                <a:tc>
                  <a:txBody>
                    <a:bodyPr/>
                    <a:lstStyle/>
                    <a:p>
                      <a:r>
                        <a:rPr lang="en-US" sz="1600" dirty="0" smtClean="0"/>
                        <a:t>Main Heating Fuel</a:t>
                      </a:r>
                      <a:endParaRPr lang="en-US" sz="1600" dirty="0"/>
                    </a:p>
                  </a:txBody>
                  <a:tcPr/>
                </a:tc>
                <a:tc>
                  <a:txBody>
                    <a:bodyPr/>
                    <a:lstStyle/>
                    <a:p>
                      <a:pPr algn="ctr"/>
                      <a:r>
                        <a:rPr lang="en-US" sz="1600" dirty="0" smtClean="0"/>
                        <a:t>Benefits Using Current Proc.</a:t>
                      </a:r>
                      <a:endParaRPr lang="en-US" sz="1600" dirty="0"/>
                    </a:p>
                  </a:txBody>
                  <a:tcPr/>
                </a:tc>
                <a:tc>
                  <a:txBody>
                    <a:bodyPr/>
                    <a:lstStyle/>
                    <a:p>
                      <a:pPr algn="ctr"/>
                      <a:r>
                        <a:rPr lang="en-US" sz="1600" dirty="0" smtClean="0"/>
                        <a:t>Benefit Using Alternative</a:t>
                      </a:r>
                      <a:r>
                        <a:rPr lang="en-US" sz="1600" baseline="0" dirty="0" smtClean="0"/>
                        <a:t> Proc.</a:t>
                      </a:r>
                      <a:endParaRPr lang="en-US" sz="1600" dirty="0"/>
                    </a:p>
                  </a:txBody>
                  <a:tcPr/>
                </a:tc>
                <a:tc>
                  <a:txBody>
                    <a:bodyPr/>
                    <a:lstStyle/>
                    <a:p>
                      <a:pPr algn="ctr"/>
                      <a:r>
                        <a:rPr lang="en-US" sz="1600" dirty="0" smtClean="0"/>
                        <a:t>Group Ave. Total Energy</a:t>
                      </a:r>
                      <a:r>
                        <a:rPr lang="en-US" sz="1600" baseline="0" dirty="0" smtClean="0"/>
                        <a:t> Bill</a:t>
                      </a:r>
                      <a:endParaRPr lang="en-US" sz="1600" dirty="0"/>
                    </a:p>
                  </a:txBody>
                  <a:tcPr/>
                </a:tc>
              </a:tr>
              <a:tr h="370840">
                <a:tc>
                  <a:txBody>
                    <a:bodyPr/>
                    <a:lstStyle/>
                    <a:p>
                      <a:r>
                        <a:rPr lang="en-US" sz="1600" dirty="0" smtClean="0"/>
                        <a:t>Electric</a:t>
                      </a:r>
                      <a:endParaRPr lang="en-US" sz="1600" dirty="0"/>
                    </a:p>
                  </a:txBody>
                  <a:tcPr/>
                </a:tc>
                <a:tc>
                  <a:txBody>
                    <a:bodyPr/>
                    <a:lstStyle/>
                    <a:p>
                      <a:pPr algn="ctr"/>
                      <a:r>
                        <a:rPr lang="en-US" sz="1600" dirty="0" smtClean="0"/>
                        <a:t>$600</a:t>
                      </a:r>
                      <a:endParaRPr lang="en-US" sz="1600" dirty="0"/>
                    </a:p>
                  </a:txBody>
                  <a:tcPr/>
                </a:tc>
                <a:tc>
                  <a:txBody>
                    <a:bodyPr/>
                    <a:lstStyle/>
                    <a:p>
                      <a:pPr algn="ctr"/>
                      <a:r>
                        <a:rPr lang="en-US" sz="1600" dirty="0" smtClean="0"/>
                        <a:t>$400</a:t>
                      </a:r>
                      <a:endParaRPr lang="en-US" sz="1600" dirty="0"/>
                    </a:p>
                  </a:txBody>
                  <a:tcPr/>
                </a:tc>
                <a:tc>
                  <a:txBody>
                    <a:bodyPr/>
                    <a:lstStyle/>
                    <a:p>
                      <a:pPr algn="ctr"/>
                      <a:r>
                        <a:rPr lang="en-US" sz="1600" dirty="0" smtClean="0"/>
                        <a:t>$1,194</a:t>
                      </a:r>
                      <a:endParaRPr lang="en-US" sz="1600" dirty="0"/>
                    </a:p>
                  </a:txBody>
                  <a:tcPr/>
                </a:tc>
              </a:tr>
              <a:tr h="370840">
                <a:tc>
                  <a:txBody>
                    <a:bodyPr/>
                    <a:lstStyle/>
                    <a:p>
                      <a:r>
                        <a:rPr lang="en-US" sz="1600" dirty="0" smtClean="0"/>
                        <a:t>Natural Gas</a:t>
                      </a:r>
                      <a:endParaRPr lang="en-US" sz="1600" dirty="0"/>
                    </a:p>
                  </a:txBody>
                  <a:tcPr/>
                </a:tc>
                <a:tc>
                  <a:txBody>
                    <a:bodyPr/>
                    <a:lstStyle/>
                    <a:p>
                      <a:pPr algn="ctr"/>
                      <a:r>
                        <a:rPr lang="en-US" sz="1600" dirty="0" smtClean="0"/>
                        <a:t>$600</a:t>
                      </a:r>
                      <a:endParaRPr lang="en-US" sz="1600" dirty="0"/>
                    </a:p>
                  </a:txBody>
                  <a:tcPr/>
                </a:tc>
                <a:tc>
                  <a:txBody>
                    <a:bodyPr/>
                    <a:lstStyle/>
                    <a:p>
                      <a:pPr algn="ctr"/>
                      <a:r>
                        <a:rPr lang="en-US" sz="1600" dirty="0" smtClean="0"/>
                        <a:t>$560</a:t>
                      </a:r>
                      <a:endParaRPr lang="en-US" sz="1600" dirty="0"/>
                    </a:p>
                  </a:txBody>
                  <a:tcPr/>
                </a:tc>
                <a:tc>
                  <a:txBody>
                    <a:bodyPr/>
                    <a:lstStyle/>
                    <a:p>
                      <a:pPr algn="ctr"/>
                      <a:r>
                        <a:rPr lang="en-US" sz="1600" dirty="0" smtClean="0"/>
                        <a:t>$1,711</a:t>
                      </a:r>
                      <a:endParaRPr lang="en-US" sz="1600" dirty="0"/>
                    </a:p>
                  </a:txBody>
                  <a:tcPr/>
                </a:tc>
              </a:tr>
              <a:tr h="370840">
                <a:tc>
                  <a:txBody>
                    <a:bodyPr/>
                    <a:lstStyle/>
                    <a:p>
                      <a:r>
                        <a:rPr lang="en-US" sz="1600" dirty="0" smtClean="0"/>
                        <a:t>Propane</a:t>
                      </a:r>
                      <a:endParaRPr lang="en-US" sz="1600" dirty="0"/>
                    </a:p>
                  </a:txBody>
                  <a:tcPr/>
                </a:tc>
                <a:tc>
                  <a:txBody>
                    <a:bodyPr/>
                    <a:lstStyle/>
                    <a:p>
                      <a:pPr algn="ctr"/>
                      <a:r>
                        <a:rPr lang="en-US" sz="1600" dirty="0" smtClean="0"/>
                        <a:t>$650</a:t>
                      </a:r>
                      <a:endParaRPr lang="en-US" sz="1600" dirty="0"/>
                    </a:p>
                  </a:txBody>
                  <a:tcPr/>
                </a:tc>
                <a:tc>
                  <a:txBody>
                    <a:bodyPr/>
                    <a:lstStyle/>
                    <a:p>
                      <a:pPr algn="ctr"/>
                      <a:r>
                        <a:rPr lang="en-US" sz="1600" dirty="0" smtClean="0"/>
                        <a:t>$720</a:t>
                      </a:r>
                      <a:endParaRPr lang="en-US" sz="1600" dirty="0"/>
                    </a:p>
                  </a:txBody>
                  <a:tcPr/>
                </a:tc>
                <a:tc>
                  <a:txBody>
                    <a:bodyPr/>
                    <a:lstStyle/>
                    <a:p>
                      <a:pPr algn="ctr"/>
                      <a:r>
                        <a:rPr lang="en-US" sz="1600" dirty="0" smtClean="0"/>
                        <a:t>$2,181</a:t>
                      </a:r>
                      <a:endParaRPr lang="en-US" sz="1600" dirty="0"/>
                    </a:p>
                  </a:txBody>
                  <a:tcPr/>
                </a:tc>
              </a:tr>
            </a:tbl>
          </a:graphicData>
        </a:graphic>
      </p:graphicFrame>
    </p:spTree>
    <p:extLst>
      <p:ext uri="{BB962C8B-B14F-4D97-AF65-F5344CB8AC3E}">
        <p14:creationId xmlns:p14="http://schemas.microsoft.com/office/powerpoint/2010/main" val="34010413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a:latin typeface="Calibri" pitchFamily="34" charset="0"/>
              </a:rPr>
              <a:t>How grantees are using the data: </a:t>
            </a:r>
            <a:r>
              <a:rPr lang="en-US" sz="3200" b="1" dirty="0" smtClean="0">
                <a:latin typeface="Calibri" pitchFamily="34" charset="0"/>
              </a:rPr>
              <a:t/>
            </a:r>
            <a:br>
              <a:rPr lang="en-US" sz="3200" b="1" dirty="0" smtClean="0">
                <a:latin typeface="Calibri" pitchFamily="34" charset="0"/>
              </a:rPr>
            </a:br>
            <a:r>
              <a:rPr lang="en-US" sz="3200" b="1" i="1" dirty="0" smtClean="0">
                <a:solidFill>
                  <a:schemeClr val="tx1"/>
                </a:solidFill>
                <a:latin typeface="Calibri" pitchFamily="34" charset="0"/>
              </a:rPr>
              <a:t>Looking </a:t>
            </a:r>
            <a:r>
              <a:rPr lang="en-US" sz="3200" b="1" i="1" dirty="0">
                <a:solidFill>
                  <a:schemeClr val="tx1"/>
                </a:solidFill>
                <a:latin typeface="Calibri" pitchFamily="34" charset="0"/>
              </a:rPr>
              <a:t>beyond the benefit matrix</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28</a:t>
            </a:fld>
            <a:endParaRPr lang="en-US" dirty="0"/>
          </a:p>
        </p:txBody>
      </p:sp>
      <p:sp>
        <p:nvSpPr>
          <p:cNvPr id="2" name="TextBox 1"/>
          <p:cNvSpPr txBox="1"/>
          <p:nvPr/>
        </p:nvSpPr>
        <p:spPr>
          <a:xfrm>
            <a:off x="533400" y="1676400"/>
            <a:ext cx="8409344" cy="461665"/>
          </a:xfrm>
          <a:prstGeom prst="rect">
            <a:avLst/>
          </a:prstGeom>
          <a:noFill/>
        </p:spPr>
        <p:txBody>
          <a:bodyPr wrap="square" rtlCol="0">
            <a:spAutoFit/>
          </a:bodyPr>
          <a:lstStyle/>
          <a:p>
            <a:r>
              <a:rPr lang="en-US" sz="2400" b="1" dirty="0" smtClean="0">
                <a:latin typeface="Calibri" panose="020F0502020204030204" pitchFamily="34" charset="0"/>
              </a:rPr>
              <a:t>Example: </a:t>
            </a:r>
            <a:r>
              <a:rPr lang="en-US" sz="2400" dirty="0" smtClean="0">
                <a:latin typeface="Calibri" panose="020F0502020204030204" pitchFamily="34" charset="0"/>
              </a:rPr>
              <a:t>Mississippi</a:t>
            </a:r>
            <a:endParaRPr lang="en-US" sz="2400" dirty="0">
              <a:latin typeface="Calibri" panose="020F0502020204030204" pitchFamily="34" charset="0"/>
            </a:endParaRPr>
          </a:p>
        </p:txBody>
      </p:sp>
      <p:sp>
        <p:nvSpPr>
          <p:cNvPr id="3" name="Content Placeholder 2"/>
          <p:cNvSpPr>
            <a:spLocks noGrp="1"/>
          </p:cNvSpPr>
          <p:nvPr>
            <p:ph sz="quarter" idx="1"/>
          </p:nvPr>
        </p:nvSpPr>
        <p:spPr>
          <a:xfrm>
            <a:off x="533400" y="2297767"/>
            <a:ext cx="8232648" cy="3798232"/>
          </a:xfrm>
        </p:spPr>
        <p:txBody>
          <a:bodyPr>
            <a:normAutofit lnSpcReduction="10000"/>
          </a:bodyPr>
          <a:lstStyle/>
          <a:p>
            <a:pPr>
              <a:buFont typeface="Arial" panose="020B0604020202020204" pitchFamily="34" charset="0"/>
              <a:buChar char="•"/>
            </a:pPr>
            <a:r>
              <a:rPr lang="en-US" sz="2100" dirty="0" smtClean="0">
                <a:latin typeface="Calibri" panose="020F0502020204030204" pitchFamily="34" charset="0"/>
              </a:rPr>
              <a:t>Reviewed their benefit matrix, which is designed to provide the highest benefits to:</a:t>
            </a:r>
          </a:p>
          <a:p>
            <a:pPr lvl="1">
              <a:buFont typeface="Arial" panose="020B0604020202020204" pitchFamily="34" charset="0"/>
              <a:buChar char="•"/>
            </a:pPr>
            <a:r>
              <a:rPr lang="en-US" sz="1800" dirty="0" smtClean="0">
                <a:latin typeface="Calibri" panose="020F0502020204030204" pitchFamily="34" charset="0"/>
              </a:rPr>
              <a:t>Lowest income, adjusted for household size (good!)</a:t>
            </a:r>
          </a:p>
          <a:p>
            <a:pPr lvl="1">
              <a:buFont typeface="Arial" panose="020B0604020202020204" pitchFamily="34" charset="0"/>
              <a:buChar char="•"/>
            </a:pPr>
            <a:r>
              <a:rPr lang="en-US" sz="1800" dirty="0" smtClean="0">
                <a:latin typeface="Calibri" panose="020F0502020204030204" pitchFamily="34" charset="0"/>
              </a:rPr>
              <a:t>Highest priced fuels (good!)</a:t>
            </a:r>
          </a:p>
          <a:p>
            <a:pPr>
              <a:buFont typeface="Arial" panose="020B0604020202020204" pitchFamily="34" charset="0"/>
              <a:buChar char="•"/>
            </a:pPr>
            <a:r>
              <a:rPr lang="en-US" sz="2100" dirty="0" smtClean="0">
                <a:latin typeface="Calibri" panose="020F0502020204030204" pitchFamily="34" charset="0"/>
              </a:rPr>
              <a:t>But the Performance Measures data did not demonstrate this variation to the extent expected.  Why?</a:t>
            </a:r>
          </a:p>
          <a:p>
            <a:pPr>
              <a:buFont typeface="Arial" panose="020B0604020202020204" pitchFamily="34" charset="0"/>
              <a:buChar char="•"/>
            </a:pPr>
            <a:r>
              <a:rPr lang="en-US" sz="2100" dirty="0" smtClean="0">
                <a:latin typeface="Calibri" panose="020F0502020204030204" pitchFamily="34" charset="0"/>
              </a:rPr>
              <a:t>Looked </a:t>
            </a:r>
            <a:r>
              <a:rPr lang="en-US" sz="2100" b="1" i="1" dirty="0" smtClean="0">
                <a:latin typeface="Calibri" panose="020F0502020204030204" pitchFamily="34" charset="0"/>
              </a:rPr>
              <a:t>beyond</a:t>
            </a:r>
            <a:r>
              <a:rPr lang="en-US" sz="2100" dirty="0" smtClean="0">
                <a:latin typeface="Calibri" panose="020F0502020204030204" pitchFamily="34" charset="0"/>
              </a:rPr>
              <a:t> the matrix to program delivery:</a:t>
            </a:r>
          </a:p>
          <a:p>
            <a:pPr lvl="1">
              <a:buFont typeface="Arial" panose="020B0604020202020204" pitchFamily="34" charset="0"/>
              <a:buChar char="•"/>
            </a:pPr>
            <a:r>
              <a:rPr lang="en-US" sz="1800" dirty="0" smtClean="0">
                <a:latin typeface="Calibri" panose="020F0502020204030204" pitchFamily="34" charset="0"/>
              </a:rPr>
              <a:t>Clients receive benefits according to the bill amount presented at application</a:t>
            </a:r>
          </a:p>
          <a:p>
            <a:pPr lvl="1">
              <a:buFont typeface="Arial" panose="020B0604020202020204" pitchFamily="34" charset="0"/>
              <a:buChar char="•"/>
            </a:pPr>
            <a:r>
              <a:rPr lang="en-US" sz="1800" dirty="0" smtClean="0">
                <a:latin typeface="Calibri" panose="020F0502020204030204" pitchFamily="34" charset="0"/>
              </a:rPr>
              <a:t>Clients who come for assistance once during year are unlikely to receive the maximum benefit</a:t>
            </a:r>
          </a:p>
          <a:p>
            <a:pPr lvl="1">
              <a:buFont typeface="Arial" panose="020B0604020202020204" pitchFamily="34" charset="0"/>
              <a:buChar char="•"/>
            </a:pPr>
            <a:r>
              <a:rPr lang="en-US" sz="1800" dirty="0" smtClean="0">
                <a:latin typeface="Calibri" panose="020F0502020204030204" pitchFamily="34" charset="0"/>
              </a:rPr>
              <a:t>Change in program delivery may improve index scores</a:t>
            </a:r>
            <a:endParaRPr lang="en-US" sz="1800" dirty="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089080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a:latin typeface="Calibri" pitchFamily="34" charset="0"/>
              </a:rPr>
              <a:t>How grantees are using the data: </a:t>
            </a:r>
            <a:r>
              <a:rPr lang="en-US" sz="3200" b="1" dirty="0" smtClean="0">
                <a:latin typeface="Calibri" pitchFamily="34" charset="0"/>
              </a:rPr>
              <a:t/>
            </a:r>
            <a:br>
              <a:rPr lang="en-US" sz="3200" b="1" dirty="0" smtClean="0">
                <a:latin typeface="Calibri" pitchFamily="34" charset="0"/>
              </a:rPr>
            </a:br>
            <a:r>
              <a:rPr lang="en-US" sz="3200" b="1" i="1" dirty="0" smtClean="0">
                <a:solidFill>
                  <a:schemeClr val="tx1"/>
                </a:solidFill>
                <a:latin typeface="Calibri" pitchFamily="34" charset="0"/>
              </a:rPr>
              <a:t>Total </a:t>
            </a:r>
            <a:r>
              <a:rPr lang="en-US" sz="3200" b="1" i="1" dirty="0">
                <a:solidFill>
                  <a:schemeClr val="tx1"/>
                </a:solidFill>
                <a:latin typeface="Calibri" pitchFamily="34" charset="0"/>
              </a:rPr>
              <a:t>residential energy or main heating analysis?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29</a:t>
            </a:fld>
            <a:endParaRPr lang="en-US" dirty="0"/>
          </a:p>
        </p:txBody>
      </p:sp>
      <p:sp>
        <p:nvSpPr>
          <p:cNvPr id="2" name="TextBox 1"/>
          <p:cNvSpPr txBox="1"/>
          <p:nvPr/>
        </p:nvSpPr>
        <p:spPr>
          <a:xfrm>
            <a:off x="533400" y="1676400"/>
            <a:ext cx="8409344" cy="461665"/>
          </a:xfrm>
          <a:prstGeom prst="rect">
            <a:avLst/>
          </a:prstGeom>
          <a:noFill/>
        </p:spPr>
        <p:txBody>
          <a:bodyPr wrap="square" rtlCol="0">
            <a:spAutoFit/>
          </a:bodyPr>
          <a:lstStyle/>
          <a:p>
            <a:r>
              <a:rPr lang="en-US" sz="2400" b="1" dirty="0" smtClean="0">
                <a:latin typeface="Calibri" panose="020F0502020204030204" pitchFamily="34" charset="0"/>
              </a:rPr>
              <a:t>Example: </a:t>
            </a:r>
            <a:r>
              <a:rPr lang="en-US" sz="2400" dirty="0" smtClean="0">
                <a:latin typeface="Calibri" panose="020F0502020204030204" pitchFamily="34" charset="0"/>
              </a:rPr>
              <a:t>Alaska</a:t>
            </a:r>
            <a:endParaRPr lang="en-US" sz="2400" dirty="0">
              <a:latin typeface="Calibri" panose="020F0502020204030204" pitchFamily="34" charset="0"/>
            </a:endParaRPr>
          </a:p>
        </p:txBody>
      </p:sp>
      <p:sp>
        <p:nvSpPr>
          <p:cNvPr id="3" name="Content Placeholder 2"/>
          <p:cNvSpPr>
            <a:spLocks noGrp="1"/>
          </p:cNvSpPr>
          <p:nvPr>
            <p:ph sz="quarter" idx="1"/>
          </p:nvPr>
        </p:nvSpPr>
        <p:spPr>
          <a:xfrm>
            <a:off x="533400" y="2297766"/>
            <a:ext cx="8232648" cy="4103033"/>
          </a:xfrm>
        </p:spPr>
        <p:txBody>
          <a:bodyPr>
            <a:normAutofit/>
          </a:bodyPr>
          <a:lstStyle/>
          <a:p>
            <a:pPr>
              <a:buFont typeface="Arial" panose="020B0604020202020204" pitchFamily="34" charset="0"/>
              <a:buChar char="•"/>
            </a:pPr>
            <a:r>
              <a:rPr lang="en-US" sz="2100" dirty="0" smtClean="0">
                <a:latin typeface="Calibri" panose="020F0502020204030204" pitchFamily="34" charset="0"/>
              </a:rPr>
              <a:t>For </a:t>
            </a:r>
            <a:r>
              <a:rPr lang="en-US" sz="2100" b="1" i="1" dirty="0" smtClean="0">
                <a:latin typeface="Calibri" panose="020F0502020204030204" pitchFamily="34" charset="0"/>
              </a:rPr>
              <a:t>reporting</a:t>
            </a:r>
            <a:r>
              <a:rPr lang="en-US" sz="2100" dirty="0" smtClean="0">
                <a:latin typeface="Calibri" panose="020F0502020204030204" pitchFamily="34" charset="0"/>
              </a:rPr>
              <a:t>, grantees are to report both the average main heating fuel bill &amp; baseload electric bill by fuel type</a:t>
            </a:r>
          </a:p>
          <a:p>
            <a:pPr lvl="1">
              <a:buFont typeface="Arial" panose="020B0604020202020204" pitchFamily="34" charset="0"/>
              <a:buChar char="•"/>
            </a:pPr>
            <a:r>
              <a:rPr lang="en-US" sz="1800" dirty="0" smtClean="0">
                <a:latin typeface="Calibri" panose="020F0502020204030204" pitchFamily="34" charset="0"/>
              </a:rPr>
              <a:t>Targeting index scores are calculated using total residential energy bill</a:t>
            </a:r>
          </a:p>
          <a:p>
            <a:pPr>
              <a:buFont typeface="Arial" panose="020B0604020202020204" pitchFamily="34" charset="0"/>
              <a:buChar char="•"/>
            </a:pPr>
            <a:r>
              <a:rPr lang="en-US" sz="2100" dirty="0" smtClean="0">
                <a:latin typeface="Calibri" panose="020F0502020204030204" pitchFamily="34" charset="0"/>
              </a:rPr>
              <a:t>But, many states design their benefit matrixes factoring in just heating costs</a:t>
            </a:r>
          </a:p>
          <a:p>
            <a:pPr>
              <a:buFont typeface="Arial" panose="020B0604020202020204" pitchFamily="34" charset="0"/>
              <a:buChar char="•"/>
            </a:pPr>
            <a:r>
              <a:rPr lang="en-US" sz="2100" dirty="0" smtClean="0">
                <a:latin typeface="Calibri" panose="020F0502020204030204" pitchFamily="34" charset="0"/>
              </a:rPr>
              <a:t>In these cases, it’s perfectly reasonable to examine </a:t>
            </a:r>
            <a:r>
              <a:rPr lang="en-US" sz="2100" b="1" i="1" dirty="0" smtClean="0">
                <a:latin typeface="Calibri" panose="020F0502020204030204" pitchFamily="34" charset="0"/>
              </a:rPr>
              <a:t>main heating fuel burden </a:t>
            </a:r>
            <a:r>
              <a:rPr lang="en-US" sz="2100" dirty="0" smtClean="0">
                <a:latin typeface="Calibri" panose="020F0502020204030204" pitchFamily="34" charset="0"/>
              </a:rPr>
              <a:t>(in addition to total energy burden completed for reporting)</a:t>
            </a:r>
          </a:p>
          <a:p>
            <a:pPr lvl="1">
              <a:buFont typeface="Arial" panose="020B0604020202020204" pitchFamily="34" charset="0"/>
              <a:buChar char="•"/>
            </a:pPr>
            <a:r>
              <a:rPr lang="en-US" sz="1800" dirty="0" smtClean="0">
                <a:latin typeface="Calibri" panose="020F0502020204030204" pitchFamily="34" charset="0"/>
              </a:rPr>
              <a:t>Is the program effectively targeting main heating fuel burden?  Does it also target total energy burden?</a:t>
            </a:r>
          </a:p>
          <a:p>
            <a:pPr lvl="1">
              <a:buFont typeface="Arial" panose="020B0604020202020204" pitchFamily="34" charset="0"/>
              <a:buChar char="•"/>
            </a:pPr>
            <a:r>
              <a:rPr lang="en-US" sz="1800" dirty="0" smtClean="0">
                <a:latin typeface="Calibri" panose="020F0502020204030204" pitchFamily="34" charset="0"/>
              </a:rPr>
              <a:t>Do the data indicate that non-electric heaters might be using supplemental heating sources?  Should the benefit matrix account for this?</a:t>
            </a:r>
          </a:p>
          <a:p>
            <a:pPr marL="365760" lvl="1" indent="0">
              <a:buNone/>
            </a:pPr>
            <a:endParaRPr lang="en-US" sz="1800" dirty="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569484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r>
              <a:rPr lang="en-US" sz="3000" i="1" dirty="0">
                <a:latin typeface="Calibri" pitchFamily="34" charset="0"/>
              </a:rPr>
              <a:t/>
            </a:r>
            <a:br>
              <a:rPr lang="en-US" sz="3000" i="1" dirty="0">
                <a:latin typeface="Calibri" pitchFamily="34" charset="0"/>
              </a:rPr>
            </a:br>
            <a:r>
              <a:rPr lang="en-US" sz="3600" b="1" dirty="0" smtClean="0">
                <a:latin typeface="Calibri" pitchFamily="34" charset="0"/>
              </a:rPr>
              <a:t>Background</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Content Placeholder 2"/>
          <p:cNvSpPr>
            <a:spLocks noGrp="1"/>
          </p:cNvSpPr>
          <p:nvPr>
            <p:ph sz="quarter" idx="1"/>
          </p:nvPr>
        </p:nvSpPr>
        <p:spPr>
          <a:xfrm>
            <a:off x="406876" y="1737685"/>
            <a:ext cx="8229600" cy="4404360"/>
          </a:xfrm>
        </p:spPr>
        <p:txBody>
          <a:bodyPr>
            <a:noAutofit/>
          </a:bodyPr>
          <a:lstStyle/>
          <a:p>
            <a:pPr marL="0" lvl="0" indent="0">
              <a:spcBef>
                <a:spcPts val="0"/>
              </a:spcBef>
              <a:buClr>
                <a:srgbClr val="548AB0"/>
              </a:buClr>
              <a:buSzPct val="85000"/>
              <a:buNone/>
            </a:pPr>
            <a:r>
              <a:rPr lang="en-US" sz="2000" b="1" dirty="0" smtClean="0">
                <a:latin typeface="Calibri" panose="020F0502020204030204" pitchFamily="34" charset="0"/>
                <a:cs typeface="Calibri" panose="020F0502020204030204" pitchFamily="34" charset="0"/>
              </a:rPr>
              <a:t>Both the development and design of LIHEAP Performance Measures are rooted in the LIHEAP Statute:</a:t>
            </a:r>
          </a:p>
          <a:p>
            <a:pPr marL="0" lvl="0" indent="0">
              <a:spcBef>
                <a:spcPts val="0"/>
              </a:spcBef>
              <a:buClr>
                <a:srgbClr val="548AB0"/>
              </a:buClr>
              <a:buSzPct val="85000"/>
              <a:buNone/>
            </a:pPr>
            <a:endParaRPr lang="en-US" sz="1700" b="1" dirty="0">
              <a:solidFill>
                <a:srgbClr val="264A64"/>
              </a:solidFill>
              <a:latin typeface="Calibri" panose="020F0502020204030204" pitchFamily="34" charset="0"/>
              <a:cs typeface="Calibri" panose="020F0502020204030204" pitchFamily="34" charset="0"/>
            </a:endParaRPr>
          </a:p>
          <a:p>
            <a:pPr marL="274320" lvl="0" indent="-274320">
              <a:spcBef>
                <a:spcPts val="0"/>
              </a:spcBef>
              <a:buClr>
                <a:srgbClr val="264A64"/>
              </a:buClr>
              <a:buSzPct val="85000"/>
              <a:buFont typeface="Arial" panose="020B0604020202020204" pitchFamily="34" charset="0"/>
              <a:buChar char="•"/>
            </a:pPr>
            <a:r>
              <a:rPr lang="en-US" sz="1700" i="1" dirty="0">
                <a:solidFill>
                  <a:srgbClr val="FFFFFF">
                    <a:lumMod val="50000"/>
                  </a:srgbClr>
                </a:solidFill>
                <a:latin typeface="Calibri" panose="020F0502020204030204" pitchFamily="34" charset="0"/>
                <a:cs typeface="Calibri" panose="020F0502020204030204" pitchFamily="34" charset="0"/>
              </a:rPr>
              <a:t>Section 2605(b) of the Low Income Home Energy Assistance Act of 1981 (42 </a:t>
            </a:r>
            <a:r>
              <a:rPr lang="en-US" sz="1700" i="1" dirty="0" err="1">
                <a:solidFill>
                  <a:srgbClr val="FFFFFF">
                    <a:lumMod val="50000"/>
                  </a:srgbClr>
                </a:solidFill>
                <a:latin typeface="Calibri" panose="020F0502020204030204" pitchFamily="34" charset="0"/>
                <a:cs typeface="Calibri" panose="020F0502020204030204" pitchFamily="34" charset="0"/>
              </a:rPr>
              <a:t>U.S.C</a:t>
            </a:r>
            <a:r>
              <a:rPr lang="en-US" sz="1700" i="1" dirty="0">
                <a:solidFill>
                  <a:srgbClr val="FFFFFF">
                    <a:lumMod val="50000"/>
                  </a:srgbClr>
                </a:solidFill>
                <a:latin typeface="Calibri" panose="020F0502020204030204" pitchFamily="34" charset="0"/>
                <a:cs typeface="Calibri" panose="020F0502020204030204" pitchFamily="34" charset="0"/>
              </a:rPr>
              <a:t>. §8624(b)) as amended by Sec. 311(b) of the Human Services Amendments of 1994 (Public Law 103-252) requiring</a:t>
            </a:r>
            <a:r>
              <a:rPr lang="en-US" sz="1700" b="1" dirty="0">
                <a:solidFill>
                  <a:srgbClr val="264A64"/>
                </a:solidFill>
                <a:latin typeface="Calibri" panose="020F0502020204030204" pitchFamily="34" charset="0"/>
                <a:cs typeface="Calibri" panose="020F0502020204030204" pitchFamily="34" charset="0"/>
              </a:rPr>
              <a:t> </a:t>
            </a:r>
            <a:r>
              <a:rPr lang="en-US" sz="1700" b="1" dirty="0" err="1">
                <a:latin typeface="Calibri" panose="020F0502020204030204" pitchFamily="34" charset="0"/>
                <a:cs typeface="Calibri" panose="020F0502020204030204" pitchFamily="34" charset="0"/>
              </a:rPr>
              <a:t>HHS</a:t>
            </a:r>
            <a:r>
              <a:rPr lang="en-US" sz="1700" b="1" dirty="0">
                <a:latin typeface="Calibri" panose="020F0502020204030204" pitchFamily="34" charset="0"/>
                <a:cs typeface="Calibri" panose="020F0502020204030204" pitchFamily="34" charset="0"/>
              </a:rPr>
              <a:t> to develop, in consultation with LIHEAP grantees, model performance goals that measure the success of each State’s LIHEAP activities.  </a:t>
            </a:r>
          </a:p>
          <a:p>
            <a:pPr marL="274320" lvl="0" indent="-274320">
              <a:spcBef>
                <a:spcPts val="0"/>
              </a:spcBef>
              <a:buClr>
                <a:srgbClr val="264A64"/>
              </a:buClr>
              <a:buSzPct val="85000"/>
              <a:buFont typeface="Arial" panose="020B0604020202020204" pitchFamily="34" charset="0"/>
              <a:buChar char="•"/>
            </a:pPr>
            <a:endParaRPr lang="en-US" sz="1700" dirty="0">
              <a:solidFill>
                <a:srgbClr val="264A64"/>
              </a:solidFill>
              <a:latin typeface="Calibri" panose="020F0502020204030204" pitchFamily="34" charset="0"/>
              <a:cs typeface="Calibri" panose="020F0502020204030204" pitchFamily="34" charset="0"/>
            </a:endParaRPr>
          </a:p>
          <a:p>
            <a:pPr marL="274320" lvl="0" indent="-274320">
              <a:spcBef>
                <a:spcPts val="0"/>
              </a:spcBef>
              <a:buClr>
                <a:srgbClr val="264A64"/>
              </a:buClr>
              <a:buSzPct val="85000"/>
              <a:buFont typeface="Arial" panose="020B0604020202020204" pitchFamily="34" charset="0"/>
              <a:buChar char="•"/>
            </a:pPr>
            <a:r>
              <a:rPr lang="en-US" sz="1700" i="1" dirty="0">
                <a:solidFill>
                  <a:srgbClr val="FFFFFF">
                    <a:lumMod val="50000"/>
                  </a:srgbClr>
                </a:solidFill>
                <a:latin typeface="Calibri" panose="020F0502020204030204" pitchFamily="34" charset="0"/>
                <a:cs typeface="Calibri" panose="020F0502020204030204" pitchFamily="34" charset="0"/>
              </a:rPr>
              <a:t>Section 2610(b)(2) of the Low Income Home Energy Assistance Act of 1981 (42 </a:t>
            </a:r>
            <a:r>
              <a:rPr lang="en-US" sz="1700" i="1" dirty="0" err="1">
                <a:solidFill>
                  <a:srgbClr val="FFFFFF">
                    <a:lumMod val="50000"/>
                  </a:srgbClr>
                </a:solidFill>
                <a:latin typeface="Calibri" panose="020F0502020204030204" pitchFamily="34" charset="0"/>
                <a:cs typeface="Calibri" panose="020F0502020204030204" pitchFamily="34" charset="0"/>
              </a:rPr>
              <a:t>U.S.C</a:t>
            </a:r>
            <a:r>
              <a:rPr lang="en-US" sz="1700" i="1" dirty="0">
                <a:solidFill>
                  <a:srgbClr val="FFFFFF">
                    <a:lumMod val="50000"/>
                  </a:srgbClr>
                </a:solidFill>
                <a:latin typeface="Calibri" panose="020F0502020204030204" pitchFamily="34" charset="0"/>
                <a:cs typeface="Calibri" panose="020F0502020204030204" pitchFamily="34" charset="0"/>
              </a:rPr>
              <a:t>. §8629(b)(2)) requiring that </a:t>
            </a:r>
            <a:r>
              <a:rPr lang="en-US" sz="1700" b="1" dirty="0" err="1">
                <a:latin typeface="Calibri" panose="020F0502020204030204" pitchFamily="34" charset="0"/>
                <a:cs typeface="Calibri" panose="020F0502020204030204" pitchFamily="34" charset="0"/>
              </a:rPr>
              <a:t>HHS</a:t>
            </a:r>
            <a:r>
              <a:rPr lang="en-US" sz="1700" b="1" dirty="0">
                <a:latin typeface="Calibri" panose="020F0502020204030204" pitchFamily="34" charset="0"/>
                <a:cs typeface="Calibri" panose="020F0502020204030204" pitchFamily="34" charset="0"/>
              </a:rPr>
              <a:t> annually report to Congress on the impact LIHEAP is making on recipient  and income eligible households.</a:t>
            </a:r>
          </a:p>
          <a:p>
            <a:pPr marL="274320" lvl="0" indent="-274320">
              <a:spcBef>
                <a:spcPts val="0"/>
              </a:spcBef>
              <a:buClr>
                <a:srgbClr val="264A64"/>
              </a:buClr>
              <a:buSzPct val="85000"/>
              <a:buFont typeface="Arial" panose="020B0604020202020204" pitchFamily="34" charset="0"/>
              <a:buChar char="•"/>
            </a:pPr>
            <a:endParaRPr lang="en-US" sz="1700" dirty="0">
              <a:solidFill>
                <a:srgbClr val="264A64"/>
              </a:solidFill>
              <a:latin typeface="Calibri" panose="020F0502020204030204" pitchFamily="34" charset="0"/>
              <a:cs typeface="Calibri" panose="020F0502020204030204" pitchFamily="34" charset="0"/>
            </a:endParaRPr>
          </a:p>
          <a:p>
            <a:pPr marL="274320" lvl="0" indent="-274320">
              <a:spcBef>
                <a:spcPts val="0"/>
              </a:spcBef>
              <a:buClr>
                <a:srgbClr val="264A64"/>
              </a:buClr>
              <a:buSzPct val="85000"/>
              <a:buFont typeface="Arial" panose="020B0604020202020204" pitchFamily="34" charset="0"/>
              <a:buChar char="•"/>
            </a:pPr>
            <a:r>
              <a:rPr lang="en-US" sz="1700" i="1" dirty="0">
                <a:solidFill>
                  <a:srgbClr val="FFFFFF">
                    <a:lumMod val="50000"/>
                  </a:srgbClr>
                </a:solidFill>
                <a:latin typeface="Calibri" panose="020F0502020204030204" pitchFamily="34" charset="0"/>
                <a:cs typeface="Calibri" panose="020F0502020204030204" pitchFamily="34" charset="0"/>
              </a:rPr>
              <a:t>Section 2605(b)(5) of the Low Income Home Energy Assistance Act of 1981 (42 U.S. C. §8624(b)(5)) requiring </a:t>
            </a:r>
            <a:r>
              <a:rPr lang="en-US" sz="1700" b="1" dirty="0">
                <a:latin typeface="Calibri" panose="020F0502020204030204" pitchFamily="34" charset="0"/>
                <a:cs typeface="Calibri" panose="020F0502020204030204" pitchFamily="34" charset="0"/>
              </a:rPr>
              <a:t>LIHEAP grantees to provide, in a timely manner, that the highest level of energy assistance will be furnished to those households that have the lowest incomes and the highest energy costs or needs in relation to income, taking into account family size.</a:t>
            </a:r>
            <a:endParaRPr lang="en-US"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5815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a:latin typeface="Calibri" pitchFamily="34" charset="0"/>
              </a:rPr>
              <a:t>How grantees are using the data: </a:t>
            </a:r>
            <a:r>
              <a:rPr lang="en-US" sz="3200" b="1" dirty="0" smtClean="0">
                <a:latin typeface="Calibri" pitchFamily="34" charset="0"/>
              </a:rPr>
              <a:t/>
            </a:r>
            <a:br>
              <a:rPr lang="en-US" sz="3200" b="1" dirty="0" smtClean="0">
                <a:latin typeface="Calibri" pitchFamily="34" charset="0"/>
              </a:rPr>
            </a:br>
            <a:r>
              <a:rPr lang="en-US" sz="3200" b="1" i="1" dirty="0" smtClean="0">
                <a:solidFill>
                  <a:schemeClr val="tx1"/>
                </a:solidFill>
                <a:latin typeface="Calibri" pitchFamily="34" charset="0"/>
              </a:rPr>
              <a:t>Total </a:t>
            </a:r>
            <a:r>
              <a:rPr lang="en-US" sz="3200" b="1" i="1" dirty="0">
                <a:solidFill>
                  <a:schemeClr val="tx1"/>
                </a:solidFill>
                <a:latin typeface="Calibri" pitchFamily="34" charset="0"/>
              </a:rPr>
              <a:t>residential energy or main heating analysis?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30</a:t>
            </a:fld>
            <a:endParaRPr lang="en-US" dirty="0"/>
          </a:p>
        </p:txBody>
      </p:sp>
      <p:sp>
        <p:nvSpPr>
          <p:cNvPr id="2" name="TextBox 1"/>
          <p:cNvSpPr txBox="1"/>
          <p:nvPr/>
        </p:nvSpPr>
        <p:spPr>
          <a:xfrm>
            <a:off x="533400" y="1676400"/>
            <a:ext cx="8409344" cy="461665"/>
          </a:xfrm>
          <a:prstGeom prst="rect">
            <a:avLst/>
          </a:prstGeom>
          <a:noFill/>
        </p:spPr>
        <p:txBody>
          <a:bodyPr wrap="square" rtlCol="0">
            <a:spAutoFit/>
          </a:bodyPr>
          <a:lstStyle/>
          <a:p>
            <a:r>
              <a:rPr lang="en-US" sz="2400" b="1" dirty="0" smtClean="0">
                <a:latin typeface="Calibri" panose="020F0502020204030204" pitchFamily="34" charset="0"/>
              </a:rPr>
              <a:t>Example: </a:t>
            </a:r>
            <a:r>
              <a:rPr lang="en-US" sz="2400" dirty="0" smtClean="0">
                <a:latin typeface="Calibri" panose="020F0502020204030204" pitchFamily="34" charset="0"/>
              </a:rPr>
              <a:t>Alaska</a:t>
            </a:r>
            <a:endParaRPr lang="en-US" sz="2400" dirty="0">
              <a:latin typeface="Calibri" panose="020F0502020204030204" pitchFamily="34" charset="0"/>
            </a:endParaRPr>
          </a:p>
        </p:txBody>
      </p:sp>
      <p:sp>
        <p:nvSpPr>
          <p:cNvPr id="9" name="TextBox 8"/>
          <p:cNvSpPr txBox="1"/>
          <p:nvPr/>
        </p:nvSpPr>
        <p:spPr>
          <a:xfrm>
            <a:off x="350162" y="2156875"/>
            <a:ext cx="3892604" cy="369332"/>
          </a:xfrm>
          <a:prstGeom prst="rect">
            <a:avLst/>
          </a:prstGeom>
          <a:noFill/>
        </p:spPr>
        <p:txBody>
          <a:bodyPr wrap="none" rtlCol="0">
            <a:spAutoFit/>
          </a:bodyPr>
          <a:lstStyle/>
          <a:p>
            <a:r>
              <a:rPr lang="en-US" b="1" dirty="0" smtClean="0">
                <a:latin typeface="Calibri" panose="020F0502020204030204" pitchFamily="34" charset="0"/>
              </a:rPr>
              <a:t>Analysis of Total </a:t>
            </a:r>
            <a:r>
              <a:rPr lang="en-US" b="1" dirty="0" smtClean="0">
                <a:latin typeface="Calibri" panose="020F0502020204030204" pitchFamily="34" charset="0"/>
              </a:rPr>
              <a:t>Residential Energy </a:t>
            </a:r>
            <a:r>
              <a:rPr lang="en-US" b="1" dirty="0" smtClean="0">
                <a:latin typeface="Calibri" panose="020F0502020204030204" pitchFamily="34" charset="0"/>
              </a:rPr>
              <a:t>Bill</a:t>
            </a:r>
            <a:endParaRPr lang="en-US" b="1" dirty="0">
              <a:latin typeface="Calibri" panose="020F0502020204030204" pitchFamily="34" charset="0"/>
            </a:endParaRPr>
          </a:p>
        </p:txBody>
      </p:sp>
      <p:sp>
        <p:nvSpPr>
          <p:cNvPr id="10" name="TextBox 9"/>
          <p:cNvSpPr txBox="1"/>
          <p:nvPr/>
        </p:nvSpPr>
        <p:spPr>
          <a:xfrm>
            <a:off x="5139183" y="2161340"/>
            <a:ext cx="3361433" cy="369332"/>
          </a:xfrm>
          <a:prstGeom prst="rect">
            <a:avLst/>
          </a:prstGeom>
          <a:noFill/>
        </p:spPr>
        <p:txBody>
          <a:bodyPr wrap="none" rtlCol="0">
            <a:spAutoFit/>
          </a:bodyPr>
          <a:lstStyle/>
          <a:p>
            <a:r>
              <a:rPr lang="en-US" b="1" dirty="0" smtClean="0">
                <a:latin typeface="Calibri" panose="020F0502020204030204" pitchFamily="34" charset="0"/>
              </a:rPr>
              <a:t>Analysis of Main Heating Fuel Bill</a:t>
            </a:r>
            <a:endParaRPr lang="en-US" b="1" dirty="0">
              <a:latin typeface="Calibri" panose="020F0502020204030204" pitchFamily="34" charset="0"/>
            </a:endParaRPr>
          </a:p>
        </p:txBody>
      </p:sp>
      <p:sp>
        <p:nvSpPr>
          <p:cNvPr id="3" name="TextBox 2"/>
          <p:cNvSpPr txBox="1"/>
          <p:nvPr/>
        </p:nvSpPr>
        <p:spPr>
          <a:xfrm>
            <a:off x="124764" y="5845629"/>
            <a:ext cx="4343400" cy="738664"/>
          </a:xfrm>
          <a:prstGeom prst="rect">
            <a:avLst/>
          </a:prstGeom>
          <a:noFill/>
          <a:ln w="12700">
            <a:solidFill>
              <a:schemeClr val="tx1"/>
            </a:solidFill>
          </a:ln>
        </p:spPr>
        <p:txBody>
          <a:bodyPr wrap="square" rtlCol="0">
            <a:spAutoFit/>
          </a:bodyPr>
          <a:lstStyle/>
          <a:p>
            <a:r>
              <a:rPr lang="en-US" sz="1400" dirty="0" smtClean="0">
                <a:latin typeface="Calibri" panose="020F0502020204030204" pitchFamily="34" charset="0"/>
              </a:rPr>
              <a:t>The average household had a total energy bill = $3,113. LIHEAP helped pay </a:t>
            </a:r>
            <a:r>
              <a:rPr lang="en-US" sz="1400" b="1" dirty="0" smtClean="0">
                <a:solidFill>
                  <a:srgbClr val="0070C0"/>
                </a:solidFill>
                <a:latin typeface="Calibri" panose="020F0502020204030204" pitchFamily="34" charset="0"/>
              </a:rPr>
              <a:t>$1,236 </a:t>
            </a:r>
            <a:r>
              <a:rPr lang="en-US" sz="1400" dirty="0" smtClean="0">
                <a:latin typeface="Calibri" panose="020F0502020204030204" pitchFamily="34" charset="0"/>
              </a:rPr>
              <a:t>of that bill, leaving </a:t>
            </a:r>
            <a:r>
              <a:rPr lang="en-US" sz="1400" b="1" dirty="0" smtClean="0">
                <a:solidFill>
                  <a:srgbClr val="C00000"/>
                </a:solidFill>
                <a:latin typeface="Calibri" panose="020F0502020204030204" pitchFamily="34" charset="0"/>
              </a:rPr>
              <a:t>$1,877 </a:t>
            </a:r>
            <a:r>
              <a:rPr lang="en-US" sz="1400" dirty="0" smtClean="0">
                <a:latin typeface="Calibri" panose="020F0502020204030204" pitchFamily="34" charset="0"/>
              </a:rPr>
              <a:t>to be paid by the average household and other sources.</a:t>
            </a:r>
            <a:endParaRPr lang="en-US" sz="1400" dirty="0">
              <a:latin typeface="Calibri" panose="020F0502020204030204" pitchFamily="34" charset="0"/>
            </a:endParaRPr>
          </a:p>
        </p:txBody>
      </p:sp>
      <p:pic>
        <p:nvPicPr>
          <p:cNvPr id="8" name="Picture 7"/>
          <p:cNvPicPr>
            <a:picLocks noChangeAspect="1"/>
          </p:cNvPicPr>
          <p:nvPr/>
        </p:nvPicPr>
        <p:blipFill>
          <a:blip r:embed="rId2"/>
          <a:stretch>
            <a:fillRect/>
          </a:stretch>
        </p:blipFill>
        <p:spPr>
          <a:xfrm>
            <a:off x="4648200" y="2516802"/>
            <a:ext cx="4343400" cy="3153845"/>
          </a:xfrm>
          <a:prstGeom prst="rect">
            <a:avLst/>
          </a:prstGeom>
        </p:spPr>
      </p:pic>
      <p:sp>
        <p:nvSpPr>
          <p:cNvPr id="13" name="TextBox 12"/>
          <p:cNvSpPr txBox="1"/>
          <p:nvPr/>
        </p:nvSpPr>
        <p:spPr>
          <a:xfrm>
            <a:off x="4648200" y="5845629"/>
            <a:ext cx="4343400" cy="738664"/>
          </a:xfrm>
          <a:prstGeom prst="rect">
            <a:avLst/>
          </a:prstGeom>
          <a:noFill/>
          <a:ln w="12700">
            <a:solidFill>
              <a:schemeClr val="tx1"/>
            </a:solidFill>
          </a:ln>
        </p:spPr>
        <p:txBody>
          <a:bodyPr wrap="square" rtlCol="0">
            <a:spAutoFit/>
          </a:bodyPr>
          <a:lstStyle/>
          <a:p>
            <a:r>
              <a:rPr lang="en-US" sz="1400" dirty="0" smtClean="0">
                <a:latin typeface="Calibri" panose="020F0502020204030204" pitchFamily="34" charset="0"/>
              </a:rPr>
              <a:t>The average household had a main heat bill = $1,524. LIHEAP helped pay </a:t>
            </a:r>
            <a:r>
              <a:rPr lang="en-US" sz="1400" b="1" dirty="0" smtClean="0">
                <a:solidFill>
                  <a:srgbClr val="0070C0"/>
                </a:solidFill>
                <a:latin typeface="Calibri" panose="020F0502020204030204" pitchFamily="34" charset="0"/>
              </a:rPr>
              <a:t>$1,236 </a:t>
            </a:r>
            <a:r>
              <a:rPr lang="en-US" sz="1400" dirty="0" smtClean="0">
                <a:latin typeface="Calibri" panose="020F0502020204030204" pitchFamily="34" charset="0"/>
              </a:rPr>
              <a:t>of that bill, leaving </a:t>
            </a:r>
            <a:r>
              <a:rPr lang="en-US" sz="1400" b="1" dirty="0" smtClean="0">
                <a:solidFill>
                  <a:srgbClr val="C00000"/>
                </a:solidFill>
                <a:latin typeface="Calibri" panose="020F0502020204030204" pitchFamily="34" charset="0"/>
              </a:rPr>
              <a:t>$288 </a:t>
            </a:r>
            <a:r>
              <a:rPr lang="en-US" sz="1400" dirty="0" smtClean="0">
                <a:latin typeface="Calibri" panose="020F0502020204030204" pitchFamily="34" charset="0"/>
              </a:rPr>
              <a:t>to be paid by the average household and other sources.</a:t>
            </a:r>
            <a:endParaRPr lang="en-US" sz="1400" dirty="0">
              <a:latin typeface="Calibri" panose="020F0502020204030204" pitchFamily="34" charset="0"/>
            </a:endParaRPr>
          </a:p>
        </p:txBody>
      </p:sp>
      <p:pic>
        <p:nvPicPr>
          <p:cNvPr id="11" name="Picture 10"/>
          <p:cNvPicPr>
            <a:picLocks noChangeAspect="1"/>
          </p:cNvPicPr>
          <p:nvPr/>
        </p:nvPicPr>
        <p:blipFill>
          <a:blip r:embed="rId3"/>
          <a:stretch>
            <a:fillRect/>
          </a:stretch>
        </p:blipFill>
        <p:spPr>
          <a:xfrm>
            <a:off x="124764" y="2526207"/>
            <a:ext cx="4343400" cy="3153009"/>
          </a:xfrm>
          <a:prstGeom prst="rect">
            <a:avLst/>
          </a:prstGeom>
        </p:spPr>
      </p:pic>
    </p:spTree>
    <p:extLst>
      <p:ext uri="{BB962C8B-B14F-4D97-AF65-F5344CB8AC3E}">
        <p14:creationId xmlns:p14="http://schemas.microsoft.com/office/powerpoint/2010/main" val="1009146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a:latin typeface="Calibri" pitchFamily="34" charset="0"/>
              </a:rPr>
              <a:t>How grantees are using the data: </a:t>
            </a:r>
            <a:r>
              <a:rPr lang="en-US" sz="3200" b="1" dirty="0" smtClean="0">
                <a:latin typeface="Calibri" pitchFamily="34" charset="0"/>
              </a:rPr>
              <a:t/>
            </a:r>
            <a:br>
              <a:rPr lang="en-US" sz="3200" b="1" dirty="0" smtClean="0">
                <a:latin typeface="Calibri" pitchFamily="34" charset="0"/>
              </a:rPr>
            </a:br>
            <a:r>
              <a:rPr lang="en-US" sz="3200" b="1" i="1" dirty="0" smtClean="0">
                <a:solidFill>
                  <a:schemeClr val="tx1"/>
                </a:solidFill>
                <a:latin typeface="Calibri" pitchFamily="34" charset="0"/>
              </a:rPr>
              <a:t>Total </a:t>
            </a:r>
            <a:r>
              <a:rPr lang="en-US" sz="3200" b="1" i="1" dirty="0">
                <a:solidFill>
                  <a:schemeClr val="tx1"/>
                </a:solidFill>
                <a:latin typeface="Calibri" pitchFamily="34" charset="0"/>
              </a:rPr>
              <a:t>residential energy or main heating analysis?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31</a:t>
            </a:fld>
            <a:endParaRPr lang="en-US" dirty="0"/>
          </a:p>
        </p:txBody>
      </p:sp>
      <p:sp>
        <p:nvSpPr>
          <p:cNvPr id="2" name="TextBox 1"/>
          <p:cNvSpPr txBox="1"/>
          <p:nvPr/>
        </p:nvSpPr>
        <p:spPr>
          <a:xfrm>
            <a:off x="533400" y="1676400"/>
            <a:ext cx="8409344" cy="461665"/>
          </a:xfrm>
          <a:prstGeom prst="rect">
            <a:avLst/>
          </a:prstGeom>
          <a:noFill/>
        </p:spPr>
        <p:txBody>
          <a:bodyPr wrap="square" rtlCol="0">
            <a:spAutoFit/>
          </a:bodyPr>
          <a:lstStyle/>
          <a:p>
            <a:r>
              <a:rPr lang="en-US" sz="2400" b="1" dirty="0" smtClean="0">
                <a:latin typeface="Calibri" panose="020F0502020204030204" pitchFamily="34" charset="0"/>
              </a:rPr>
              <a:t>Example: </a:t>
            </a:r>
            <a:r>
              <a:rPr lang="en-US" sz="2400" dirty="0" smtClean="0">
                <a:latin typeface="Calibri" panose="020F0502020204030204" pitchFamily="34" charset="0"/>
              </a:rPr>
              <a:t>Alaska</a:t>
            </a:r>
            <a:endParaRPr lang="en-US" sz="2400" dirty="0">
              <a:latin typeface="Calibri" panose="020F0502020204030204" pitchFamily="34" charset="0"/>
            </a:endParaRPr>
          </a:p>
        </p:txBody>
      </p:sp>
      <p:sp>
        <p:nvSpPr>
          <p:cNvPr id="9" name="TextBox 8"/>
          <p:cNvSpPr txBox="1"/>
          <p:nvPr/>
        </p:nvSpPr>
        <p:spPr>
          <a:xfrm>
            <a:off x="151998" y="2147470"/>
            <a:ext cx="4288931" cy="369332"/>
          </a:xfrm>
          <a:prstGeom prst="rect">
            <a:avLst/>
          </a:prstGeom>
          <a:noFill/>
        </p:spPr>
        <p:txBody>
          <a:bodyPr wrap="none" rtlCol="0">
            <a:spAutoFit/>
          </a:bodyPr>
          <a:lstStyle/>
          <a:p>
            <a:r>
              <a:rPr lang="en-US" b="1" dirty="0" smtClean="0">
                <a:latin typeface="Calibri" panose="020F0502020204030204" pitchFamily="34" charset="0"/>
              </a:rPr>
              <a:t>Analysis of Total </a:t>
            </a:r>
            <a:r>
              <a:rPr lang="en-US" b="1" dirty="0" smtClean="0">
                <a:latin typeface="Calibri" panose="020F0502020204030204" pitchFamily="34" charset="0"/>
              </a:rPr>
              <a:t>Residential Energy Burden</a:t>
            </a:r>
            <a:endParaRPr lang="en-US" b="1" dirty="0">
              <a:latin typeface="Calibri" panose="020F0502020204030204" pitchFamily="34" charset="0"/>
            </a:endParaRPr>
          </a:p>
        </p:txBody>
      </p:sp>
      <p:sp>
        <p:nvSpPr>
          <p:cNvPr id="10" name="TextBox 9"/>
          <p:cNvSpPr txBox="1"/>
          <p:nvPr/>
        </p:nvSpPr>
        <p:spPr>
          <a:xfrm>
            <a:off x="4941020" y="2138065"/>
            <a:ext cx="3757760" cy="369332"/>
          </a:xfrm>
          <a:prstGeom prst="rect">
            <a:avLst/>
          </a:prstGeom>
          <a:noFill/>
        </p:spPr>
        <p:txBody>
          <a:bodyPr wrap="none" rtlCol="0">
            <a:spAutoFit/>
          </a:bodyPr>
          <a:lstStyle/>
          <a:p>
            <a:r>
              <a:rPr lang="en-US" b="1" dirty="0" smtClean="0">
                <a:latin typeface="Calibri" panose="020F0502020204030204" pitchFamily="34" charset="0"/>
              </a:rPr>
              <a:t>Analysis of Main Heating </a:t>
            </a:r>
            <a:r>
              <a:rPr lang="en-US" b="1" dirty="0" smtClean="0">
                <a:latin typeface="Calibri" panose="020F0502020204030204" pitchFamily="34" charset="0"/>
              </a:rPr>
              <a:t>Fuel Burden</a:t>
            </a:r>
            <a:endParaRPr lang="en-US" b="1" dirty="0">
              <a:latin typeface="Calibri" panose="020F0502020204030204" pitchFamily="34" charset="0"/>
            </a:endParaRPr>
          </a:p>
        </p:txBody>
      </p:sp>
      <p:sp>
        <p:nvSpPr>
          <p:cNvPr id="3" name="TextBox 2"/>
          <p:cNvSpPr txBox="1"/>
          <p:nvPr/>
        </p:nvSpPr>
        <p:spPr>
          <a:xfrm>
            <a:off x="124764" y="5845629"/>
            <a:ext cx="4343400" cy="738664"/>
          </a:xfrm>
          <a:prstGeom prst="rect">
            <a:avLst/>
          </a:prstGeom>
          <a:noFill/>
          <a:ln w="12700">
            <a:solidFill>
              <a:schemeClr val="tx1"/>
            </a:solidFill>
          </a:ln>
        </p:spPr>
        <p:txBody>
          <a:bodyPr wrap="square" rtlCol="0">
            <a:spAutoFit/>
          </a:bodyPr>
          <a:lstStyle/>
          <a:p>
            <a:r>
              <a:rPr lang="en-US" sz="1400" dirty="0" smtClean="0">
                <a:latin typeface="Calibri" panose="020F0502020204030204" pitchFamily="34" charset="0"/>
              </a:rPr>
              <a:t>Before receiving LIHEAP, the average household had a total residential energy burden of 15.5%.  After LIHEAP, it was 9.4%. </a:t>
            </a:r>
            <a:endParaRPr lang="en-US" sz="1400" dirty="0">
              <a:latin typeface="Calibri" panose="020F0502020204030204" pitchFamily="34" charset="0"/>
            </a:endParaRPr>
          </a:p>
        </p:txBody>
      </p:sp>
      <p:sp>
        <p:nvSpPr>
          <p:cNvPr id="13" name="TextBox 12"/>
          <p:cNvSpPr txBox="1"/>
          <p:nvPr/>
        </p:nvSpPr>
        <p:spPr>
          <a:xfrm>
            <a:off x="4648200" y="5845629"/>
            <a:ext cx="4343400" cy="738664"/>
          </a:xfrm>
          <a:prstGeom prst="rect">
            <a:avLst/>
          </a:prstGeom>
          <a:noFill/>
          <a:ln w="12700">
            <a:solidFill>
              <a:schemeClr val="tx1"/>
            </a:solidFill>
          </a:ln>
        </p:spPr>
        <p:txBody>
          <a:bodyPr wrap="square" rtlCol="0">
            <a:spAutoFit/>
          </a:bodyPr>
          <a:lstStyle/>
          <a:p>
            <a:r>
              <a:rPr lang="en-US" sz="1400" dirty="0" smtClean="0">
                <a:latin typeface="Calibri" panose="020F0502020204030204" pitchFamily="34" charset="0"/>
              </a:rPr>
              <a:t>Before receiving LIHEAP, the average household had a main heating fuel burden of 7.6%.  After LIHEAP, it was 1.4%.</a:t>
            </a:r>
            <a:endParaRPr lang="en-US" sz="1400" dirty="0">
              <a:latin typeface="Calibri" panose="020F0502020204030204" pitchFamily="34" charset="0"/>
            </a:endParaRPr>
          </a:p>
        </p:txBody>
      </p:sp>
      <p:pic>
        <p:nvPicPr>
          <p:cNvPr id="7" name="Picture 6"/>
          <p:cNvPicPr>
            <a:picLocks noChangeAspect="1"/>
          </p:cNvPicPr>
          <p:nvPr/>
        </p:nvPicPr>
        <p:blipFill>
          <a:blip r:embed="rId2"/>
          <a:stretch>
            <a:fillRect/>
          </a:stretch>
        </p:blipFill>
        <p:spPr>
          <a:xfrm>
            <a:off x="124764" y="2526207"/>
            <a:ext cx="4343400" cy="3153009"/>
          </a:xfrm>
          <a:prstGeom prst="rect">
            <a:avLst/>
          </a:prstGeom>
        </p:spPr>
      </p:pic>
      <p:pic>
        <p:nvPicPr>
          <p:cNvPr id="12" name="Picture 11"/>
          <p:cNvPicPr>
            <a:picLocks noChangeAspect="1"/>
          </p:cNvPicPr>
          <p:nvPr/>
        </p:nvPicPr>
        <p:blipFill>
          <a:blip r:embed="rId3"/>
          <a:stretch>
            <a:fillRect/>
          </a:stretch>
        </p:blipFill>
        <p:spPr>
          <a:xfrm>
            <a:off x="4648200" y="2516802"/>
            <a:ext cx="4343400" cy="3153845"/>
          </a:xfrm>
          <a:prstGeom prst="rect">
            <a:avLst/>
          </a:prstGeom>
        </p:spPr>
      </p:pic>
    </p:spTree>
    <p:extLst>
      <p:ext uri="{BB962C8B-B14F-4D97-AF65-F5344CB8AC3E}">
        <p14:creationId xmlns:p14="http://schemas.microsoft.com/office/powerpoint/2010/main" val="3777830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a:latin typeface="Calibri" pitchFamily="34" charset="0"/>
              </a:rPr>
              <a:t>How grantees are using the data: </a:t>
            </a:r>
            <a:r>
              <a:rPr lang="en-US" sz="3200" b="1" dirty="0" smtClean="0">
                <a:latin typeface="Calibri" pitchFamily="34" charset="0"/>
              </a:rPr>
              <a:t/>
            </a:r>
            <a:br>
              <a:rPr lang="en-US" sz="3200" b="1" dirty="0" smtClean="0">
                <a:latin typeface="Calibri" pitchFamily="34" charset="0"/>
              </a:rPr>
            </a:br>
            <a:r>
              <a:rPr lang="en-US" sz="3200" b="1" i="1" dirty="0" smtClean="0">
                <a:solidFill>
                  <a:schemeClr val="tx1"/>
                </a:solidFill>
                <a:latin typeface="Calibri" pitchFamily="34" charset="0"/>
              </a:rPr>
              <a:t>Combined </a:t>
            </a:r>
            <a:r>
              <a:rPr lang="en-US" sz="3200" b="1" i="1" dirty="0">
                <a:solidFill>
                  <a:schemeClr val="tx1"/>
                </a:solidFill>
                <a:latin typeface="Calibri" pitchFamily="34" charset="0"/>
              </a:rPr>
              <a:t>impact of LIHEAP + other EA programs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32</a:t>
            </a:fld>
            <a:endParaRPr lang="en-US" dirty="0"/>
          </a:p>
        </p:txBody>
      </p:sp>
      <p:sp>
        <p:nvSpPr>
          <p:cNvPr id="3" name="Content Placeholder 2"/>
          <p:cNvSpPr>
            <a:spLocks noGrp="1"/>
          </p:cNvSpPr>
          <p:nvPr>
            <p:ph sz="quarter" idx="1"/>
          </p:nvPr>
        </p:nvSpPr>
        <p:spPr>
          <a:xfrm>
            <a:off x="533400" y="1676400"/>
            <a:ext cx="8232648" cy="4724399"/>
          </a:xfrm>
        </p:spPr>
        <p:txBody>
          <a:bodyPr>
            <a:noAutofit/>
          </a:bodyPr>
          <a:lstStyle/>
          <a:p>
            <a:pPr>
              <a:buFont typeface="Arial" panose="020B0604020202020204" pitchFamily="34" charset="0"/>
              <a:buChar char="•"/>
            </a:pPr>
            <a:r>
              <a:rPr lang="en-US" sz="2400" dirty="0" smtClean="0">
                <a:latin typeface="Calibri" panose="020F0502020204030204" pitchFamily="34" charset="0"/>
              </a:rPr>
              <a:t>The </a:t>
            </a:r>
            <a:r>
              <a:rPr lang="en-US" sz="2400" b="1" i="1" dirty="0" smtClean="0">
                <a:latin typeface="Calibri" panose="020F0502020204030204" pitchFamily="34" charset="0"/>
              </a:rPr>
              <a:t>reported </a:t>
            </a:r>
            <a:r>
              <a:rPr lang="en-US" sz="2400" dirty="0" smtClean="0">
                <a:latin typeface="Calibri" panose="020F0502020204030204" pitchFamily="34" charset="0"/>
              </a:rPr>
              <a:t>Performance Measures data are specific to LIHEAP.  </a:t>
            </a:r>
          </a:p>
          <a:p>
            <a:pPr lvl="1">
              <a:buFont typeface="Arial" panose="020B0604020202020204" pitchFamily="34" charset="0"/>
              <a:buChar char="•"/>
            </a:pPr>
            <a:r>
              <a:rPr lang="en-US" sz="2000" dirty="0" smtClean="0">
                <a:latin typeface="Calibri" panose="020F0502020204030204" pitchFamily="34" charset="0"/>
              </a:rPr>
              <a:t>However, many grantees have ratepayer and other energy assistance programs that are combined with LIHEAP or operate in tandem.</a:t>
            </a:r>
          </a:p>
          <a:p>
            <a:pPr lvl="1">
              <a:buFont typeface="Arial" panose="020B0604020202020204" pitchFamily="34" charset="0"/>
              <a:buChar char="•"/>
            </a:pPr>
            <a:r>
              <a:rPr lang="en-US" sz="2000" dirty="0" smtClean="0">
                <a:latin typeface="Calibri" panose="020F0502020204030204" pitchFamily="34" charset="0"/>
              </a:rPr>
              <a:t>And, many of these grantees have IT systems that allow for combined analysis of LIHEAP plus other energy assistance programs.</a:t>
            </a:r>
          </a:p>
          <a:p>
            <a:pPr>
              <a:buFont typeface="Arial" panose="020B0604020202020204" pitchFamily="34" charset="0"/>
              <a:buChar char="•"/>
            </a:pPr>
            <a:r>
              <a:rPr lang="en-US" sz="2400" dirty="0" smtClean="0">
                <a:latin typeface="Calibri" panose="020F0502020204030204" pitchFamily="34" charset="0"/>
              </a:rPr>
              <a:t>For a more complete picture of energy burden faced by recipients, grantees might want to examine the Performance Measures by combining their LIHEAP program data with other program data.</a:t>
            </a:r>
          </a:p>
          <a:p>
            <a:pPr>
              <a:buFont typeface="Arial" panose="020B0604020202020204" pitchFamily="34" charset="0"/>
              <a:buChar char="•"/>
            </a:pPr>
            <a:r>
              <a:rPr lang="en-US" sz="2400" dirty="0" smtClean="0">
                <a:latin typeface="Calibri" panose="020F0502020204030204" pitchFamily="34" charset="0"/>
              </a:rPr>
              <a:t>APPRISE will be looking into this topic in the near future.</a:t>
            </a:r>
            <a:endParaRPr lang="en-US" sz="2400" dirty="0"/>
          </a:p>
        </p:txBody>
      </p:sp>
    </p:spTree>
    <p:extLst>
      <p:ext uri="{BB962C8B-B14F-4D97-AF65-F5344CB8AC3E}">
        <p14:creationId xmlns:p14="http://schemas.microsoft.com/office/powerpoint/2010/main" val="305121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600" b="1" dirty="0" smtClean="0">
                <a:latin typeface="Calibri" pitchFamily="34" charset="0"/>
              </a:rPr>
              <a:t>Tools &amp; resources available</a:t>
            </a:r>
            <a:endParaRPr lang="en-US" sz="3600" i="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33</a:t>
            </a:fld>
            <a:endParaRPr lang="en-US" dirty="0"/>
          </a:p>
        </p:txBody>
      </p:sp>
      <p:sp>
        <p:nvSpPr>
          <p:cNvPr id="6" name="Content Placeholder 2"/>
          <p:cNvSpPr>
            <a:spLocks noGrp="1"/>
          </p:cNvSpPr>
          <p:nvPr>
            <p:ph sz="quarter" idx="1"/>
          </p:nvPr>
        </p:nvSpPr>
        <p:spPr>
          <a:xfrm>
            <a:off x="609600" y="1752600"/>
            <a:ext cx="8229600" cy="4953000"/>
          </a:xfrm>
        </p:spPr>
        <p:txBody>
          <a:bodyPr>
            <a:normAutofit fontScale="25000" lnSpcReduction="20000"/>
          </a:bodyPr>
          <a:lstStyle/>
          <a:p>
            <a:pPr marL="0" lvl="0" indent="0">
              <a:lnSpc>
                <a:spcPct val="150000"/>
              </a:lnSpc>
              <a:buSzPct val="85000"/>
              <a:buNone/>
            </a:pPr>
            <a:r>
              <a:rPr lang="en-US" sz="7200" dirty="0" smtClean="0">
                <a:latin typeface="Calibri" pitchFamily="34" charset="0"/>
              </a:rPr>
              <a:t>Over the past few years, many resources have been developed by the PMIWG, APPRISE, and others to assist grantees in completing and understanding their Performance Measures data, including (links at end of presentation slides):</a:t>
            </a:r>
          </a:p>
          <a:p>
            <a:pPr>
              <a:lnSpc>
                <a:spcPct val="150000"/>
              </a:lnSpc>
              <a:buSzPct val="85000"/>
              <a:buFont typeface="Arial" panose="020B0604020202020204" pitchFamily="34" charset="0"/>
              <a:buChar char="•"/>
            </a:pPr>
            <a:r>
              <a:rPr lang="en-US" sz="6400" dirty="0" smtClean="0">
                <a:latin typeface="Calibri" pitchFamily="34" charset="0"/>
              </a:rPr>
              <a:t>LIHEAP Performance Management Website, including the </a:t>
            </a:r>
            <a:r>
              <a:rPr lang="en-US" sz="6400" dirty="0" smtClean="0"/>
              <a:t>Data Warehouse</a:t>
            </a:r>
          </a:p>
          <a:p>
            <a:pPr>
              <a:lnSpc>
                <a:spcPct val="150000"/>
              </a:lnSpc>
              <a:buSzPct val="85000"/>
              <a:buFont typeface="Arial" panose="020B0604020202020204" pitchFamily="34" charset="0"/>
              <a:buChar char="•"/>
            </a:pPr>
            <a:r>
              <a:rPr lang="en-US" sz="6400" dirty="0">
                <a:latin typeface="Calibri" pitchFamily="34" charset="0"/>
              </a:rPr>
              <a:t>LIHEAP Virtual Library </a:t>
            </a:r>
            <a:endParaRPr lang="en-US" sz="6400" dirty="0" smtClean="0">
              <a:latin typeface="Calibri" pitchFamily="34" charset="0"/>
            </a:endParaRPr>
          </a:p>
          <a:p>
            <a:pPr>
              <a:lnSpc>
                <a:spcPct val="150000"/>
              </a:lnSpc>
              <a:buSzPct val="85000"/>
              <a:buFont typeface="Arial" panose="020B0604020202020204" pitchFamily="34" charset="0"/>
              <a:buChar char="•"/>
            </a:pPr>
            <a:r>
              <a:rPr lang="en-US" sz="6400" dirty="0" smtClean="0">
                <a:latin typeface="Calibri" pitchFamily="34" charset="0"/>
              </a:rPr>
              <a:t>Training webinars</a:t>
            </a:r>
          </a:p>
          <a:p>
            <a:pPr>
              <a:lnSpc>
                <a:spcPct val="150000"/>
              </a:lnSpc>
              <a:buSzPct val="85000"/>
              <a:buFont typeface="Arial" panose="020B0604020202020204" pitchFamily="34" charset="0"/>
              <a:buChar char="•"/>
            </a:pPr>
            <a:r>
              <a:rPr lang="en-US" sz="6400" dirty="0" smtClean="0">
                <a:latin typeface="Calibri" pitchFamily="34" charset="0"/>
              </a:rPr>
              <a:t>National training presentations and curriculum</a:t>
            </a:r>
          </a:p>
          <a:p>
            <a:pPr>
              <a:lnSpc>
                <a:spcPct val="150000"/>
              </a:lnSpc>
              <a:buSzPct val="85000"/>
              <a:buFont typeface="Arial" panose="020B0604020202020204" pitchFamily="34" charset="0"/>
              <a:buChar char="•"/>
            </a:pPr>
            <a:r>
              <a:rPr lang="en-US" sz="6400" dirty="0" smtClean="0">
                <a:latin typeface="Calibri" pitchFamily="34" charset="0"/>
              </a:rPr>
              <a:t>Performance Management Integration Guide</a:t>
            </a:r>
          </a:p>
          <a:p>
            <a:pPr>
              <a:lnSpc>
                <a:spcPct val="150000"/>
              </a:lnSpc>
              <a:buSzPct val="85000"/>
              <a:buFont typeface="Arial" panose="020B0604020202020204" pitchFamily="34" charset="0"/>
              <a:buChar char="•"/>
            </a:pPr>
            <a:r>
              <a:rPr lang="en-US" sz="6400" dirty="0" smtClean="0">
                <a:latin typeface="Calibri" pitchFamily="34" charset="0"/>
              </a:rPr>
              <a:t>Other resources</a:t>
            </a:r>
          </a:p>
          <a:p>
            <a:pPr marL="0" indent="0">
              <a:lnSpc>
                <a:spcPct val="150000"/>
              </a:lnSpc>
              <a:buSzPct val="85000"/>
              <a:buNone/>
            </a:pPr>
            <a:r>
              <a:rPr lang="en-US" sz="7200" dirty="0" smtClean="0">
                <a:latin typeface="Calibri" pitchFamily="34" charset="0"/>
              </a:rPr>
              <a:t>We strongly encourage you to use these resources and, if there’s something missing, let us know.  APPRISE is available to assist grantees examine special issues or topics unique to your state.</a:t>
            </a:r>
          </a:p>
          <a:p>
            <a:pPr marL="0" lvl="0" indent="0">
              <a:lnSpc>
                <a:spcPct val="150000"/>
              </a:lnSpc>
              <a:buSzPct val="85000"/>
              <a:buNone/>
            </a:pPr>
            <a:endParaRPr lang="en-US" sz="2400" dirty="0" smtClean="0">
              <a:latin typeface="Calibri" pitchFamily="34" charset="0"/>
            </a:endParaRPr>
          </a:p>
          <a:p>
            <a:pPr lvl="0">
              <a:lnSpc>
                <a:spcPct val="150000"/>
              </a:lnSpc>
              <a:buSzPct val="85000"/>
              <a:buFont typeface="Arial" pitchFamily="34" charset="0"/>
              <a:buChar char="•"/>
            </a:pPr>
            <a:endParaRPr lang="en-US" sz="2400" dirty="0" smtClean="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1893988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Content Placeholder 1"/>
          <p:cNvSpPr>
            <a:spLocks noGrp="1"/>
          </p:cNvSpPr>
          <p:nvPr>
            <p:ph sz="quarter" idx="1"/>
          </p:nvPr>
        </p:nvSpPr>
        <p:spPr>
          <a:xfrm>
            <a:off x="448056" y="2590800"/>
            <a:ext cx="8153400" cy="2383536"/>
          </a:xfrm>
        </p:spPr>
        <p:txBody>
          <a:bodyPr>
            <a:normAutofit/>
          </a:bodyPr>
          <a:lstStyle/>
          <a:p>
            <a:pPr marL="0" indent="0" algn="ctr">
              <a:spcBef>
                <a:spcPts val="0"/>
              </a:spcBef>
              <a:buNone/>
            </a:pPr>
            <a:r>
              <a:rPr lang="en-US" sz="3200" b="1" dirty="0" smtClean="0">
                <a:latin typeface="Calibri" panose="020F0502020204030204" pitchFamily="34" charset="0"/>
                <a:cs typeface="Calibri" panose="020F0502020204030204" pitchFamily="34" charset="0"/>
              </a:rPr>
              <a:t>The Alabama Perspective</a:t>
            </a:r>
          </a:p>
          <a:p>
            <a:pPr marL="0" indent="0" algn="ctr">
              <a:spcBef>
                <a:spcPts val="0"/>
              </a:spcBef>
              <a:buNone/>
            </a:pPr>
            <a:endParaRPr lang="en-US" dirty="0" smtClean="0">
              <a:latin typeface="Calibri" panose="020F0502020204030204" pitchFamily="34" charset="0"/>
              <a:cs typeface="Calibri" panose="020F0502020204030204" pitchFamily="34" charset="0"/>
            </a:endParaRPr>
          </a:p>
          <a:p>
            <a:pPr marL="0" indent="0" algn="ctr">
              <a:spcBef>
                <a:spcPts val="0"/>
              </a:spcBef>
              <a:buNone/>
            </a:pPr>
            <a:endParaRPr lang="en-US" sz="700" dirty="0">
              <a:latin typeface="Calibri" panose="020F0502020204030204" pitchFamily="34" charset="0"/>
              <a:cs typeface="Calibri" panose="020F0502020204030204" pitchFamily="34" charset="0"/>
            </a:endParaRPr>
          </a:p>
          <a:p>
            <a:pPr marL="0" indent="0" algn="ctr">
              <a:spcBef>
                <a:spcPts val="0"/>
              </a:spcBef>
              <a:buNone/>
            </a:pPr>
            <a:r>
              <a:rPr lang="en-US" b="1" i="1" dirty="0" smtClean="0">
                <a:solidFill>
                  <a:schemeClr val="accent2">
                    <a:lumMod val="75000"/>
                  </a:schemeClr>
                </a:solidFill>
                <a:latin typeface="Calibri" panose="020F0502020204030204" pitchFamily="34" charset="0"/>
                <a:cs typeface="Calibri" panose="020F0502020204030204" pitchFamily="34" charset="0"/>
              </a:rPr>
              <a:t>Jennifer Lee</a:t>
            </a:r>
          </a:p>
          <a:p>
            <a:pPr marL="0" marR="0" indent="0" algn="ctr">
              <a:spcBef>
                <a:spcPts val="0"/>
              </a:spcBef>
              <a:spcAft>
                <a:spcPts val="0"/>
              </a:spcAft>
              <a:buNone/>
            </a:pPr>
            <a:r>
              <a:rPr lang="en-US" sz="2400" dirty="0">
                <a:latin typeface="Calibri" panose="020F0502020204030204" pitchFamily="34" charset="0"/>
                <a:ea typeface="Calibri" panose="020F0502020204030204" pitchFamily="34" charset="0"/>
                <a:cs typeface="Calibri" panose="020F0502020204030204" pitchFamily="34" charset="0"/>
              </a:rPr>
              <a:t>Alabama Department of Economic and Community Affairs</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9470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000" b="1" dirty="0">
                <a:latin typeface="Calibri" pitchFamily="34" charset="0"/>
              </a:rPr>
              <a:t>Putting LIHEAP Performance Measures into Practice: </a:t>
            </a:r>
            <a:r>
              <a:rPr lang="en-US" sz="3000" i="1" dirty="0">
                <a:latin typeface="Calibri" pitchFamily="34" charset="0"/>
              </a:rPr>
              <a:t>Alabama’s Perspective</a:t>
            </a: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35</a:t>
            </a:fld>
            <a:endParaRPr lang="en-US" dirty="0"/>
          </a:p>
        </p:txBody>
      </p:sp>
      <p:sp>
        <p:nvSpPr>
          <p:cNvPr id="6" name="Content Placeholder 2"/>
          <p:cNvSpPr>
            <a:spLocks noGrp="1"/>
          </p:cNvSpPr>
          <p:nvPr>
            <p:ph sz="quarter" idx="1"/>
          </p:nvPr>
        </p:nvSpPr>
        <p:spPr>
          <a:xfrm>
            <a:off x="609600" y="1752600"/>
            <a:ext cx="8229600" cy="4404360"/>
          </a:xfrm>
        </p:spPr>
        <p:txBody>
          <a:bodyPr>
            <a:normAutofit/>
          </a:bodyPr>
          <a:lstStyle/>
          <a:p>
            <a:pPr marL="0" indent="0">
              <a:buNone/>
            </a:pPr>
            <a:endParaRPr lang="en-US" sz="2000" dirty="0">
              <a:latin typeface="Calibri" pitchFamily="34" charset="0"/>
            </a:endParaRPr>
          </a:p>
          <a:p>
            <a:pPr lvl="0">
              <a:lnSpc>
                <a:spcPct val="150000"/>
              </a:lnSpc>
              <a:buSzPct val="85000"/>
              <a:buFont typeface="Arial" pitchFamily="34" charset="0"/>
              <a:buChar char="•"/>
            </a:pPr>
            <a:r>
              <a:rPr lang="en-US" sz="2400" dirty="0">
                <a:latin typeface="Calibri" pitchFamily="34" charset="0"/>
              </a:rPr>
              <a:t>How Alabama currently determines LIHEAP benefits</a:t>
            </a:r>
          </a:p>
          <a:p>
            <a:pPr lvl="0">
              <a:lnSpc>
                <a:spcPct val="150000"/>
              </a:lnSpc>
              <a:buSzPct val="85000"/>
              <a:buFont typeface="Arial" pitchFamily="34" charset="0"/>
              <a:buChar char="•"/>
            </a:pPr>
            <a:r>
              <a:rPr lang="en-US" sz="2400" dirty="0">
                <a:latin typeface="Calibri" pitchFamily="34" charset="0"/>
              </a:rPr>
              <a:t>Our data collection approach</a:t>
            </a:r>
          </a:p>
          <a:p>
            <a:pPr lvl="0">
              <a:lnSpc>
                <a:spcPct val="150000"/>
              </a:lnSpc>
              <a:buSzPct val="85000"/>
              <a:buFont typeface="Arial" pitchFamily="34" charset="0"/>
              <a:buChar char="•"/>
            </a:pPr>
            <a:r>
              <a:rPr lang="en-US" sz="2400" dirty="0">
                <a:latin typeface="Calibri" pitchFamily="34" charset="0"/>
              </a:rPr>
              <a:t>Overview of 2016 Performance Measures results</a:t>
            </a:r>
          </a:p>
          <a:p>
            <a:pPr lvl="0">
              <a:lnSpc>
                <a:spcPct val="150000"/>
              </a:lnSpc>
              <a:buSzPct val="85000"/>
              <a:buFont typeface="Arial" pitchFamily="34" charset="0"/>
              <a:buChar char="•"/>
            </a:pPr>
            <a:r>
              <a:rPr lang="en-US" sz="2400" dirty="0">
                <a:latin typeface="Calibri" pitchFamily="34" charset="0"/>
              </a:rPr>
              <a:t>What did we learn and where are we headed?</a:t>
            </a:r>
          </a:p>
          <a:p>
            <a:pPr lvl="0">
              <a:lnSpc>
                <a:spcPct val="150000"/>
              </a:lnSpc>
              <a:buSzPct val="85000"/>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1897243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36</a:t>
            </a:fld>
            <a:endParaRPr lang="en-US" dirty="0"/>
          </a:p>
        </p:txBody>
      </p:sp>
      <p:sp>
        <p:nvSpPr>
          <p:cNvPr id="6" name="Content Placeholder 2"/>
          <p:cNvSpPr>
            <a:spLocks noGrp="1"/>
          </p:cNvSpPr>
          <p:nvPr>
            <p:ph sz="quarter" idx="1"/>
          </p:nvPr>
        </p:nvSpPr>
        <p:spPr>
          <a:xfrm>
            <a:off x="609600" y="1828800"/>
            <a:ext cx="7620000" cy="4495800"/>
          </a:xfrm>
        </p:spPr>
        <p:txBody>
          <a:bodyPr>
            <a:normAutofit/>
          </a:bodyPr>
          <a:lstStyle/>
          <a:p>
            <a:pPr marL="0" indent="0">
              <a:buNone/>
            </a:pPr>
            <a:r>
              <a:rPr lang="en-US" sz="2800" b="1" dirty="0">
                <a:latin typeface="Calibri" pitchFamily="34" charset="0"/>
              </a:rPr>
              <a:t>Our Program Components</a:t>
            </a:r>
          </a:p>
          <a:p>
            <a:pPr lvl="0">
              <a:lnSpc>
                <a:spcPct val="150000"/>
              </a:lnSpc>
              <a:buSzPct val="85000"/>
              <a:buFont typeface="Arial" pitchFamily="34" charset="0"/>
              <a:buChar char="•"/>
            </a:pPr>
            <a:r>
              <a:rPr lang="en-US" sz="2400" dirty="0">
                <a:latin typeface="Calibri" pitchFamily="34" charset="0"/>
              </a:rPr>
              <a:t>General Heating/Crisis Heating* (October-May)</a:t>
            </a:r>
          </a:p>
          <a:p>
            <a:pPr lvl="0">
              <a:lnSpc>
                <a:spcPct val="150000"/>
              </a:lnSpc>
              <a:buSzPct val="85000"/>
              <a:buFont typeface="Arial" pitchFamily="34" charset="0"/>
              <a:buChar char="•"/>
            </a:pPr>
            <a:r>
              <a:rPr lang="en-US" sz="2400" dirty="0">
                <a:latin typeface="Calibri" pitchFamily="34" charset="0"/>
              </a:rPr>
              <a:t>General Cooling/Crisis Cooling*  (June-September)</a:t>
            </a:r>
          </a:p>
          <a:p>
            <a:pPr marL="0" lvl="0" indent="0">
              <a:lnSpc>
                <a:spcPct val="150000"/>
              </a:lnSpc>
              <a:buSzPct val="85000"/>
              <a:buNone/>
            </a:pPr>
            <a:r>
              <a:rPr lang="en-US" sz="2400" i="1" dirty="0">
                <a:latin typeface="Calibri" pitchFamily="34" charset="0"/>
              </a:rPr>
              <a:t>	*</a:t>
            </a:r>
            <a:r>
              <a:rPr lang="en-US" sz="1700" i="1" dirty="0">
                <a:latin typeface="Calibri" pitchFamily="34" charset="0"/>
              </a:rPr>
              <a:t>Alabama defines a crisis as a situation where a household member’s 	health and/or well-being would likely be endangered if LIHEAP assistance 	is not provided.</a:t>
            </a:r>
            <a:endParaRPr lang="en-US" sz="1700" dirty="0">
              <a:latin typeface="Calibri" pitchFamily="34" charset="0"/>
            </a:endParaRPr>
          </a:p>
          <a:p>
            <a:pPr lvl="0">
              <a:lnSpc>
                <a:spcPct val="150000"/>
              </a:lnSpc>
              <a:buSzPct val="85000"/>
              <a:buFont typeface="Arial" pitchFamily="34" charset="0"/>
              <a:buChar char="•"/>
            </a:pPr>
            <a:r>
              <a:rPr lang="en-US" sz="2400" dirty="0">
                <a:latin typeface="Calibri" pitchFamily="34" charset="0"/>
              </a:rPr>
              <a:t>Weatherization</a:t>
            </a:r>
          </a:p>
          <a:p>
            <a:pPr marL="0" lvl="0" indent="0">
              <a:lnSpc>
                <a:spcPct val="150000"/>
              </a:lnSpc>
              <a:buSzPct val="85000"/>
              <a:buNone/>
            </a:pPr>
            <a:r>
              <a:rPr lang="en-US" sz="2400" dirty="0">
                <a:latin typeface="Calibri" pitchFamily="34" charset="0"/>
              </a:rPr>
              <a:t>	</a:t>
            </a:r>
            <a:endParaRPr lang="en-US" sz="2000" i="1" dirty="0">
              <a:latin typeface="Calibri" pitchFamily="34" charset="0"/>
            </a:endParaRPr>
          </a:p>
        </p:txBody>
      </p:sp>
      <p:sp>
        <p:nvSpPr>
          <p:cNvPr id="7" name="Title 4"/>
          <p:cNvSpPr>
            <a:spLocks noGrp="1"/>
          </p:cNvSpPr>
          <p:nvPr>
            <p:ph type="title"/>
          </p:nvPr>
        </p:nvSpPr>
        <p:spPr>
          <a:xfrm>
            <a:off x="0" y="228600"/>
            <a:ext cx="9144000" cy="990600"/>
          </a:xfrm>
        </p:spPr>
        <p:txBody>
          <a:bodyPr>
            <a:noAutofit/>
          </a:bodyPr>
          <a:lstStyle/>
          <a:p>
            <a:pPr marL="234950"/>
            <a:r>
              <a:rPr lang="en-US" sz="3000" b="1" dirty="0">
                <a:latin typeface="Calibri" pitchFamily="34" charset="0"/>
              </a:rPr>
              <a:t>Putting LIHEAP Performance Measures into Practice: </a:t>
            </a:r>
            <a:r>
              <a:rPr lang="en-US" sz="3000" i="1" dirty="0">
                <a:latin typeface="Calibri" pitchFamily="34" charset="0"/>
              </a:rPr>
              <a:t>Alabama’s Perspective</a:t>
            </a:r>
          </a:p>
        </p:txBody>
      </p:sp>
    </p:spTree>
    <p:extLst>
      <p:ext uri="{BB962C8B-B14F-4D97-AF65-F5344CB8AC3E}">
        <p14:creationId xmlns:p14="http://schemas.microsoft.com/office/powerpoint/2010/main" val="1351634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000" b="1" dirty="0">
                <a:latin typeface="Calibri" pitchFamily="34" charset="0"/>
              </a:rPr>
              <a:t>Putting LIHEAP Performance Measures into Practice: </a:t>
            </a:r>
            <a:r>
              <a:rPr lang="en-US" sz="3000" i="1" dirty="0">
                <a:latin typeface="Calibri" pitchFamily="34" charset="0"/>
              </a:rPr>
              <a:t>Alabama’s Perspective</a:t>
            </a: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37</a:t>
            </a:fld>
            <a:endParaRPr lang="en-US" dirty="0"/>
          </a:p>
        </p:txBody>
      </p:sp>
      <p:sp>
        <p:nvSpPr>
          <p:cNvPr id="6" name="Content Placeholder 2"/>
          <p:cNvSpPr>
            <a:spLocks noGrp="1"/>
          </p:cNvSpPr>
          <p:nvPr>
            <p:ph sz="quarter" idx="1"/>
          </p:nvPr>
        </p:nvSpPr>
        <p:spPr>
          <a:xfrm>
            <a:off x="539827" y="1676400"/>
            <a:ext cx="8223173" cy="4404360"/>
          </a:xfrm>
        </p:spPr>
        <p:txBody>
          <a:bodyPr>
            <a:normAutofit fontScale="85000" lnSpcReduction="10000"/>
          </a:bodyPr>
          <a:lstStyle/>
          <a:p>
            <a:pPr marL="0" indent="0">
              <a:lnSpc>
                <a:spcPct val="150000"/>
              </a:lnSpc>
              <a:buSzPct val="85000"/>
              <a:buNone/>
            </a:pPr>
            <a:r>
              <a:rPr lang="en-US" sz="2600" b="1" dirty="0">
                <a:latin typeface="Calibri" pitchFamily="34" charset="0"/>
              </a:rPr>
              <a:t>How do we determine general LIHEAP benefits?</a:t>
            </a:r>
          </a:p>
          <a:p>
            <a:pPr lvl="0">
              <a:lnSpc>
                <a:spcPct val="150000"/>
              </a:lnSpc>
              <a:buSzPct val="85000"/>
              <a:buFont typeface="Arial" pitchFamily="34" charset="0"/>
              <a:buChar char="•"/>
            </a:pPr>
            <a:r>
              <a:rPr lang="en-US" sz="2400" dirty="0">
                <a:latin typeface="Calibri" pitchFamily="34" charset="0"/>
              </a:rPr>
              <a:t>All </a:t>
            </a:r>
            <a:r>
              <a:rPr lang="en-US" sz="2400" dirty="0" err="1">
                <a:latin typeface="Calibri" pitchFamily="34" charset="0"/>
              </a:rPr>
              <a:t>subgrantees</a:t>
            </a:r>
            <a:r>
              <a:rPr lang="en-US" sz="2400" dirty="0">
                <a:latin typeface="Calibri" pitchFamily="34" charset="0"/>
              </a:rPr>
              <a:t> use a state-wide database to determine eligibility and LIHEAP benefit (CSBG and Weatherization also uses system). </a:t>
            </a:r>
          </a:p>
          <a:p>
            <a:pPr lvl="0">
              <a:lnSpc>
                <a:spcPct val="150000"/>
              </a:lnSpc>
              <a:buSzPct val="85000"/>
              <a:buFont typeface="Arial" pitchFamily="34" charset="0"/>
              <a:buChar char="•"/>
            </a:pPr>
            <a:r>
              <a:rPr lang="en-US" sz="2400" dirty="0">
                <a:latin typeface="Calibri" pitchFamily="34" charset="0"/>
              </a:rPr>
              <a:t>Currently, Alabama does not include energy expenditure data to determine LIHEAP benefit.</a:t>
            </a:r>
          </a:p>
          <a:p>
            <a:pPr lvl="0">
              <a:lnSpc>
                <a:spcPct val="150000"/>
              </a:lnSpc>
              <a:buSzPct val="85000"/>
              <a:buFont typeface="Arial" pitchFamily="34" charset="0"/>
              <a:buChar char="•"/>
            </a:pPr>
            <a:r>
              <a:rPr lang="en-US" sz="2400" dirty="0">
                <a:latin typeface="Calibri" pitchFamily="34" charset="0"/>
              </a:rPr>
              <a:t>Benefit matrix takes into account the household size, household gross monthly income and fuel type.</a:t>
            </a:r>
          </a:p>
          <a:p>
            <a:pPr lvl="0">
              <a:lnSpc>
                <a:spcPct val="150000"/>
              </a:lnSpc>
              <a:buSzPct val="85000"/>
              <a:buFont typeface="Arial" pitchFamily="34" charset="0"/>
              <a:buChar char="•"/>
            </a:pPr>
            <a:r>
              <a:rPr lang="en-US" sz="2400" dirty="0" err="1">
                <a:latin typeface="Calibri" pitchFamily="34" charset="0"/>
              </a:rPr>
              <a:t>Subgrantees</a:t>
            </a:r>
            <a:r>
              <a:rPr lang="en-US" sz="2400" dirty="0">
                <a:latin typeface="Calibri" pitchFamily="34" charset="0"/>
              </a:rPr>
              <a:t> may provide an additional $50 benefit to high energy user households. </a:t>
            </a:r>
          </a:p>
          <a:p>
            <a:pPr lvl="0">
              <a:lnSpc>
                <a:spcPct val="150000"/>
              </a:lnSpc>
              <a:buSzPct val="85000"/>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3125331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000" b="1" dirty="0">
                <a:latin typeface="Calibri" pitchFamily="34" charset="0"/>
              </a:rPr>
              <a:t>Putting LIHEAP Performance Measures into Practice: </a:t>
            </a:r>
            <a:r>
              <a:rPr lang="en-US" sz="3000" i="1" dirty="0">
                <a:latin typeface="Calibri" pitchFamily="34" charset="0"/>
              </a:rPr>
              <a:t>Alabama’s Perspective</a:t>
            </a: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38</a:t>
            </a:fld>
            <a:endParaRPr lang="en-US" dirty="0"/>
          </a:p>
        </p:txBody>
      </p:sp>
      <p:sp>
        <p:nvSpPr>
          <p:cNvPr id="6" name="Content Placeholder 2"/>
          <p:cNvSpPr>
            <a:spLocks noGrp="1"/>
          </p:cNvSpPr>
          <p:nvPr>
            <p:ph sz="quarter" idx="1"/>
          </p:nvPr>
        </p:nvSpPr>
        <p:spPr>
          <a:xfrm>
            <a:off x="381000" y="1828800"/>
            <a:ext cx="8229600" cy="4404360"/>
          </a:xfrm>
        </p:spPr>
        <p:txBody>
          <a:bodyPr>
            <a:normAutofit lnSpcReduction="10000"/>
          </a:bodyPr>
          <a:lstStyle/>
          <a:p>
            <a:pPr marL="0" indent="0">
              <a:buNone/>
            </a:pPr>
            <a:r>
              <a:rPr lang="en-US" sz="2800" b="1" dirty="0">
                <a:latin typeface="Calibri" pitchFamily="34" charset="0"/>
              </a:rPr>
              <a:t>Data Collection Approach</a:t>
            </a:r>
          </a:p>
          <a:p>
            <a:pPr lvl="0">
              <a:lnSpc>
                <a:spcPct val="150000"/>
              </a:lnSpc>
              <a:buSzPct val="85000"/>
              <a:buFont typeface="Arial" pitchFamily="34" charset="0"/>
              <a:buChar char="•"/>
            </a:pPr>
            <a:r>
              <a:rPr lang="en-US" sz="2400" dirty="0">
                <a:latin typeface="Calibri" pitchFamily="34" charset="0"/>
              </a:rPr>
              <a:t>Because we had not collected energy expenditure data in the past, we had to develop a process to collect it.</a:t>
            </a:r>
          </a:p>
          <a:p>
            <a:pPr lvl="0">
              <a:lnSpc>
                <a:spcPct val="150000"/>
              </a:lnSpc>
              <a:buSzPct val="85000"/>
              <a:buFont typeface="Arial" pitchFamily="34" charset="0"/>
              <a:buChar char="•"/>
            </a:pPr>
            <a:r>
              <a:rPr lang="en-US" sz="2400" dirty="0">
                <a:latin typeface="Calibri" pitchFamily="34" charset="0"/>
              </a:rPr>
              <a:t>Alabama is primarily an electric-heat state with some natural gas, propane, fuel oil and wood households.</a:t>
            </a:r>
          </a:p>
          <a:p>
            <a:pPr lvl="1">
              <a:lnSpc>
                <a:spcPct val="150000"/>
              </a:lnSpc>
              <a:buSzPct val="85000"/>
              <a:buFont typeface="Arial" pitchFamily="34" charset="0"/>
              <a:buChar char="•"/>
            </a:pPr>
            <a:r>
              <a:rPr lang="en-US" sz="2100" dirty="0">
                <a:latin typeface="Calibri" pitchFamily="34" charset="0"/>
              </a:rPr>
              <a:t>Helpful tool - LIHEAP Clearinghouse developed a tool that shows Energy Expenditure data by state </a:t>
            </a:r>
            <a:r>
              <a:rPr lang="en-US" sz="2100" i="1" dirty="0">
                <a:latin typeface="Calibri" pitchFamily="34" charset="0"/>
              </a:rPr>
              <a:t>(based on 2014 LIHEAP Allocation Formula). </a:t>
            </a:r>
          </a:p>
        </p:txBody>
      </p:sp>
    </p:spTree>
    <p:extLst>
      <p:ext uri="{BB962C8B-B14F-4D97-AF65-F5344CB8AC3E}">
        <p14:creationId xmlns:p14="http://schemas.microsoft.com/office/powerpoint/2010/main" val="114160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000" b="1" dirty="0">
                <a:latin typeface="Calibri" pitchFamily="34" charset="0"/>
              </a:rPr>
              <a:t>Putting LIHEAP Performance Measures into Practice: </a:t>
            </a:r>
            <a:r>
              <a:rPr lang="en-US" sz="3000" i="1" dirty="0">
                <a:latin typeface="Calibri" pitchFamily="34" charset="0"/>
              </a:rPr>
              <a:t>Alabama’s Perspective</a:t>
            </a: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39</a:t>
            </a:fld>
            <a:endParaRPr lang="en-US" dirty="0"/>
          </a:p>
        </p:txBody>
      </p:sp>
      <p:sp>
        <p:nvSpPr>
          <p:cNvPr id="6" name="Content Placeholder 2"/>
          <p:cNvSpPr>
            <a:spLocks noGrp="1"/>
          </p:cNvSpPr>
          <p:nvPr>
            <p:ph sz="quarter" idx="1"/>
          </p:nvPr>
        </p:nvSpPr>
        <p:spPr>
          <a:xfrm>
            <a:off x="381000" y="1828800"/>
            <a:ext cx="8229600" cy="4404360"/>
          </a:xfrm>
        </p:spPr>
        <p:txBody>
          <a:bodyPr>
            <a:normAutofit/>
          </a:bodyPr>
          <a:lstStyle/>
          <a:p>
            <a:pPr marL="0" indent="0">
              <a:buNone/>
            </a:pPr>
            <a:endParaRPr lang="en-US" sz="2800" b="1" dirty="0">
              <a:latin typeface="Calibri" pitchFamily="34" charset="0"/>
            </a:endParaRPr>
          </a:p>
          <a:p>
            <a:pPr marL="0" indent="0">
              <a:buNone/>
            </a:pPr>
            <a:endParaRPr lang="en-US" sz="2800" b="1" dirty="0">
              <a:latin typeface="Calibri" pitchFamily="34" charset="0"/>
            </a:endParaRPr>
          </a:p>
        </p:txBody>
      </p:sp>
      <p:graphicFrame>
        <p:nvGraphicFramePr>
          <p:cNvPr id="2" name="Table 1"/>
          <p:cNvGraphicFramePr>
            <a:graphicFrameLocks noGrp="1"/>
          </p:cNvGraphicFramePr>
          <p:nvPr>
            <p:extLst/>
          </p:nvPr>
        </p:nvGraphicFramePr>
        <p:xfrm>
          <a:off x="1524000" y="1272222"/>
          <a:ext cx="6477000" cy="5448581"/>
        </p:xfrm>
        <a:graphic>
          <a:graphicData uri="http://schemas.openxmlformats.org/drawingml/2006/table">
            <a:tbl>
              <a:tblPr>
                <a:tableStyleId>{5C22544A-7EE6-4342-B048-85BDC9FD1C3A}</a:tableStyleId>
              </a:tblPr>
              <a:tblGrid>
                <a:gridCol w="4857750">
                  <a:extLst>
                    <a:ext uri="{9D8B030D-6E8A-4147-A177-3AD203B41FA5}">
                      <a16:colId xmlns:a16="http://schemas.microsoft.com/office/drawing/2014/main" xmlns="" val="3743253288"/>
                    </a:ext>
                  </a:extLst>
                </a:gridCol>
                <a:gridCol w="1619250">
                  <a:extLst>
                    <a:ext uri="{9D8B030D-6E8A-4147-A177-3AD203B41FA5}">
                      <a16:colId xmlns:a16="http://schemas.microsoft.com/office/drawing/2014/main" xmlns="" val="2667255009"/>
                    </a:ext>
                  </a:extLst>
                </a:gridCol>
              </a:tblGrid>
              <a:tr h="286439">
                <a:tc gridSpan="2">
                  <a:txBody>
                    <a:bodyPr/>
                    <a:lstStyle/>
                    <a:p>
                      <a:pPr algn="ctr" fontAlgn="b"/>
                      <a:r>
                        <a:rPr lang="en-US" sz="2000" u="none" strike="noStrike" dirty="0">
                          <a:effectLst/>
                          <a:latin typeface="Calibri Light" panose="020F0302020204030204" pitchFamily="34" charset="0"/>
                        </a:rPr>
                        <a:t>Low-income Heating/Cooling Expenditures by Fuel Type</a:t>
                      </a:r>
                      <a:endParaRPr lang="en-US" sz="2000" b="0" i="0" u="none" strike="noStrike" dirty="0">
                        <a:solidFill>
                          <a:srgbClr val="000000"/>
                        </a:solidFill>
                        <a:effectLst/>
                        <a:latin typeface="Calibri Light" panose="020F0302020204030204" pitchFamily="34" charset="0"/>
                      </a:endParaRPr>
                    </a:p>
                  </a:txBody>
                  <a:tcPr marL="0" marR="0" marT="0" marB="0" anchor="b"/>
                </a:tc>
                <a:tc hMerge="1">
                  <a:txBody>
                    <a:bodyPr/>
                    <a:lstStyle/>
                    <a:p>
                      <a:endParaRPr lang="en-US"/>
                    </a:p>
                  </a:txBody>
                  <a:tcPr/>
                </a:tc>
                <a:extLst>
                  <a:ext uri="{0D108BD9-81ED-4DB2-BD59-A6C34878D82A}">
                    <a16:rowId xmlns:a16="http://schemas.microsoft.com/office/drawing/2014/main" xmlns="" val="1319095665"/>
                  </a:ext>
                </a:extLst>
              </a:tr>
              <a:tr h="178106">
                <a:tc>
                  <a:txBody>
                    <a:bodyPr/>
                    <a:lstStyle/>
                    <a:p>
                      <a:pPr algn="l" fontAlgn="b"/>
                      <a:endParaRPr lang="en-US" sz="1800" b="1"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en-US" sz="1800" b="1" i="0" u="none" strike="noStrike">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xmlns="" val="1141429737"/>
                  </a:ext>
                </a:extLst>
              </a:tr>
              <a:tr h="286439">
                <a:tc>
                  <a:txBody>
                    <a:bodyPr/>
                    <a:lstStyle/>
                    <a:p>
                      <a:pPr algn="l" fontAlgn="b"/>
                      <a:r>
                        <a:rPr lang="en-US" sz="1800" b="1" u="none" strike="noStrike" dirty="0">
                          <a:effectLst/>
                          <a:latin typeface="Calibri Light" panose="020F0302020204030204" pitchFamily="34" charset="0"/>
                        </a:rPr>
                        <a:t>State Name</a:t>
                      </a:r>
                      <a:endParaRPr lang="en-US" sz="1800" b="1"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US" sz="1800" b="1" u="none" strike="noStrike" dirty="0">
                          <a:effectLst/>
                          <a:latin typeface="Calibri Light" panose="020F0302020204030204" pitchFamily="34" charset="0"/>
                        </a:rPr>
                        <a:t>Alabama</a:t>
                      </a:r>
                      <a:endParaRPr lang="en-US" sz="1800" b="1"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xmlns="" val="2158061214"/>
                  </a:ext>
                </a:extLst>
              </a:tr>
              <a:tr h="286439">
                <a:tc>
                  <a:txBody>
                    <a:bodyPr/>
                    <a:lstStyle/>
                    <a:p>
                      <a:pPr algn="l" fontAlgn="b"/>
                      <a:r>
                        <a:rPr lang="en-US" sz="1800" u="none" strike="noStrike" dirty="0">
                          <a:effectLst/>
                          <a:latin typeface="Calibri Light" panose="020F0302020204030204" pitchFamily="34" charset="0"/>
                        </a:rPr>
                        <a:t>Percent of Total Expenditures on EL-HEAT</a:t>
                      </a:r>
                      <a:endParaRPr lang="en-US" sz="18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US" sz="1800" u="none" strike="noStrike">
                          <a:effectLst/>
                          <a:latin typeface="Calibri Light" panose="020F0302020204030204" pitchFamily="34" charset="0"/>
                        </a:rPr>
                        <a:t>30.63%</a:t>
                      </a:r>
                      <a:endParaRPr lang="en-US" sz="1800" b="0" i="0" u="none" strike="noStrike">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xmlns="" val="1243806460"/>
                  </a:ext>
                </a:extLst>
              </a:tr>
              <a:tr h="286439">
                <a:tc>
                  <a:txBody>
                    <a:bodyPr/>
                    <a:lstStyle/>
                    <a:p>
                      <a:pPr algn="l" fontAlgn="b"/>
                      <a:r>
                        <a:rPr lang="en-US" sz="1800" u="none" strike="noStrike" dirty="0">
                          <a:effectLst/>
                          <a:latin typeface="Calibri Light" panose="020F0302020204030204" pitchFamily="34" charset="0"/>
                        </a:rPr>
                        <a:t>Percent of Total Expenditures on EL-COOL</a:t>
                      </a:r>
                      <a:endParaRPr lang="en-US" sz="18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US" sz="1800" u="none" strike="noStrike">
                          <a:effectLst/>
                          <a:latin typeface="Calibri Light" panose="020F0302020204030204" pitchFamily="34" charset="0"/>
                        </a:rPr>
                        <a:t>40.25%</a:t>
                      </a:r>
                      <a:endParaRPr lang="en-US" sz="1800" b="0" i="0" u="none" strike="noStrike">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xmlns="" val="3553647582"/>
                  </a:ext>
                </a:extLst>
              </a:tr>
              <a:tr h="286439">
                <a:tc>
                  <a:txBody>
                    <a:bodyPr/>
                    <a:lstStyle/>
                    <a:p>
                      <a:pPr algn="l" fontAlgn="b"/>
                      <a:r>
                        <a:rPr lang="en-US" sz="1800" u="none" strike="noStrike" dirty="0">
                          <a:effectLst/>
                          <a:latin typeface="Calibri Light" panose="020F0302020204030204" pitchFamily="34" charset="0"/>
                        </a:rPr>
                        <a:t>Percent of Total Expenditures on NG</a:t>
                      </a:r>
                      <a:endParaRPr lang="en-US" sz="18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US" sz="1800" u="none" strike="noStrike" dirty="0">
                          <a:effectLst/>
                          <a:latin typeface="Calibri Light" panose="020F0302020204030204" pitchFamily="34" charset="0"/>
                        </a:rPr>
                        <a:t>19.78%</a:t>
                      </a:r>
                      <a:endParaRPr lang="en-US" sz="18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xmlns="" val="1916233399"/>
                  </a:ext>
                </a:extLst>
              </a:tr>
              <a:tr h="572877">
                <a:tc>
                  <a:txBody>
                    <a:bodyPr/>
                    <a:lstStyle/>
                    <a:p>
                      <a:pPr algn="l" fontAlgn="b"/>
                      <a:r>
                        <a:rPr lang="en-US" sz="1800" u="none" strike="noStrike" dirty="0">
                          <a:effectLst/>
                          <a:latin typeface="Calibri Light" panose="020F0302020204030204" pitchFamily="34" charset="0"/>
                        </a:rPr>
                        <a:t>Percent of Total Expenditures on FUEL OIL/KEROSENE</a:t>
                      </a:r>
                      <a:endParaRPr lang="en-US" sz="18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US" sz="1800" u="none" strike="noStrike" dirty="0">
                          <a:effectLst/>
                          <a:latin typeface="Calibri Light" panose="020F0302020204030204" pitchFamily="34" charset="0"/>
                        </a:rPr>
                        <a:t>0.51%</a:t>
                      </a:r>
                      <a:endParaRPr lang="en-US" sz="18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xmlns="" val="3447085406"/>
                  </a:ext>
                </a:extLst>
              </a:tr>
              <a:tr h="286439">
                <a:tc>
                  <a:txBody>
                    <a:bodyPr/>
                    <a:lstStyle/>
                    <a:p>
                      <a:pPr algn="l" fontAlgn="b"/>
                      <a:r>
                        <a:rPr lang="en-US" sz="1800" u="none" strike="noStrike" dirty="0">
                          <a:effectLst/>
                          <a:latin typeface="Calibri Light" panose="020F0302020204030204" pitchFamily="34" charset="0"/>
                        </a:rPr>
                        <a:t>Percent of Total Expenditures on LPG</a:t>
                      </a:r>
                      <a:endParaRPr lang="en-US" sz="18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US" sz="1800" u="none" strike="noStrike" dirty="0">
                          <a:effectLst/>
                          <a:latin typeface="Calibri Light" panose="020F0302020204030204" pitchFamily="34" charset="0"/>
                        </a:rPr>
                        <a:t>7.65%</a:t>
                      </a:r>
                      <a:endParaRPr lang="en-US" sz="18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xmlns="" val="714040922"/>
                  </a:ext>
                </a:extLst>
              </a:tr>
              <a:tr h="286439">
                <a:tc>
                  <a:txBody>
                    <a:bodyPr/>
                    <a:lstStyle/>
                    <a:p>
                      <a:pPr algn="l" fontAlgn="b"/>
                      <a:r>
                        <a:rPr lang="en-US" sz="1800" u="none" strike="noStrike" dirty="0">
                          <a:effectLst/>
                          <a:latin typeface="Calibri Light" panose="020F0302020204030204" pitchFamily="34" charset="0"/>
                        </a:rPr>
                        <a:t>Percent of Total Expenditures on COAL</a:t>
                      </a:r>
                      <a:endParaRPr lang="en-US" sz="18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US" sz="1800" u="none" strike="noStrike" dirty="0">
                          <a:effectLst/>
                          <a:latin typeface="Calibri Light" panose="020F0302020204030204" pitchFamily="34" charset="0"/>
                        </a:rPr>
                        <a:t>0.00%</a:t>
                      </a:r>
                      <a:endParaRPr lang="en-US" sz="18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xmlns="" val="107260658"/>
                  </a:ext>
                </a:extLst>
              </a:tr>
              <a:tr h="286439">
                <a:tc>
                  <a:txBody>
                    <a:bodyPr/>
                    <a:lstStyle/>
                    <a:p>
                      <a:pPr algn="l" fontAlgn="b"/>
                      <a:r>
                        <a:rPr lang="en-US" sz="1800" u="none" strike="noStrike" dirty="0">
                          <a:effectLst/>
                          <a:latin typeface="Calibri Light" panose="020F0302020204030204" pitchFamily="34" charset="0"/>
                        </a:rPr>
                        <a:t>Percent of Total Expenditures on WOOD</a:t>
                      </a:r>
                      <a:endParaRPr lang="en-US" sz="18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US" sz="1800" u="none" strike="noStrike" dirty="0">
                          <a:effectLst/>
                          <a:latin typeface="Calibri Light" panose="020F0302020204030204" pitchFamily="34" charset="0"/>
                        </a:rPr>
                        <a:t>1.18%</a:t>
                      </a:r>
                      <a:endParaRPr lang="en-US" sz="18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xmlns="" val="2883956868"/>
                  </a:ext>
                </a:extLst>
              </a:tr>
              <a:tr h="286439">
                <a:tc>
                  <a:txBody>
                    <a:bodyPr/>
                    <a:lstStyle/>
                    <a:p>
                      <a:pPr algn="l" fontAlgn="b"/>
                      <a:r>
                        <a:rPr lang="en-US" sz="1800" u="none" strike="noStrike" dirty="0">
                          <a:effectLst/>
                          <a:latin typeface="Calibri Light" panose="020F0302020204030204" pitchFamily="34" charset="0"/>
                        </a:rPr>
                        <a:t> </a:t>
                      </a:r>
                      <a:endParaRPr lang="en-US" sz="18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r>
                        <a:rPr lang="en-US" sz="1800" u="none" strike="noStrike" dirty="0">
                          <a:effectLst/>
                          <a:latin typeface="Calibri Light" panose="020F0302020204030204" pitchFamily="34" charset="0"/>
                        </a:rPr>
                        <a:t> </a:t>
                      </a:r>
                      <a:endParaRPr lang="en-US" sz="18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xmlns="" val="3844154282"/>
                  </a:ext>
                </a:extLst>
              </a:tr>
              <a:tr h="286439">
                <a:tc>
                  <a:txBody>
                    <a:bodyPr/>
                    <a:lstStyle/>
                    <a:p>
                      <a:pPr algn="l" fontAlgn="b"/>
                      <a:r>
                        <a:rPr lang="en-US" sz="1800" u="none" strike="noStrike" dirty="0">
                          <a:effectLst/>
                          <a:latin typeface="Calibri Light" panose="020F0302020204030204" pitchFamily="34" charset="0"/>
                        </a:rPr>
                        <a:t>TOTAL HEAT + COOL Expenditures</a:t>
                      </a:r>
                      <a:endParaRPr lang="en-US" sz="18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US" sz="1800" u="none" strike="noStrike" dirty="0">
                          <a:effectLst/>
                          <a:latin typeface="Calibri Light" panose="020F0302020204030204" pitchFamily="34" charset="0"/>
                        </a:rPr>
                        <a:t>$384,891,090</a:t>
                      </a:r>
                      <a:endParaRPr lang="en-US" sz="18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xmlns="" val="2613412910"/>
                  </a:ext>
                </a:extLst>
              </a:tr>
              <a:tr h="286439">
                <a:tc>
                  <a:txBody>
                    <a:bodyPr/>
                    <a:lstStyle/>
                    <a:p>
                      <a:pPr algn="l" fontAlgn="b"/>
                      <a:r>
                        <a:rPr lang="en-US" sz="1800" u="none" strike="noStrike" dirty="0">
                          <a:effectLst/>
                          <a:latin typeface="Calibri Light" panose="020F0302020204030204" pitchFamily="34" charset="0"/>
                        </a:rPr>
                        <a:t>TOTAL PERCENT</a:t>
                      </a:r>
                      <a:endParaRPr lang="en-US" sz="18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US" sz="1800" u="none" strike="noStrike" dirty="0">
                          <a:effectLst/>
                          <a:latin typeface="Calibri Light" panose="020F0302020204030204" pitchFamily="34" charset="0"/>
                        </a:rPr>
                        <a:t>100.00%</a:t>
                      </a:r>
                      <a:endParaRPr lang="en-US" sz="18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xmlns="" val="781485783"/>
                  </a:ext>
                </a:extLst>
              </a:tr>
              <a:tr h="286439">
                <a:tc>
                  <a:txBody>
                    <a:bodyPr/>
                    <a:lstStyle/>
                    <a:p>
                      <a:pPr algn="l" fontAlgn="b"/>
                      <a:r>
                        <a:rPr lang="en-US" sz="1800" u="none" strike="noStrike">
                          <a:effectLst/>
                          <a:latin typeface="Calibri Light" panose="020F0302020204030204" pitchFamily="34" charset="0"/>
                        </a:rPr>
                        <a:t> </a:t>
                      </a:r>
                      <a:endParaRPr lang="en-US" sz="18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r>
                        <a:rPr lang="en-US" sz="1800" u="none" strike="noStrike" dirty="0">
                          <a:effectLst/>
                          <a:latin typeface="Calibri Light" panose="020F0302020204030204" pitchFamily="34" charset="0"/>
                        </a:rPr>
                        <a:t> </a:t>
                      </a:r>
                      <a:endParaRPr lang="en-US" sz="18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xmlns="" val="2044058622"/>
                  </a:ext>
                </a:extLst>
              </a:tr>
              <a:tr h="286439">
                <a:tc>
                  <a:txBody>
                    <a:bodyPr/>
                    <a:lstStyle/>
                    <a:p>
                      <a:pPr algn="l" fontAlgn="b"/>
                      <a:r>
                        <a:rPr lang="en-US" sz="1800" u="none" strike="noStrike">
                          <a:effectLst/>
                          <a:latin typeface="Calibri Light" panose="020F0302020204030204" pitchFamily="34" charset="0"/>
                        </a:rPr>
                        <a:t>Natural Gas % + Total Electric %</a:t>
                      </a:r>
                      <a:endParaRPr lang="en-US" sz="1800" b="0" i="0" u="none" strike="noStrike">
                        <a:solidFill>
                          <a:srgbClr val="000000"/>
                        </a:solidFill>
                        <a:effectLst/>
                        <a:latin typeface="Calibri Light" panose="020F0302020204030204" pitchFamily="34" charset="0"/>
                      </a:endParaRPr>
                    </a:p>
                  </a:txBody>
                  <a:tcPr marL="0" marR="0" marT="0" marB="0" anchor="b"/>
                </a:tc>
                <a:tc>
                  <a:txBody>
                    <a:bodyPr/>
                    <a:lstStyle/>
                    <a:p>
                      <a:pPr algn="r" fontAlgn="b"/>
                      <a:r>
                        <a:rPr lang="en-US" sz="1800" u="none" strike="noStrike" dirty="0">
                          <a:effectLst/>
                          <a:latin typeface="Calibri Light" panose="020F0302020204030204" pitchFamily="34" charset="0"/>
                        </a:rPr>
                        <a:t>90.65%</a:t>
                      </a:r>
                      <a:endParaRPr lang="en-US" sz="18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xmlns="" val="2941363004"/>
                  </a:ext>
                </a:extLst>
              </a:tr>
              <a:tr h="286439">
                <a:tc>
                  <a:txBody>
                    <a:bodyPr/>
                    <a:lstStyle/>
                    <a:p>
                      <a:pPr algn="l" fontAlgn="b"/>
                      <a:r>
                        <a:rPr lang="en-US" sz="1800" u="none" strike="noStrike">
                          <a:effectLst/>
                          <a:latin typeface="Calibri Light" panose="020F0302020204030204" pitchFamily="34" charset="0"/>
                        </a:rPr>
                        <a:t> </a:t>
                      </a:r>
                      <a:endParaRPr lang="en-US" sz="18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r>
                        <a:rPr lang="en-US" sz="1800" u="none" strike="noStrike" dirty="0">
                          <a:effectLst/>
                          <a:latin typeface="Calibri Light" panose="020F0302020204030204" pitchFamily="34" charset="0"/>
                        </a:rPr>
                        <a:t> </a:t>
                      </a:r>
                      <a:endParaRPr lang="en-US" sz="18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xmlns="" val="3619609257"/>
                  </a:ext>
                </a:extLst>
              </a:tr>
              <a:tr h="572877">
                <a:tc>
                  <a:txBody>
                    <a:bodyPr/>
                    <a:lstStyle/>
                    <a:p>
                      <a:pPr algn="l" fontAlgn="b"/>
                      <a:r>
                        <a:rPr lang="en-US" sz="1800" u="none" strike="noStrike">
                          <a:effectLst/>
                          <a:latin typeface="Calibri Light" panose="020F0302020204030204" pitchFamily="34" charset="0"/>
                        </a:rPr>
                        <a:t>Will the state need to go beyond Gas and Electric vendors to collect data?</a:t>
                      </a:r>
                      <a:endParaRPr lang="en-US" sz="1800" b="0" i="0" u="none" strike="noStrike">
                        <a:solidFill>
                          <a:srgbClr val="000000"/>
                        </a:solidFill>
                        <a:effectLst/>
                        <a:latin typeface="Calibri Light" panose="020F0302020204030204" pitchFamily="34" charset="0"/>
                      </a:endParaRPr>
                    </a:p>
                  </a:txBody>
                  <a:tcPr marL="0" marR="0" marT="0" marB="0" anchor="b"/>
                </a:tc>
                <a:tc>
                  <a:txBody>
                    <a:bodyPr/>
                    <a:lstStyle/>
                    <a:p>
                      <a:pPr algn="ctr" fontAlgn="ctr"/>
                      <a:r>
                        <a:rPr lang="en-US" sz="1800" u="none" strike="noStrike" dirty="0">
                          <a:effectLst/>
                          <a:latin typeface="Calibri Light" panose="020F0302020204030204" pitchFamily="34" charset="0"/>
                        </a:rPr>
                        <a:t>NO</a:t>
                      </a:r>
                      <a:endParaRPr lang="en-US" sz="1800" b="0" i="0" u="none" strike="noStrike" dirty="0">
                        <a:solidFill>
                          <a:srgbClr val="000000"/>
                        </a:solidFill>
                        <a:effectLst/>
                        <a:latin typeface="Calibri Light" panose="020F0302020204030204" pitchFamily="34" charset="0"/>
                      </a:endParaRPr>
                    </a:p>
                  </a:txBody>
                  <a:tcPr marL="0" marR="0" marT="0" marB="0" anchor="ctr"/>
                </a:tc>
                <a:extLst>
                  <a:ext uri="{0D108BD9-81ED-4DB2-BD59-A6C34878D82A}">
                    <a16:rowId xmlns:a16="http://schemas.microsoft.com/office/drawing/2014/main" xmlns="" val="1431935086"/>
                  </a:ext>
                </a:extLst>
              </a:tr>
            </a:tbl>
          </a:graphicData>
        </a:graphic>
      </p:graphicFrame>
    </p:spTree>
    <p:extLst>
      <p:ext uri="{BB962C8B-B14F-4D97-AF65-F5344CB8AC3E}">
        <p14:creationId xmlns:p14="http://schemas.microsoft.com/office/powerpoint/2010/main" val="1400084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solidFill>
                  <a:srgbClr val="775F55"/>
                </a:solidFill>
                <a:latin typeface="Calibri" pitchFamily="34" charset="0"/>
              </a:rPr>
              <a:t>Putting LIHEAP Performance Measures into Practice </a:t>
            </a:r>
            <a:br>
              <a:rPr lang="en-US" sz="3000" i="1" dirty="0">
                <a:solidFill>
                  <a:srgbClr val="775F55"/>
                </a:solidFill>
                <a:latin typeface="Calibri" pitchFamily="34" charset="0"/>
              </a:rPr>
            </a:br>
            <a:r>
              <a:rPr lang="en-US" sz="3600" b="1" dirty="0">
                <a:solidFill>
                  <a:srgbClr val="775F55"/>
                </a:solidFill>
                <a:latin typeface="Calibri" pitchFamily="34" charset="0"/>
              </a:rPr>
              <a:t>Background</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9" name="Content Placeholder 7"/>
          <p:cNvSpPr txBox="1">
            <a:spLocks/>
          </p:cNvSpPr>
          <p:nvPr/>
        </p:nvSpPr>
        <p:spPr>
          <a:xfrm>
            <a:off x="61462" y="1758193"/>
            <a:ext cx="8610600" cy="4572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914400" lvl="1" indent="-625475">
              <a:buClr>
                <a:srgbClr val="264A64"/>
              </a:buClr>
              <a:buFont typeface="Wingdings 2"/>
              <a:buNone/>
              <a:defRPr/>
            </a:pPr>
            <a:r>
              <a:rPr lang="en-US" sz="2200" b="1" dirty="0" smtClean="0">
                <a:solidFill>
                  <a:srgbClr val="264A64"/>
                </a:solidFill>
                <a:latin typeface="Calibri" panose="020F0502020204030204" pitchFamily="34" charset="0"/>
                <a:cs typeface="Calibri" panose="020F0502020204030204" pitchFamily="34" charset="0"/>
              </a:rPr>
              <a:t>LIHEAP Performance Measurement Timeline</a:t>
            </a:r>
          </a:p>
        </p:txBody>
      </p:sp>
      <p:graphicFrame>
        <p:nvGraphicFramePr>
          <p:cNvPr id="10" name="Table 9"/>
          <p:cNvGraphicFramePr>
            <a:graphicFrameLocks noGrp="1"/>
          </p:cNvGraphicFramePr>
          <p:nvPr>
            <p:extLst>
              <p:ext uri="{D42A27DB-BD31-4B8C-83A1-F6EECF244321}">
                <p14:modId xmlns:p14="http://schemas.microsoft.com/office/powerpoint/2010/main" val="3351973606"/>
              </p:ext>
            </p:extLst>
          </p:nvPr>
        </p:nvGraphicFramePr>
        <p:xfrm>
          <a:off x="416052" y="2339341"/>
          <a:ext cx="8311896" cy="3940835"/>
        </p:xfrm>
        <a:graphic>
          <a:graphicData uri="http://schemas.openxmlformats.org/drawingml/2006/table">
            <a:tbl>
              <a:tblPr firstRow="1" bandRow="1"/>
              <a:tblGrid>
                <a:gridCol w="726948">
                  <a:extLst>
                    <a:ext uri="{9D8B030D-6E8A-4147-A177-3AD203B41FA5}">
                      <a16:colId xmlns:a16="http://schemas.microsoft.com/office/drawing/2014/main" xmlns="" val="1647955582"/>
                    </a:ext>
                  </a:extLst>
                </a:gridCol>
                <a:gridCol w="7584948">
                  <a:extLst>
                    <a:ext uri="{9D8B030D-6E8A-4147-A177-3AD203B41FA5}">
                      <a16:colId xmlns:a16="http://schemas.microsoft.com/office/drawing/2014/main" xmlns="" val="2765670717"/>
                    </a:ext>
                  </a:extLst>
                </a:gridCol>
              </a:tblGrid>
              <a:tr h="788167">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pPr>
                        <a:lnSpc>
                          <a:spcPct val="90000"/>
                        </a:lnSpc>
                      </a:pPr>
                      <a:r>
                        <a:rPr lang="en-US" sz="1800" b="1" dirty="0" smtClean="0">
                          <a:solidFill>
                            <a:schemeClr val="tx1"/>
                          </a:solidFill>
                          <a:latin typeface="Calibri" panose="020F0502020204030204" pitchFamily="34" charset="0"/>
                          <a:cs typeface="Calibri" panose="020F0502020204030204" pitchFamily="34" charset="0"/>
                        </a:rPr>
                        <a:t>2008-2010</a:t>
                      </a:r>
                      <a:endParaRPr lang="en-US" sz="18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Performance Management Work</a:t>
                      </a:r>
                      <a:r>
                        <a:rPr kumimoji="0" lang="en-US" sz="1800" b="0" kern="1200" baseline="0" dirty="0" smtClean="0">
                          <a:solidFill>
                            <a:schemeClr val="tx1"/>
                          </a:solidFill>
                          <a:effectLst/>
                          <a:latin typeface="Calibri" panose="020F0502020204030204" pitchFamily="34" charset="0"/>
                          <a:ea typeface="+mn-ea"/>
                          <a:cs typeface="Calibri" panose="020F0502020204030204" pitchFamily="34" charset="0"/>
                        </a:rPr>
                        <a:t> </a:t>
                      </a:r>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Group</a:t>
                      </a:r>
                      <a:r>
                        <a:rPr kumimoji="0" lang="en-US" sz="1800" b="0" kern="1200" baseline="0" dirty="0" smtClean="0">
                          <a:solidFill>
                            <a:schemeClr val="tx1"/>
                          </a:solidFill>
                          <a:effectLst/>
                          <a:latin typeface="Calibri" panose="020F0502020204030204" pitchFamily="34" charset="0"/>
                          <a:ea typeface="+mn-ea"/>
                          <a:cs typeface="Calibri" panose="020F0502020204030204" pitchFamily="34" charset="0"/>
                        </a:rPr>
                        <a:t> (PMWG)</a:t>
                      </a:r>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 develops Performance Measurement Recommendations. </a:t>
                      </a:r>
                      <a:endParaRPr lang="en-US" sz="1800"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302671"/>
                  </a:ext>
                </a:extLst>
              </a:tr>
              <a:tr h="788167">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nSpc>
                          <a:spcPct val="90000"/>
                        </a:lnSpc>
                      </a:pPr>
                      <a:r>
                        <a:rPr lang="en-US" sz="1800" b="1" dirty="0" smtClean="0">
                          <a:solidFill>
                            <a:schemeClr val="tx1"/>
                          </a:solidFill>
                          <a:latin typeface="Calibri" panose="020F0502020204030204" pitchFamily="34" charset="0"/>
                          <a:cs typeface="Calibri" panose="020F0502020204030204" pitchFamily="34" charset="0"/>
                        </a:rPr>
                        <a:t>2010-2012</a:t>
                      </a:r>
                      <a:endParaRPr lang="en-US" sz="18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Performance Management Implementation Work</a:t>
                      </a:r>
                      <a:r>
                        <a:rPr kumimoji="0" lang="en-US" sz="1800" b="0" kern="1200" baseline="0" dirty="0" smtClean="0">
                          <a:solidFill>
                            <a:schemeClr val="tx1"/>
                          </a:solidFill>
                          <a:effectLst/>
                          <a:latin typeface="Calibri" panose="020F0502020204030204" pitchFamily="34" charset="0"/>
                          <a:ea typeface="+mn-ea"/>
                          <a:cs typeface="Calibri" panose="020F0502020204030204" pitchFamily="34" charset="0"/>
                        </a:rPr>
                        <a:t> </a:t>
                      </a:r>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Group (PMIWG) transforms PMWG recommendations into Performance Measures.</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80203343"/>
                  </a:ext>
                </a:extLst>
              </a:tr>
              <a:tr h="788167">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nSpc>
                          <a:spcPct val="90000"/>
                        </a:lnSpc>
                      </a:pPr>
                      <a:r>
                        <a:rPr lang="en-US" sz="1800" b="1" dirty="0" smtClean="0">
                          <a:solidFill>
                            <a:schemeClr val="tx1"/>
                          </a:solidFill>
                          <a:latin typeface="Calibri" panose="020F0502020204030204" pitchFamily="34" charset="0"/>
                          <a:cs typeface="Calibri" panose="020F0502020204030204" pitchFamily="34" charset="0"/>
                        </a:rPr>
                        <a:t>2012-2014</a:t>
                      </a:r>
                      <a:endParaRPr lang="en-US" sz="18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Development of OLDC and Performance Measurement Website.</a:t>
                      </a:r>
                      <a:r>
                        <a:rPr kumimoji="0" lang="en-US" sz="1800" b="0" kern="1200" baseline="0" dirty="0" smtClean="0">
                          <a:solidFill>
                            <a:schemeClr val="tx1"/>
                          </a:solidFill>
                          <a:effectLst/>
                          <a:latin typeface="Calibri" panose="020F0502020204030204" pitchFamily="34" charset="0"/>
                          <a:ea typeface="+mn-ea"/>
                          <a:cs typeface="Calibri" panose="020F0502020204030204" pitchFamily="34" charset="0"/>
                        </a:rPr>
                        <a:t>  </a:t>
                      </a:r>
                    </a:p>
                    <a:p>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OMB Approves</a:t>
                      </a:r>
                      <a:r>
                        <a:rPr kumimoji="0" lang="en-US" sz="1800" b="0" kern="1200" baseline="0" dirty="0" smtClean="0">
                          <a:solidFill>
                            <a:schemeClr val="tx1"/>
                          </a:solidFill>
                          <a:effectLst/>
                          <a:latin typeface="Calibri" panose="020F0502020204030204" pitchFamily="34" charset="0"/>
                          <a:ea typeface="+mn-ea"/>
                          <a:cs typeface="Calibri" panose="020F0502020204030204" pitchFamily="34" charset="0"/>
                        </a:rPr>
                        <a:t> </a:t>
                      </a:r>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PMIWG recommendations.</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4325977"/>
                  </a:ext>
                </a:extLst>
              </a:tr>
              <a:tr h="788167">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nSpc>
                          <a:spcPct val="90000"/>
                        </a:lnSpc>
                      </a:pPr>
                      <a:r>
                        <a:rPr lang="en-US" sz="1800" b="1" dirty="0" smtClean="0">
                          <a:solidFill>
                            <a:schemeClr val="tx1"/>
                          </a:solidFill>
                          <a:latin typeface="Calibri" panose="020F0502020204030204" pitchFamily="34" charset="0"/>
                          <a:cs typeface="Calibri" panose="020F0502020204030204" pitchFamily="34" charset="0"/>
                        </a:rPr>
                        <a:t>2014-2016</a:t>
                      </a:r>
                      <a:endParaRPr lang="en-US" sz="18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PMIWG works with OCS and APPRISE Team on guidance and support.</a:t>
                      </a:r>
                      <a:r>
                        <a:rPr kumimoji="0" lang="en-US" sz="1800" b="0" kern="1200" baseline="0" dirty="0" smtClean="0">
                          <a:solidFill>
                            <a:schemeClr val="tx1"/>
                          </a:solidFill>
                          <a:effectLst/>
                          <a:latin typeface="Calibri" panose="020F0502020204030204" pitchFamily="34" charset="0"/>
                          <a:ea typeface="+mn-ea"/>
                          <a:cs typeface="Calibri" panose="020F0502020204030204" pitchFamily="34" charset="0"/>
                        </a:rPr>
                        <a:t>  </a:t>
                      </a:r>
                    </a:p>
                    <a:p>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Grantees work on building systems to collect and report new</a:t>
                      </a:r>
                      <a:r>
                        <a:rPr kumimoji="0" lang="en-US" sz="1800" b="0" kern="1200" baseline="0" dirty="0" smtClean="0">
                          <a:solidFill>
                            <a:schemeClr val="tx1"/>
                          </a:solidFill>
                          <a:effectLst/>
                          <a:latin typeface="Calibri" panose="020F0502020204030204" pitchFamily="34" charset="0"/>
                          <a:ea typeface="+mn-ea"/>
                          <a:cs typeface="Calibri" panose="020F0502020204030204" pitchFamily="34" charset="0"/>
                        </a:rPr>
                        <a:t> data.</a:t>
                      </a:r>
                      <a:endParaRPr kumimoji="0" lang="en-US" sz="1800" b="0" kern="1200" dirty="0" smtClean="0">
                        <a:solidFill>
                          <a:schemeClr val="tx1"/>
                        </a:solidFill>
                        <a:effectLst/>
                        <a:latin typeface="Calibri" panose="020F0502020204030204" pitchFamily="34" charset="0"/>
                        <a:ea typeface="+mn-ea"/>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55673334"/>
                  </a:ext>
                </a:extLst>
              </a:tr>
              <a:tr h="788167">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nSpc>
                          <a:spcPct val="90000"/>
                        </a:lnSpc>
                      </a:pPr>
                      <a:r>
                        <a:rPr lang="en-US" sz="1800" b="1" dirty="0" smtClean="0">
                          <a:solidFill>
                            <a:schemeClr val="tx1"/>
                          </a:solidFill>
                          <a:latin typeface="Calibri" panose="020F0502020204030204" pitchFamily="34" charset="0"/>
                          <a:cs typeface="Calibri" panose="020F0502020204030204" pitchFamily="34" charset="0"/>
                        </a:rPr>
                        <a:t>2017</a:t>
                      </a:r>
                      <a:endParaRPr lang="en-US" sz="18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Grantees required to report LIHEAP Performance Measures data for FY 2016.</a:t>
                      </a:r>
                    </a:p>
                    <a:p>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Grantees start using data for Performance Management.</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104776"/>
                  </a:ext>
                </a:extLst>
              </a:tr>
            </a:tbl>
          </a:graphicData>
        </a:graphic>
      </p:graphicFrame>
    </p:spTree>
    <p:extLst>
      <p:ext uri="{BB962C8B-B14F-4D97-AF65-F5344CB8AC3E}">
        <p14:creationId xmlns:p14="http://schemas.microsoft.com/office/powerpoint/2010/main" val="3118727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000" b="1" dirty="0">
                <a:latin typeface="Calibri" pitchFamily="34" charset="0"/>
              </a:rPr>
              <a:t>Putting LIHEAP Performance Measures into Practice: </a:t>
            </a:r>
            <a:r>
              <a:rPr lang="en-US" sz="3000" i="1" dirty="0">
                <a:latin typeface="Calibri" pitchFamily="34" charset="0"/>
              </a:rPr>
              <a:t>Alabama’s Perspective</a:t>
            </a: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40</a:t>
            </a:fld>
            <a:endParaRPr lang="en-US" dirty="0"/>
          </a:p>
        </p:txBody>
      </p:sp>
      <p:sp>
        <p:nvSpPr>
          <p:cNvPr id="6" name="Content Placeholder 2"/>
          <p:cNvSpPr>
            <a:spLocks noGrp="1"/>
          </p:cNvSpPr>
          <p:nvPr>
            <p:ph sz="quarter" idx="1"/>
          </p:nvPr>
        </p:nvSpPr>
        <p:spPr>
          <a:xfrm>
            <a:off x="381000" y="1676400"/>
            <a:ext cx="8229600" cy="4404360"/>
          </a:xfrm>
        </p:spPr>
        <p:txBody>
          <a:bodyPr>
            <a:normAutofit fontScale="92500" lnSpcReduction="20000"/>
          </a:bodyPr>
          <a:lstStyle/>
          <a:p>
            <a:pPr lvl="0">
              <a:lnSpc>
                <a:spcPct val="150000"/>
              </a:lnSpc>
              <a:buSzPct val="85000"/>
              <a:buFont typeface="Arial" pitchFamily="34" charset="0"/>
              <a:buChar char="•"/>
            </a:pPr>
            <a:r>
              <a:rPr lang="en-US" sz="2200" dirty="0">
                <a:latin typeface="Calibri" pitchFamily="34" charset="0"/>
              </a:rPr>
              <a:t>Based on that, we identified our top 10 vendors for electric and natural gas (only) and began a dialogue. </a:t>
            </a:r>
          </a:p>
          <a:p>
            <a:pPr lvl="0">
              <a:lnSpc>
                <a:spcPct val="150000"/>
              </a:lnSpc>
              <a:buSzPct val="85000"/>
              <a:buFont typeface="Arial" pitchFamily="34" charset="0"/>
              <a:buChar char="•"/>
            </a:pPr>
            <a:r>
              <a:rPr lang="en-US" sz="2200" dirty="0">
                <a:latin typeface="Calibri" pitchFamily="34" charset="0"/>
              </a:rPr>
              <a:t>We conducted the data exchange in November/December 2016 and the following vendors participated:</a:t>
            </a:r>
          </a:p>
          <a:p>
            <a:pPr marL="365760" lvl="1" indent="0">
              <a:lnSpc>
                <a:spcPct val="150000"/>
              </a:lnSpc>
              <a:buSzPct val="85000"/>
              <a:buNone/>
            </a:pPr>
            <a:r>
              <a:rPr lang="en-US" sz="1800" dirty="0">
                <a:latin typeface="Calibri" pitchFamily="34" charset="0"/>
              </a:rPr>
              <a:t>1. Alabama Power Company - largest regulated vendor </a:t>
            </a:r>
          </a:p>
          <a:p>
            <a:pPr marL="365760" lvl="1" indent="0">
              <a:lnSpc>
                <a:spcPct val="150000"/>
              </a:lnSpc>
              <a:buSzPct val="85000"/>
              <a:buNone/>
            </a:pPr>
            <a:r>
              <a:rPr lang="en-US" sz="1800" dirty="0">
                <a:latin typeface="Calibri" pitchFamily="34" charset="0"/>
              </a:rPr>
              <a:t>2. </a:t>
            </a:r>
            <a:r>
              <a:rPr lang="en-US" sz="1800" dirty="0" err="1">
                <a:latin typeface="Calibri" pitchFamily="34" charset="0"/>
              </a:rPr>
              <a:t>Alagasco</a:t>
            </a:r>
            <a:r>
              <a:rPr lang="en-US" sz="1800" dirty="0">
                <a:latin typeface="Calibri" pitchFamily="34" charset="0"/>
              </a:rPr>
              <a:t> - second largest regulated vendor 	 </a:t>
            </a:r>
          </a:p>
          <a:p>
            <a:pPr marL="365760" lvl="1" indent="0">
              <a:lnSpc>
                <a:spcPct val="150000"/>
              </a:lnSpc>
              <a:buSzPct val="85000"/>
              <a:buNone/>
            </a:pPr>
            <a:r>
              <a:rPr lang="en-US" sz="1800" dirty="0">
                <a:latin typeface="Calibri" pitchFamily="34" charset="0"/>
              </a:rPr>
              <a:t>3. City of Huntsville Utilities - provides electric and natural gas</a:t>
            </a:r>
          </a:p>
          <a:p>
            <a:pPr marL="365760" lvl="1" indent="0">
              <a:lnSpc>
                <a:spcPct val="150000"/>
              </a:lnSpc>
              <a:buSzPct val="85000"/>
              <a:buNone/>
            </a:pPr>
            <a:r>
              <a:rPr lang="en-US" sz="1800" dirty="0">
                <a:latin typeface="Calibri" pitchFamily="34" charset="0"/>
              </a:rPr>
              <a:t>4. City of Decatur Utilities - provides electric and natural gas </a:t>
            </a:r>
          </a:p>
          <a:p>
            <a:pPr marL="365760" lvl="1" indent="0">
              <a:lnSpc>
                <a:spcPct val="150000"/>
              </a:lnSpc>
              <a:buSzPct val="85000"/>
              <a:buNone/>
            </a:pPr>
            <a:r>
              <a:rPr lang="en-US" sz="1800" dirty="0">
                <a:latin typeface="Calibri" pitchFamily="34" charset="0"/>
              </a:rPr>
              <a:t>5. City of Florence Utilities- provides electric and natural gas</a:t>
            </a:r>
          </a:p>
          <a:p>
            <a:pPr marL="365760" lvl="1" indent="0">
              <a:lnSpc>
                <a:spcPct val="150000"/>
              </a:lnSpc>
              <a:buSzPct val="85000"/>
              <a:buNone/>
            </a:pPr>
            <a:r>
              <a:rPr lang="en-US" sz="1800" dirty="0">
                <a:latin typeface="Calibri" pitchFamily="34" charset="0"/>
              </a:rPr>
              <a:t>6. Economy Gas - propane</a:t>
            </a:r>
            <a:endParaRPr lang="en-US" sz="2100" dirty="0">
              <a:latin typeface="Calibri" pitchFamily="34" charset="0"/>
            </a:endParaRPr>
          </a:p>
          <a:p>
            <a:pPr marL="365760" lvl="1" indent="0">
              <a:lnSpc>
                <a:spcPct val="150000"/>
              </a:lnSpc>
              <a:buSzPct val="85000"/>
              <a:buNone/>
            </a:pPr>
            <a:endParaRPr lang="en-US" sz="2100" dirty="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3009665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000" b="1" dirty="0">
                <a:latin typeface="Calibri" pitchFamily="34" charset="0"/>
              </a:rPr>
              <a:t>Putting LIHEAP Performance Measures into Practice: </a:t>
            </a:r>
            <a:r>
              <a:rPr lang="en-US" sz="3000" i="1" dirty="0">
                <a:latin typeface="Calibri" pitchFamily="34" charset="0"/>
              </a:rPr>
              <a:t>Alabama’s Perspective</a:t>
            </a: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41</a:t>
            </a:fld>
            <a:endParaRPr lang="en-US" dirty="0"/>
          </a:p>
        </p:txBody>
      </p:sp>
      <p:sp>
        <p:nvSpPr>
          <p:cNvPr id="6" name="Content Placeholder 2"/>
          <p:cNvSpPr>
            <a:spLocks noGrp="1"/>
          </p:cNvSpPr>
          <p:nvPr>
            <p:ph sz="quarter" idx="1"/>
          </p:nvPr>
        </p:nvSpPr>
        <p:spPr>
          <a:xfrm>
            <a:off x="381000" y="1828800"/>
            <a:ext cx="8229600" cy="4404360"/>
          </a:xfrm>
        </p:spPr>
        <p:txBody>
          <a:bodyPr>
            <a:normAutofit/>
          </a:bodyPr>
          <a:lstStyle/>
          <a:p>
            <a:pPr lvl="0">
              <a:lnSpc>
                <a:spcPct val="150000"/>
              </a:lnSpc>
              <a:buSzPct val="85000"/>
              <a:buFont typeface="Arial" pitchFamily="34" charset="0"/>
              <a:buChar char="•"/>
            </a:pPr>
            <a:r>
              <a:rPr lang="en-US" sz="2400" dirty="0">
                <a:latin typeface="Calibri" pitchFamily="34" charset="0"/>
              </a:rPr>
              <a:t>We did not include the other vendors from the top 10 lists in our data exchange.    </a:t>
            </a:r>
            <a:r>
              <a:rPr lang="en-US" sz="2400" i="1" dirty="0">
                <a:solidFill>
                  <a:schemeClr val="accent2"/>
                </a:solidFill>
                <a:latin typeface="Calibri" pitchFamily="34" charset="0"/>
              </a:rPr>
              <a:t>Why not?</a:t>
            </a:r>
          </a:p>
          <a:p>
            <a:pPr lvl="1">
              <a:lnSpc>
                <a:spcPct val="150000"/>
              </a:lnSpc>
              <a:buSzPct val="85000"/>
              <a:buFont typeface="Arial" pitchFamily="34" charset="0"/>
              <a:buChar char="•"/>
            </a:pPr>
            <a:r>
              <a:rPr lang="en-US" sz="2100" dirty="0">
                <a:latin typeface="Calibri" pitchFamily="34" charset="0"/>
              </a:rPr>
              <a:t>The vendors were electric cooperatives and municipalities that did not have system capabilities, or</a:t>
            </a:r>
          </a:p>
          <a:p>
            <a:pPr lvl="1">
              <a:lnSpc>
                <a:spcPct val="150000"/>
              </a:lnSpc>
              <a:buSzPct val="85000"/>
              <a:buFont typeface="Arial" pitchFamily="34" charset="0"/>
              <a:buChar char="•"/>
            </a:pPr>
            <a:r>
              <a:rPr lang="en-US" sz="2100" dirty="0">
                <a:latin typeface="Calibri" pitchFamily="34" charset="0"/>
              </a:rPr>
              <a:t>The vendors served a small percentage of our total households (1% or less), or</a:t>
            </a:r>
          </a:p>
          <a:p>
            <a:pPr lvl="1">
              <a:lnSpc>
                <a:spcPct val="150000"/>
              </a:lnSpc>
              <a:buSzPct val="85000"/>
              <a:buFont typeface="Arial" pitchFamily="34" charset="0"/>
              <a:buChar char="•"/>
            </a:pPr>
            <a:r>
              <a:rPr lang="en-US" sz="2100" dirty="0">
                <a:latin typeface="Calibri" pitchFamily="34" charset="0"/>
              </a:rPr>
              <a:t>The vendors were propane, fuel oil, and wood.</a:t>
            </a:r>
          </a:p>
        </p:txBody>
      </p:sp>
    </p:spTree>
    <p:extLst>
      <p:ext uri="{BB962C8B-B14F-4D97-AF65-F5344CB8AC3E}">
        <p14:creationId xmlns:p14="http://schemas.microsoft.com/office/powerpoint/2010/main" val="2885830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000" b="1" dirty="0">
                <a:latin typeface="Calibri" pitchFamily="34" charset="0"/>
              </a:rPr>
              <a:t>Putting LIHEAP Performance Measures into Practice: </a:t>
            </a:r>
            <a:r>
              <a:rPr lang="en-US" sz="3000" i="1" dirty="0">
                <a:latin typeface="Calibri" pitchFamily="34" charset="0"/>
              </a:rPr>
              <a:t>Alabama’s Perspective</a:t>
            </a: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42</a:t>
            </a:fld>
            <a:endParaRPr lang="en-US" dirty="0"/>
          </a:p>
        </p:txBody>
      </p:sp>
      <p:sp>
        <p:nvSpPr>
          <p:cNvPr id="6" name="Content Placeholder 2"/>
          <p:cNvSpPr>
            <a:spLocks noGrp="1"/>
          </p:cNvSpPr>
          <p:nvPr>
            <p:ph sz="quarter" idx="1"/>
          </p:nvPr>
        </p:nvSpPr>
        <p:spPr>
          <a:xfrm>
            <a:off x="381000" y="1752600"/>
            <a:ext cx="8229600" cy="4404360"/>
          </a:xfrm>
        </p:spPr>
        <p:txBody>
          <a:bodyPr>
            <a:normAutofit fontScale="92500" lnSpcReduction="10000"/>
          </a:bodyPr>
          <a:lstStyle/>
          <a:p>
            <a:pPr marL="0" lvl="0" indent="0">
              <a:lnSpc>
                <a:spcPct val="150000"/>
              </a:lnSpc>
              <a:buSzPct val="85000"/>
              <a:buNone/>
            </a:pPr>
            <a:r>
              <a:rPr lang="en-US" sz="2400" b="1" dirty="0">
                <a:latin typeface="Calibri" pitchFamily="34" charset="0"/>
              </a:rPr>
              <a:t>Prevention of Loss of Service and Restoration of Service</a:t>
            </a:r>
          </a:p>
          <a:p>
            <a:pPr lvl="1">
              <a:lnSpc>
                <a:spcPct val="150000"/>
              </a:lnSpc>
              <a:buClr>
                <a:schemeClr val="accent2"/>
              </a:buClr>
              <a:buSzPct val="85000"/>
              <a:buFont typeface="Arial" pitchFamily="34" charset="0"/>
              <a:buChar char="•"/>
            </a:pPr>
            <a:r>
              <a:rPr lang="en-US" sz="2400" dirty="0">
                <a:latin typeface="Calibri" pitchFamily="34" charset="0"/>
              </a:rPr>
              <a:t>Our </a:t>
            </a:r>
            <a:r>
              <a:rPr lang="en-US" sz="2400" dirty="0" err="1">
                <a:latin typeface="Calibri" pitchFamily="34" charset="0"/>
              </a:rPr>
              <a:t>subgrantees</a:t>
            </a:r>
            <a:r>
              <a:rPr lang="en-US" sz="2400" dirty="0">
                <a:latin typeface="Calibri" pitchFamily="34" charset="0"/>
              </a:rPr>
              <a:t> handle applications in face-to-face interviews.</a:t>
            </a:r>
          </a:p>
          <a:p>
            <a:pPr lvl="1">
              <a:lnSpc>
                <a:spcPct val="150000"/>
              </a:lnSpc>
              <a:buClr>
                <a:schemeClr val="accent2"/>
              </a:buClr>
              <a:buSzPct val="85000"/>
              <a:buFont typeface="Arial" pitchFamily="34" charset="0"/>
              <a:buChar char="•"/>
            </a:pPr>
            <a:r>
              <a:rPr lang="en-US" sz="2400" dirty="0">
                <a:latin typeface="Calibri" pitchFamily="34" charset="0"/>
              </a:rPr>
              <a:t>All clients bring in their most recent energy bill.</a:t>
            </a:r>
          </a:p>
          <a:p>
            <a:pPr lvl="1">
              <a:lnSpc>
                <a:spcPct val="150000"/>
              </a:lnSpc>
              <a:buClr>
                <a:schemeClr val="accent2"/>
              </a:buClr>
              <a:buSzPct val="85000"/>
              <a:buFont typeface="Arial" pitchFamily="34" charset="0"/>
              <a:buChar char="•"/>
            </a:pPr>
            <a:r>
              <a:rPr lang="en-US" sz="2400" dirty="0">
                <a:latin typeface="Calibri" pitchFamily="34" charset="0"/>
              </a:rPr>
              <a:t>Based on the bill (or a phone call to the vendor), the intake staff determine if the LIHEAP benefit would prevent a loss of service or if the benefit would restore service.</a:t>
            </a:r>
          </a:p>
          <a:p>
            <a:pPr lvl="1">
              <a:lnSpc>
                <a:spcPct val="150000"/>
              </a:lnSpc>
              <a:buClr>
                <a:schemeClr val="accent2"/>
              </a:buClr>
              <a:buSzPct val="85000"/>
              <a:buFont typeface="Arial" pitchFamily="34" charset="0"/>
              <a:buChar char="•"/>
            </a:pPr>
            <a:r>
              <a:rPr lang="en-US" sz="2400" dirty="0">
                <a:latin typeface="Calibri" pitchFamily="34" charset="0"/>
              </a:rPr>
              <a:t>This is entered in our database so that the State LIHEAP Office can pull the data at the end of the fiscal year.</a:t>
            </a:r>
          </a:p>
          <a:p>
            <a:pPr lvl="1">
              <a:lnSpc>
                <a:spcPct val="150000"/>
              </a:lnSpc>
              <a:buSzPct val="85000"/>
              <a:buFont typeface="Arial" pitchFamily="34" charset="0"/>
              <a:buChar char="•"/>
            </a:pPr>
            <a:endParaRPr lang="en-US" sz="2400" dirty="0">
              <a:latin typeface="Calibri" pitchFamily="34" charset="0"/>
            </a:endParaRPr>
          </a:p>
          <a:p>
            <a:pPr lvl="1">
              <a:lnSpc>
                <a:spcPct val="150000"/>
              </a:lnSpc>
              <a:buSzPct val="85000"/>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2619582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000" b="1" dirty="0">
                <a:latin typeface="Calibri" pitchFamily="34" charset="0"/>
              </a:rPr>
              <a:t>Putting LIHEAP Performance Measures into Practice: </a:t>
            </a:r>
            <a:r>
              <a:rPr lang="en-US" sz="3000" i="1" dirty="0">
                <a:latin typeface="Calibri" pitchFamily="34" charset="0"/>
              </a:rPr>
              <a:t>Alabama’s Perspective</a:t>
            </a: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43</a:t>
            </a:fld>
            <a:endParaRPr lang="en-US" dirty="0"/>
          </a:p>
        </p:txBody>
      </p:sp>
      <p:sp>
        <p:nvSpPr>
          <p:cNvPr id="6" name="Content Placeholder 2"/>
          <p:cNvSpPr>
            <a:spLocks noGrp="1"/>
          </p:cNvSpPr>
          <p:nvPr>
            <p:ph sz="quarter" idx="1"/>
          </p:nvPr>
        </p:nvSpPr>
        <p:spPr>
          <a:xfrm>
            <a:off x="381000" y="1828800"/>
            <a:ext cx="8229600" cy="4404360"/>
          </a:xfrm>
        </p:spPr>
        <p:txBody>
          <a:bodyPr>
            <a:normAutofit/>
          </a:bodyPr>
          <a:lstStyle/>
          <a:p>
            <a:pPr lvl="0">
              <a:lnSpc>
                <a:spcPct val="150000"/>
              </a:lnSpc>
              <a:buSzPct val="85000"/>
              <a:buFont typeface="Arial" pitchFamily="34" charset="0"/>
              <a:buChar char="•"/>
            </a:pPr>
            <a:r>
              <a:rPr lang="en-US" sz="2400" b="1" dirty="0">
                <a:latin typeface="Calibri" pitchFamily="34" charset="0"/>
              </a:rPr>
              <a:t>Overview of 2016 Performance Measures results</a:t>
            </a:r>
          </a:p>
          <a:p>
            <a:pPr lvl="1">
              <a:lnSpc>
                <a:spcPct val="150000"/>
              </a:lnSpc>
              <a:buSzPct val="85000"/>
              <a:buFont typeface="Arial" pitchFamily="34" charset="0"/>
              <a:buChar char="•"/>
            </a:pPr>
            <a:r>
              <a:rPr lang="en-US" sz="2400" dirty="0">
                <a:latin typeface="Calibri" pitchFamily="34" charset="0"/>
              </a:rPr>
              <a:t>We were able to report on all required elements.</a:t>
            </a:r>
          </a:p>
          <a:p>
            <a:pPr lvl="1">
              <a:lnSpc>
                <a:spcPct val="150000"/>
              </a:lnSpc>
              <a:buSzPct val="85000"/>
              <a:buFont typeface="Arial" pitchFamily="34" charset="0"/>
              <a:buChar char="•"/>
            </a:pPr>
            <a:r>
              <a:rPr lang="en-US" sz="2400" dirty="0">
                <a:latin typeface="Calibri" pitchFamily="34" charset="0"/>
              </a:rPr>
              <a:t>Of the 76,876 LIHEAP households, we received 12 months of energy expenditure data on 29,252 households (37%).</a:t>
            </a:r>
          </a:p>
          <a:p>
            <a:pPr lvl="1">
              <a:lnSpc>
                <a:spcPct val="150000"/>
              </a:lnSpc>
              <a:buSzPct val="85000"/>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2020143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000" b="1" dirty="0">
                <a:latin typeface="Calibri" pitchFamily="34" charset="0"/>
              </a:rPr>
              <a:t>Putting LIHEAP Performance Measures into Practice: </a:t>
            </a:r>
            <a:r>
              <a:rPr lang="en-US" sz="3000" i="1" dirty="0">
                <a:latin typeface="Calibri" pitchFamily="34" charset="0"/>
              </a:rPr>
              <a:t>Alabama’s Perspective</a:t>
            </a: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44</a:t>
            </a:fld>
            <a:endParaRPr lang="en-US" dirty="0"/>
          </a:p>
        </p:txBody>
      </p:sp>
      <p:pic>
        <p:nvPicPr>
          <p:cNvPr id="12" name="Picture 11"/>
          <p:cNvPicPr>
            <a:picLocks noChangeAspect="1"/>
          </p:cNvPicPr>
          <p:nvPr/>
        </p:nvPicPr>
        <p:blipFill>
          <a:blip r:embed="rId2"/>
          <a:stretch>
            <a:fillRect/>
          </a:stretch>
        </p:blipFill>
        <p:spPr>
          <a:xfrm>
            <a:off x="742950" y="1550648"/>
            <a:ext cx="7810500" cy="5269730"/>
          </a:xfrm>
          <a:prstGeom prst="rect">
            <a:avLst/>
          </a:prstGeom>
        </p:spPr>
      </p:pic>
    </p:spTree>
    <p:extLst>
      <p:ext uri="{BB962C8B-B14F-4D97-AF65-F5344CB8AC3E}">
        <p14:creationId xmlns:p14="http://schemas.microsoft.com/office/powerpoint/2010/main" val="3432147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000" b="1" dirty="0">
                <a:latin typeface="Calibri" pitchFamily="34" charset="0"/>
              </a:rPr>
              <a:t>Putting LIHEAP Performance Measures into Practice: </a:t>
            </a:r>
            <a:r>
              <a:rPr lang="en-US" sz="3000" i="1" dirty="0">
                <a:latin typeface="Calibri" pitchFamily="34" charset="0"/>
              </a:rPr>
              <a:t>Alabama’s Perspective</a:t>
            </a: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45</a:t>
            </a:fld>
            <a:endParaRPr lang="en-US" dirty="0"/>
          </a:p>
        </p:txBody>
      </p:sp>
      <p:pic>
        <p:nvPicPr>
          <p:cNvPr id="9" name="Picture 8"/>
          <p:cNvPicPr>
            <a:picLocks noChangeAspect="1"/>
          </p:cNvPicPr>
          <p:nvPr/>
        </p:nvPicPr>
        <p:blipFill>
          <a:blip r:embed="rId2"/>
          <a:stretch>
            <a:fillRect/>
          </a:stretch>
        </p:blipFill>
        <p:spPr>
          <a:xfrm>
            <a:off x="4267200" y="3276600"/>
            <a:ext cx="4572000" cy="3319837"/>
          </a:xfrm>
          <a:prstGeom prst="rect">
            <a:avLst/>
          </a:prstGeom>
        </p:spPr>
      </p:pic>
      <p:sp>
        <p:nvSpPr>
          <p:cNvPr id="10" name="Bent-Up Arrow 9"/>
          <p:cNvSpPr/>
          <p:nvPr/>
        </p:nvSpPr>
        <p:spPr>
          <a:xfrm rot="5400000">
            <a:off x="1968525" y="3289275"/>
            <a:ext cx="2006550" cy="1981200"/>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52400" y="1569720"/>
            <a:ext cx="8229600" cy="1484376"/>
          </a:xfrm>
          <a:prstGeom prst="rect">
            <a:avLst/>
          </a:prstGeom>
        </p:spPr>
      </p:pic>
      <p:sp>
        <p:nvSpPr>
          <p:cNvPr id="7" name="TextBox 6"/>
          <p:cNvSpPr txBox="1"/>
          <p:nvPr/>
        </p:nvSpPr>
        <p:spPr>
          <a:xfrm>
            <a:off x="66674" y="6165550"/>
            <a:ext cx="3886202" cy="430887"/>
          </a:xfrm>
          <a:prstGeom prst="rect">
            <a:avLst/>
          </a:prstGeom>
          <a:noFill/>
        </p:spPr>
        <p:txBody>
          <a:bodyPr wrap="square" rtlCol="0">
            <a:spAutoFit/>
          </a:bodyPr>
          <a:lstStyle/>
          <a:p>
            <a:r>
              <a:rPr lang="en-US" sz="1100" dirty="0"/>
              <a:t>*Recipients using propane main heat excl. from figure because data received for a limited number of recipients</a:t>
            </a:r>
          </a:p>
        </p:txBody>
      </p:sp>
    </p:spTree>
    <p:extLst>
      <p:ext uri="{BB962C8B-B14F-4D97-AF65-F5344CB8AC3E}">
        <p14:creationId xmlns:p14="http://schemas.microsoft.com/office/powerpoint/2010/main" val="2369698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000" b="1" dirty="0">
                <a:latin typeface="Calibri" pitchFamily="34" charset="0"/>
              </a:rPr>
              <a:t>Putting LIHEAP Performance Measures into Practice: </a:t>
            </a:r>
            <a:r>
              <a:rPr lang="en-US" sz="3000" i="1" dirty="0">
                <a:latin typeface="Calibri" pitchFamily="34" charset="0"/>
              </a:rPr>
              <a:t>Alabama’s Perspective</a:t>
            </a: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46</a:t>
            </a:fld>
            <a:endParaRPr lang="en-US" dirty="0"/>
          </a:p>
        </p:txBody>
      </p:sp>
      <p:sp>
        <p:nvSpPr>
          <p:cNvPr id="10" name="Bent-Up Arrow 9"/>
          <p:cNvSpPr/>
          <p:nvPr/>
        </p:nvSpPr>
        <p:spPr>
          <a:xfrm rot="5400000">
            <a:off x="1968525" y="3289275"/>
            <a:ext cx="2006550" cy="1981200"/>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4266446" y="3284145"/>
            <a:ext cx="4572000" cy="3314007"/>
          </a:xfrm>
          <a:prstGeom prst="rect">
            <a:avLst/>
          </a:prstGeom>
        </p:spPr>
      </p:pic>
      <p:pic>
        <p:nvPicPr>
          <p:cNvPr id="7" name="Picture 6"/>
          <p:cNvPicPr>
            <a:picLocks noChangeAspect="1"/>
          </p:cNvPicPr>
          <p:nvPr/>
        </p:nvPicPr>
        <p:blipFill>
          <a:blip r:embed="rId3"/>
          <a:stretch>
            <a:fillRect/>
          </a:stretch>
        </p:blipFill>
        <p:spPr>
          <a:xfrm>
            <a:off x="151646" y="1600200"/>
            <a:ext cx="8229600" cy="1484376"/>
          </a:xfrm>
          <a:prstGeom prst="rect">
            <a:avLst/>
          </a:prstGeom>
        </p:spPr>
      </p:pic>
      <p:sp>
        <p:nvSpPr>
          <p:cNvPr id="11" name="TextBox 10"/>
          <p:cNvSpPr txBox="1"/>
          <p:nvPr/>
        </p:nvSpPr>
        <p:spPr>
          <a:xfrm>
            <a:off x="66674" y="6165550"/>
            <a:ext cx="3886202" cy="430887"/>
          </a:xfrm>
          <a:prstGeom prst="rect">
            <a:avLst/>
          </a:prstGeom>
          <a:noFill/>
        </p:spPr>
        <p:txBody>
          <a:bodyPr wrap="square" rtlCol="0">
            <a:spAutoFit/>
          </a:bodyPr>
          <a:lstStyle/>
          <a:p>
            <a:r>
              <a:rPr lang="en-US" sz="1100" dirty="0"/>
              <a:t>*Recipients using propane main heat excl. from figure because data received for a limited number of recipients</a:t>
            </a:r>
          </a:p>
        </p:txBody>
      </p:sp>
    </p:spTree>
    <p:extLst>
      <p:ext uri="{BB962C8B-B14F-4D97-AF65-F5344CB8AC3E}">
        <p14:creationId xmlns:p14="http://schemas.microsoft.com/office/powerpoint/2010/main" val="3945726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000" b="1" dirty="0">
                <a:latin typeface="Calibri" pitchFamily="34" charset="0"/>
              </a:rPr>
              <a:t>Putting LIHEAP Performance Measures into Practice: </a:t>
            </a:r>
            <a:r>
              <a:rPr lang="en-US" sz="3000" i="1" dirty="0">
                <a:latin typeface="Calibri" pitchFamily="34" charset="0"/>
              </a:rPr>
              <a:t>Alabama’s Perspective</a:t>
            </a: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47</a:t>
            </a:fld>
            <a:endParaRPr lang="en-US" dirty="0"/>
          </a:p>
        </p:txBody>
      </p:sp>
      <p:sp>
        <p:nvSpPr>
          <p:cNvPr id="10" name="Bent-Up Arrow 9"/>
          <p:cNvSpPr/>
          <p:nvPr/>
        </p:nvSpPr>
        <p:spPr>
          <a:xfrm rot="5400000">
            <a:off x="1968525" y="3517875"/>
            <a:ext cx="2006550" cy="1981200"/>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52400" y="1569720"/>
            <a:ext cx="8229600" cy="1771975"/>
          </a:xfrm>
          <a:prstGeom prst="rect">
            <a:avLst/>
          </a:prstGeom>
        </p:spPr>
      </p:pic>
      <p:pic>
        <p:nvPicPr>
          <p:cNvPr id="6" name="Picture 5"/>
          <p:cNvPicPr>
            <a:picLocks noChangeAspect="1"/>
          </p:cNvPicPr>
          <p:nvPr/>
        </p:nvPicPr>
        <p:blipFill>
          <a:blip r:embed="rId3"/>
          <a:stretch>
            <a:fillRect/>
          </a:stretch>
        </p:blipFill>
        <p:spPr>
          <a:xfrm>
            <a:off x="4267200" y="3505200"/>
            <a:ext cx="4572000" cy="3314007"/>
          </a:xfrm>
          <a:prstGeom prst="rect">
            <a:avLst/>
          </a:prstGeom>
        </p:spPr>
      </p:pic>
      <p:sp>
        <p:nvSpPr>
          <p:cNvPr id="11" name="TextBox 10"/>
          <p:cNvSpPr txBox="1"/>
          <p:nvPr/>
        </p:nvSpPr>
        <p:spPr>
          <a:xfrm>
            <a:off x="76199" y="6359745"/>
            <a:ext cx="3886202" cy="430887"/>
          </a:xfrm>
          <a:prstGeom prst="rect">
            <a:avLst/>
          </a:prstGeom>
          <a:noFill/>
        </p:spPr>
        <p:txBody>
          <a:bodyPr wrap="square" rtlCol="0">
            <a:spAutoFit/>
          </a:bodyPr>
          <a:lstStyle/>
          <a:p>
            <a:r>
              <a:rPr lang="en-US" sz="1100" dirty="0"/>
              <a:t>*Recipients using propane main heat excl. from figure because data received for a limited number of recipients</a:t>
            </a:r>
          </a:p>
        </p:txBody>
      </p:sp>
    </p:spTree>
    <p:extLst>
      <p:ext uri="{BB962C8B-B14F-4D97-AF65-F5344CB8AC3E}">
        <p14:creationId xmlns:p14="http://schemas.microsoft.com/office/powerpoint/2010/main" val="531873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000" b="1" dirty="0">
                <a:latin typeface="Calibri" pitchFamily="34" charset="0"/>
              </a:rPr>
              <a:t>Putting LIHEAP Performance Measures into Practice: </a:t>
            </a:r>
            <a:r>
              <a:rPr lang="en-US" sz="3000" i="1" dirty="0">
                <a:latin typeface="Calibri" pitchFamily="34" charset="0"/>
              </a:rPr>
              <a:t>Alabama’s Perspective</a:t>
            </a: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48</a:t>
            </a:fld>
            <a:endParaRPr lang="en-US" dirty="0"/>
          </a:p>
        </p:txBody>
      </p:sp>
      <p:sp>
        <p:nvSpPr>
          <p:cNvPr id="10" name="Bent-Up Arrow 9"/>
          <p:cNvSpPr/>
          <p:nvPr/>
        </p:nvSpPr>
        <p:spPr>
          <a:xfrm rot="5400000">
            <a:off x="1968525" y="3213075"/>
            <a:ext cx="2006550" cy="1981200"/>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228600" y="1578956"/>
            <a:ext cx="8229600" cy="115503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4825" y="3084217"/>
            <a:ext cx="4572000" cy="3322320"/>
          </a:xfrm>
          <a:prstGeom prst="rect">
            <a:avLst/>
          </a:prstGeom>
          <a:noFill/>
        </p:spPr>
      </p:pic>
      <p:sp>
        <p:nvSpPr>
          <p:cNvPr id="11" name="TextBox 10"/>
          <p:cNvSpPr txBox="1"/>
          <p:nvPr/>
        </p:nvSpPr>
        <p:spPr>
          <a:xfrm>
            <a:off x="228600" y="5985175"/>
            <a:ext cx="3886202" cy="430887"/>
          </a:xfrm>
          <a:prstGeom prst="rect">
            <a:avLst/>
          </a:prstGeom>
          <a:noFill/>
        </p:spPr>
        <p:txBody>
          <a:bodyPr wrap="square" rtlCol="0">
            <a:spAutoFit/>
          </a:bodyPr>
          <a:lstStyle/>
          <a:p>
            <a:r>
              <a:rPr lang="en-US" sz="1100" dirty="0"/>
              <a:t>*Recipients using propane main heat excl. from figure because data received for a limited number of recipients</a:t>
            </a:r>
          </a:p>
        </p:txBody>
      </p:sp>
    </p:spTree>
    <p:extLst>
      <p:ext uri="{BB962C8B-B14F-4D97-AF65-F5344CB8AC3E}">
        <p14:creationId xmlns:p14="http://schemas.microsoft.com/office/powerpoint/2010/main" val="3627070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000" b="1" dirty="0">
                <a:latin typeface="Calibri" pitchFamily="34" charset="0"/>
              </a:rPr>
              <a:t>Putting LIHEAP Performance Measures into Practice: </a:t>
            </a:r>
            <a:r>
              <a:rPr lang="en-US" sz="3000" i="1" dirty="0">
                <a:latin typeface="Calibri" pitchFamily="34" charset="0"/>
              </a:rPr>
              <a:t>Alabama’s Perspective</a:t>
            </a: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49</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733800"/>
            <a:ext cx="4114800" cy="2988644"/>
          </a:xfrm>
          <a:prstGeom prst="rect">
            <a:avLst/>
          </a:prstGeom>
          <a:noFill/>
        </p:spPr>
      </p:pic>
      <p:sp>
        <p:nvSpPr>
          <p:cNvPr id="7" name="TextBox 6"/>
          <p:cNvSpPr txBox="1"/>
          <p:nvPr/>
        </p:nvSpPr>
        <p:spPr>
          <a:xfrm>
            <a:off x="152400" y="6272507"/>
            <a:ext cx="3886202" cy="430887"/>
          </a:xfrm>
          <a:prstGeom prst="rect">
            <a:avLst/>
          </a:prstGeom>
          <a:noFill/>
        </p:spPr>
        <p:txBody>
          <a:bodyPr wrap="square" rtlCol="0">
            <a:spAutoFit/>
          </a:bodyPr>
          <a:lstStyle/>
          <a:p>
            <a:r>
              <a:rPr lang="en-US" sz="1100" dirty="0"/>
              <a:t>*Fuel oil excluded from figure because no recipients in FY 2016 used fuel oil as their main heating fuel</a:t>
            </a:r>
          </a:p>
        </p:txBody>
      </p:sp>
      <p:sp>
        <p:nvSpPr>
          <p:cNvPr id="8" name="Bent-Up Arrow 7"/>
          <p:cNvSpPr/>
          <p:nvPr/>
        </p:nvSpPr>
        <p:spPr>
          <a:xfrm rot="5400000">
            <a:off x="2273325" y="3746475"/>
            <a:ext cx="2006550" cy="1981200"/>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61926" y="1607820"/>
            <a:ext cx="7315200" cy="1917320"/>
          </a:xfrm>
          <a:prstGeom prst="rect">
            <a:avLst/>
          </a:prstGeom>
        </p:spPr>
      </p:pic>
    </p:spTree>
    <p:extLst>
      <p:ext uri="{BB962C8B-B14F-4D97-AF65-F5344CB8AC3E}">
        <p14:creationId xmlns:p14="http://schemas.microsoft.com/office/powerpoint/2010/main" val="32248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r>
              <a:rPr lang="en-US" sz="3000" i="1" dirty="0">
                <a:latin typeface="Calibri" pitchFamily="34" charset="0"/>
              </a:rPr>
              <a:t/>
            </a:r>
            <a:br>
              <a:rPr lang="en-US" sz="3000" i="1" dirty="0">
                <a:latin typeface="Calibri" pitchFamily="34" charset="0"/>
              </a:rPr>
            </a:br>
            <a:r>
              <a:rPr lang="en-US" sz="3600" b="1" dirty="0" smtClean="0">
                <a:latin typeface="Calibri" pitchFamily="34" charset="0"/>
              </a:rPr>
              <a:t>Background</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Rectangle 5"/>
          <p:cNvSpPr/>
          <p:nvPr/>
        </p:nvSpPr>
        <p:spPr>
          <a:xfrm>
            <a:off x="318580" y="2035495"/>
            <a:ext cx="8077200" cy="4062651"/>
          </a:xfrm>
          <a:prstGeom prst="rect">
            <a:avLst/>
          </a:prstGeom>
        </p:spPr>
        <p:txBody>
          <a:bodyPr wrap="square">
            <a:spAutoFit/>
          </a:bodyPr>
          <a:lstStyle/>
          <a:p>
            <a:pPr marL="117475"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As of June 2017</a:t>
            </a:r>
            <a:r>
              <a:rPr kumimoji="0" lang="en-US" sz="24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a:t>
            </a:r>
          </a:p>
          <a:p>
            <a:pPr marL="117475" marR="0" lvl="1"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460375" marR="0" lvl="1" indent="-342900" algn="l" defTabSz="914400" rtl="0" eaLnBrk="1" fontAlgn="auto" latinLnBrk="0" hangingPunct="1">
              <a:lnSpc>
                <a:spcPct val="100000"/>
              </a:lnSpc>
              <a:spcBef>
                <a:spcPts val="0"/>
              </a:spcBef>
              <a:spcAft>
                <a:spcPts val="0"/>
              </a:spcAft>
              <a:buClrTx/>
              <a:buSzPct val="85000"/>
              <a:buFont typeface="Arial" panose="020B0604020202020204" pitchFamily="34" charset="0"/>
              <a:buChar char="•"/>
              <a:tabLst/>
              <a:defRPr/>
            </a:pPr>
            <a:r>
              <a:rPr kumimoji="0" lang="en-US" sz="20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42 </a:t>
            </a:r>
            <a:r>
              <a:rPr kumimoji="0" lang="en-US" sz="20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grantees </a:t>
            </a:r>
            <a:r>
              <a:rPr kumimoji="0" lang="en-US" sz="20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submitted Performance Management data for FY 2016. </a:t>
            </a:r>
          </a:p>
          <a:p>
            <a:pPr marL="460375" marR="0" lvl="1" indent="-342900" algn="l" defTabSz="914400" rtl="0" eaLnBrk="1" fontAlgn="auto" latinLnBrk="0" hangingPunct="1">
              <a:lnSpc>
                <a:spcPct val="100000"/>
              </a:lnSpc>
              <a:spcBef>
                <a:spcPts val="0"/>
              </a:spcBef>
              <a:spcAft>
                <a:spcPts val="0"/>
              </a:spcAft>
              <a:buClrTx/>
              <a:buSzPct val="85000"/>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460375" marR="0" lvl="1" indent="-342900" algn="l" defTabSz="914400" rtl="0" eaLnBrk="1" fontAlgn="auto" latinLnBrk="0" hangingPunct="1">
              <a:lnSpc>
                <a:spcPct val="100000"/>
              </a:lnSpc>
              <a:spcBef>
                <a:spcPts val="0"/>
              </a:spcBef>
              <a:spcAft>
                <a:spcPts val="0"/>
              </a:spcAft>
              <a:buClrTx/>
              <a:buSzPct val="85000"/>
              <a:buFont typeface="Arial" panose="020B0604020202020204" pitchFamily="34" charset="0"/>
              <a:buChar char="•"/>
              <a:tabLst/>
              <a:defRPr/>
            </a:pPr>
            <a:r>
              <a:rPr kumimoji="0" lang="en-US" sz="20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Many grantees are actively working with vendors to increase the amount of data included in their Performance Data Forms.</a:t>
            </a:r>
          </a:p>
          <a:p>
            <a:pPr marL="460375" marR="0" lvl="1" indent="-342900" algn="l" defTabSz="914400" rtl="0" eaLnBrk="1" fontAlgn="auto" latinLnBrk="0" hangingPunct="1">
              <a:lnSpc>
                <a:spcPct val="100000"/>
              </a:lnSpc>
              <a:spcBef>
                <a:spcPts val="0"/>
              </a:spcBef>
              <a:spcAft>
                <a:spcPts val="0"/>
              </a:spcAft>
              <a:buClrTx/>
              <a:buSzPct val="85000"/>
              <a:buFont typeface="Arial" panose="020B0604020202020204" pitchFamily="34" charset="0"/>
              <a:buChar char="•"/>
              <a:tabLst/>
              <a:defRPr/>
            </a:pPr>
            <a:endParaRPr kumimoji="0" lang="en-US" sz="20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a:p>
            <a:pPr marL="460375" marR="0" lvl="1" indent="-342900" algn="l" defTabSz="914400" rtl="0" eaLnBrk="1" fontAlgn="auto" latinLnBrk="0" hangingPunct="1">
              <a:lnSpc>
                <a:spcPct val="100000"/>
              </a:lnSpc>
              <a:spcBef>
                <a:spcPts val="0"/>
              </a:spcBef>
              <a:spcAft>
                <a:spcPts val="0"/>
              </a:spcAft>
              <a:buClrTx/>
              <a:buSzPct val="85000"/>
              <a:buFont typeface="Arial" panose="020B0604020202020204" pitchFamily="34" charset="0"/>
              <a:buChar char="•"/>
              <a:tabLst/>
              <a:defRPr/>
            </a:pPr>
            <a:r>
              <a:rPr kumimoji="0" lang="en-US" sz="20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APPRISE </a:t>
            </a:r>
            <a:r>
              <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will </a:t>
            </a:r>
            <a:r>
              <a:rPr kumimoji="0" lang="en-US" sz="20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continue providing training and technical assistance to improve the quantity, accuracy, </a:t>
            </a:r>
            <a:r>
              <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and reliability </a:t>
            </a:r>
            <a:r>
              <a:rPr kumimoji="0" lang="en-US" sz="20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of data for </a:t>
            </a:r>
            <a:r>
              <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FY 2017 </a:t>
            </a:r>
            <a:r>
              <a:rPr kumimoji="0" lang="en-US" sz="20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LIHEAP reporting.</a:t>
            </a:r>
            <a:endPar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03288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000" b="1" dirty="0">
                <a:latin typeface="Calibri" pitchFamily="34" charset="0"/>
              </a:rPr>
              <a:t>Putting LIHEAP Performance Measures into Practice: </a:t>
            </a:r>
            <a:r>
              <a:rPr lang="en-US" sz="3000" i="1" dirty="0">
                <a:latin typeface="Calibri" pitchFamily="34" charset="0"/>
              </a:rPr>
              <a:t>Alabama’s Perspective</a:t>
            </a: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50</a:t>
            </a:fld>
            <a:endParaRPr lang="en-US" dirty="0"/>
          </a:p>
        </p:txBody>
      </p:sp>
      <p:sp>
        <p:nvSpPr>
          <p:cNvPr id="7" name="TextBox 6"/>
          <p:cNvSpPr txBox="1"/>
          <p:nvPr/>
        </p:nvSpPr>
        <p:spPr>
          <a:xfrm>
            <a:off x="152400" y="6272507"/>
            <a:ext cx="3886202" cy="430887"/>
          </a:xfrm>
          <a:prstGeom prst="rect">
            <a:avLst/>
          </a:prstGeom>
          <a:noFill/>
        </p:spPr>
        <p:txBody>
          <a:bodyPr wrap="square" rtlCol="0">
            <a:spAutoFit/>
          </a:bodyPr>
          <a:lstStyle/>
          <a:p>
            <a:r>
              <a:rPr lang="en-US" sz="1100" dirty="0"/>
              <a:t>*Fuel oil excluded from figure because no recipients in FY 2016 used fuel oil as their main heating fuel</a:t>
            </a:r>
          </a:p>
        </p:txBody>
      </p:sp>
      <p:sp>
        <p:nvSpPr>
          <p:cNvPr id="8" name="Bent-Up Arrow 7"/>
          <p:cNvSpPr/>
          <p:nvPr/>
        </p:nvSpPr>
        <p:spPr>
          <a:xfrm rot="5400000">
            <a:off x="2273325" y="3746475"/>
            <a:ext cx="2006550" cy="1981200"/>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714750"/>
            <a:ext cx="4114800" cy="2988644"/>
          </a:xfrm>
          <a:prstGeom prst="rect">
            <a:avLst/>
          </a:prstGeom>
          <a:noFill/>
        </p:spPr>
      </p:pic>
      <p:pic>
        <p:nvPicPr>
          <p:cNvPr id="3" name="Picture 2"/>
          <p:cNvPicPr>
            <a:picLocks noChangeAspect="1"/>
          </p:cNvPicPr>
          <p:nvPr/>
        </p:nvPicPr>
        <p:blipFill>
          <a:blip r:embed="rId3"/>
          <a:stretch>
            <a:fillRect/>
          </a:stretch>
        </p:blipFill>
        <p:spPr>
          <a:xfrm>
            <a:off x="152400" y="1612249"/>
            <a:ext cx="7315200" cy="1855471"/>
          </a:xfrm>
          <a:prstGeom prst="rect">
            <a:avLst/>
          </a:prstGeom>
        </p:spPr>
      </p:pic>
    </p:spTree>
    <p:extLst>
      <p:ext uri="{BB962C8B-B14F-4D97-AF65-F5344CB8AC3E}">
        <p14:creationId xmlns:p14="http://schemas.microsoft.com/office/powerpoint/2010/main" val="30637561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000" b="1" dirty="0">
                <a:latin typeface="Calibri" pitchFamily="34" charset="0"/>
              </a:rPr>
              <a:t>Putting LIHEAP Performance Measures into Practice: </a:t>
            </a:r>
            <a:r>
              <a:rPr lang="en-US" sz="3000" i="1" dirty="0">
                <a:latin typeface="Calibri" pitchFamily="34" charset="0"/>
              </a:rPr>
              <a:t>Alabama’s Perspective</a:t>
            </a: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51</a:t>
            </a:fld>
            <a:endParaRPr lang="en-US" dirty="0"/>
          </a:p>
        </p:txBody>
      </p:sp>
      <p:sp>
        <p:nvSpPr>
          <p:cNvPr id="6" name="Content Placeholder 2"/>
          <p:cNvSpPr>
            <a:spLocks noGrp="1"/>
          </p:cNvSpPr>
          <p:nvPr>
            <p:ph sz="quarter" idx="1"/>
          </p:nvPr>
        </p:nvSpPr>
        <p:spPr>
          <a:xfrm>
            <a:off x="304800" y="1676400"/>
            <a:ext cx="8229600" cy="4404360"/>
          </a:xfrm>
        </p:spPr>
        <p:txBody>
          <a:bodyPr>
            <a:normAutofit/>
          </a:bodyPr>
          <a:lstStyle/>
          <a:p>
            <a:pPr marL="0" lvl="0" indent="0">
              <a:lnSpc>
                <a:spcPct val="150000"/>
              </a:lnSpc>
              <a:buSzPct val="85000"/>
              <a:buNone/>
            </a:pPr>
            <a:r>
              <a:rPr lang="en-US" sz="2400" b="1" dirty="0">
                <a:latin typeface="Calibri" pitchFamily="34" charset="0"/>
              </a:rPr>
              <a:t>What did we learn and what questions were raised?</a:t>
            </a:r>
          </a:p>
          <a:p>
            <a:pPr lvl="0">
              <a:lnSpc>
                <a:spcPct val="150000"/>
              </a:lnSpc>
              <a:buSzPct val="85000"/>
              <a:buFont typeface="Arial" pitchFamily="34" charset="0"/>
              <a:buChar char="•"/>
            </a:pPr>
            <a:r>
              <a:rPr lang="en-US" sz="2200" u="sng" dirty="0">
                <a:latin typeface="Calibri" pitchFamily="34" charset="0"/>
              </a:rPr>
              <a:t>Propane households</a:t>
            </a:r>
            <a:endParaRPr lang="en-US" sz="2200" dirty="0">
              <a:latin typeface="Calibri" pitchFamily="34" charset="0"/>
            </a:endParaRPr>
          </a:p>
          <a:p>
            <a:pPr lvl="1">
              <a:lnSpc>
                <a:spcPct val="150000"/>
              </a:lnSpc>
              <a:buSzPct val="85000"/>
              <a:buFont typeface="Arial" pitchFamily="34" charset="0"/>
              <a:buChar char="•"/>
            </a:pPr>
            <a:r>
              <a:rPr lang="en-US" sz="1900" dirty="0">
                <a:latin typeface="Calibri" pitchFamily="34" charset="0"/>
              </a:rPr>
              <a:t>In FY 2016, approximately 7,197 households (10% of all unduplicated households) used propane as their main heat source. </a:t>
            </a:r>
          </a:p>
          <a:p>
            <a:pPr lvl="1">
              <a:lnSpc>
                <a:spcPct val="150000"/>
              </a:lnSpc>
              <a:buSzPct val="85000"/>
              <a:buFont typeface="Arial" pitchFamily="34" charset="0"/>
              <a:buChar char="•"/>
            </a:pPr>
            <a:r>
              <a:rPr lang="en-US" sz="1900" dirty="0">
                <a:latin typeface="Calibri" pitchFamily="34" charset="0"/>
              </a:rPr>
              <a:t>We want to reach out to our largest propane vendors to see if they have system capabilities to participate in future data exchanges. </a:t>
            </a:r>
          </a:p>
          <a:p>
            <a:pPr lvl="1">
              <a:lnSpc>
                <a:spcPct val="150000"/>
              </a:lnSpc>
              <a:buSzPct val="85000"/>
              <a:buFont typeface="Arial" pitchFamily="34" charset="0"/>
              <a:buChar char="•"/>
            </a:pPr>
            <a:r>
              <a:rPr lang="en-US" sz="1900" dirty="0">
                <a:latin typeface="Calibri" pitchFamily="34" charset="0"/>
              </a:rPr>
              <a:t>We feel it’s important to get a more complete picture of our program’s impact on households that heat with that fuel type.</a:t>
            </a:r>
          </a:p>
          <a:p>
            <a:pPr lvl="0">
              <a:lnSpc>
                <a:spcPct val="150000"/>
              </a:lnSpc>
              <a:buSzPct val="85000"/>
              <a:buFont typeface="Arial" pitchFamily="34" charset="0"/>
              <a:buChar char="•"/>
            </a:pPr>
            <a:endParaRPr lang="en-US" sz="2100" dirty="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a:p>
            <a:pPr lvl="1">
              <a:lnSpc>
                <a:spcPct val="150000"/>
              </a:lnSpc>
              <a:buSzPct val="85000"/>
              <a:buFont typeface="Arial" pitchFamily="34" charset="0"/>
              <a:buChar char="•"/>
            </a:pPr>
            <a:endParaRPr lang="en-US" sz="2400" dirty="0">
              <a:latin typeface="Calibri" pitchFamily="34" charset="0"/>
            </a:endParaRPr>
          </a:p>
          <a:p>
            <a:pPr lvl="1">
              <a:lnSpc>
                <a:spcPct val="150000"/>
              </a:lnSpc>
              <a:buSzPct val="85000"/>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27440799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000" b="1" dirty="0">
                <a:latin typeface="Calibri" pitchFamily="34" charset="0"/>
              </a:rPr>
              <a:t>Putting LIHEAP Performance Measures into Practice: </a:t>
            </a:r>
            <a:r>
              <a:rPr lang="en-US" sz="3000" i="1" dirty="0">
                <a:latin typeface="Calibri" pitchFamily="34" charset="0"/>
              </a:rPr>
              <a:t>Alabama’s Perspective</a:t>
            </a: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52</a:t>
            </a:fld>
            <a:endParaRPr lang="en-US" dirty="0"/>
          </a:p>
        </p:txBody>
      </p:sp>
      <p:sp>
        <p:nvSpPr>
          <p:cNvPr id="6" name="Content Placeholder 2"/>
          <p:cNvSpPr>
            <a:spLocks noGrp="1"/>
          </p:cNvSpPr>
          <p:nvPr>
            <p:ph sz="quarter" idx="1"/>
          </p:nvPr>
        </p:nvSpPr>
        <p:spPr>
          <a:xfrm>
            <a:off x="381000" y="1752600"/>
            <a:ext cx="8229600" cy="4404360"/>
          </a:xfrm>
        </p:spPr>
        <p:txBody>
          <a:bodyPr>
            <a:normAutofit/>
          </a:bodyPr>
          <a:lstStyle/>
          <a:p>
            <a:pPr lvl="0">
              <a:lnSpc>
                <a:spcPct val="150000"/>
              </a:lnSpc>
              <a:buSzPct val="85000"/>
              <a:buFont typeface="Arial" pitchFamily="34" charset="0"/>
              <a:buChar char="•"/>
            </a:pPr>
            <a:r>
              <a:rPr lang="en-US" sz="2200" u="sng" dirty="0">
                <a:latin typeface="Calibri" pitchFamily="34" charset="0"/>
              </a:rPr>
              <a:t>Invalid account numbers</a:t>
            </a:r>
            <a:endParaRPr lang="en-US" sz="2200" dirty="0">
              <a:latin typeface="Calibri" pitchFamily="34" charset="0"/>
            </a:endParaRPr>
          </a:p>
          <a:p>
            <a:pPr lvl="1">
              <a:lnSpc>
                <a:spcPct val="150000"/>
              </a:lnSpc>
              <a:buSzPct val="85000"/>
              <a:buFont typeface="Arial" pitchFamily="34" charset="0"/>
              <a:buChar char="•"/>
            </a:pPr>
            <a:r>
              <a:rPr lang="en-US" sz="2200" dirty="0">
                <a:latin typeface="Calibri" pitchFamily="34" charset="0"/>
              </a:rPr>
              <a:t>For one of our vendors, approximately 25% of the account numbers we provided to them through our data exchange were invalid.  </a:t>
            </a:r>
          </a:p>
          <a:p>
            <a:pPr lvl="2">
              <a:lnSpc>
                <a:spcPct val="150000"/>
              </a:lnSpc>
              <a:buSzPct val="85000"/>
              <a:buFont typeface="Arial" pitchFamily="34" charset="0"/>
              <a:buChar char="•"/>
            </a:pPr>
            <a:r>
              <a:rPr lang="en-US" sz="2200" dirty="0">
                <a:latin typeface="Calibri" pitchFamily="34" charset="0"/>
              </a:rPr>
              <a:t>Intake data error?  </a:t>
            </a:r>
          </a:p>
          <a:p>
            <a:pPr lvl="2">
              <a:lnSpc>
                <a:spcPct val="150000"/>
              </a:lnSpc>
              <a:buSzPct val="85000"/>
              <a:buFont typeface="Arial" pitchFamily="34" charset="0"/>
              <a:buChar char="•"/>
            </a:pPr>
            <a:r>
              <a:rPr lang="en-US" sz="2200" dirty="0">
                <a:latin typeface="Calibri" pitchFamily="34" charset="0"/>
              </a:rPr>
              <a:t>Did the LIHEAP clients move and were assigned new account numbers and vendor system could not track?</a:t>
            </a:r>
          </a:p>
          <a:p>
            <a:pPr lvl="0">
              <a:lnSpc>
                <a:spcPct val="150000"/>
              </a:lnSpc>
              <a:buSzPct val="85000"/>
              <a:buFont typeface="Arial" pitchFamily="34" charset="0"/>
              <a:buChar char="•"/>
            </a:pPr>
            <a:endParaRPr lang="en-US" sz="2100" dirty="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a:p>
            <a:pPr lvl="1">
              <a:lnSpc>
                <a:spcPct val="150000"/>
              </a:lnSpc>
              <a:buSzPct val="85000"/>
              <a:buFont typeface="Arial" pitchFamily="34" charset="0"/>
              <a:buChar char="•"/>
            </a:pPr>
            <a:endParaRPr lang="en-US" sz="2400" dirty="0">
              <a:latin typeface="Calibri" pitchFamily="34" charset="0"/>
            </a:endParaRPr>
          </a:p>
          <a:p>
            <a:pPr lvl="1">
              <a:lnSpc>
                <a:spcPct val="150000"/>
              </a:lnSpc>
              <a:buSzPct val="85000"/>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7423046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000" b="1" dirty="0">
                <a:latin typeface="Calibri" pitchFamily="34" charset="0"/>
              </a:rPr>
              <a:t>Putting LIHEAP Performance Measures into Practice: </a:t>
            </a:r>
            <a:r>
              <a:rPr lang="en-US" sz="3000" i="1" dirty="0">
                <a:latin typeface="Calibri" pitchFamily="34" charset="0"/>
              </a:rPr>
              <a:t>Alabama’s Perspective</a:t>
            </a: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53</a:t>
            </a:fld>
            <a:endParaRPr lang="en-US" dirty="0"/>
          </a:p>
        </p:txBody>
      </p:sp>
      <p:sp>
        <p:nvSpPr>
          <p:cNvPr id="6" name="Content Placeholder 2"/>
          <p:cNvSpPr>
            <a:spLocks noGrp="1"/>
          </p:cNvSpPr>
          <p:nvPr>
            <p:ph sz="quarter" idx="1"/>
          </p:nvPr>
        </p:nvSpPr>
        <p:spPr>
          <a:xfrm>
            <a:off x="381000" y="1828800"/>
            <a:ext cx="8077200" cy="4404360"/>
          </a:xfrm>
        </p:spPr>
        <p:txBody>
          <a:bodyPr>
            <a:normAutofit/>
          </a:bodyPr>
          <a:lstStyle/>
          <a:p>
            <a:pPr lvl="0">
              <a:lnSpc>
                <a:spcPct val="150000"/>
              </a:lnSpc>
              <a:buSzPct val="85000"/>
              <a:buFont typeface="Arial" pitchFamily="34" charset="0"/>
              <a:buChar char="•"/>
            </a:pPr>
            <a:r>
              <a:rPr lang="en-US" sz="2400" u="sng" dirty="0">
                <a:latin typeface="Calibri" pitchFamily="34" charset="0"/>
              </a:rPr>
              <a:t>Crisis benefits</a:t>
            </a:r>
            <a:endParaRPr lang="en-US" sz="2400" dirty="0">
              <a:latin typeface="Calibri" pitchFamily="34" charset="0"/>
            </a:endParaRPr>
          </a:p>
          <a:p>
            <a:pPr lvl="1">
              <a:lnSpc>
                <a:spcPct val="150000"/>
              </a:lnSpc>
              <a:buSzPct val="85000"/>
              <a:buFont typeface="Arial" pitchFamily="34" charset="0"/>
              <a:buChar char="•"/>
            </a:pPr>
            <a:r>
              <a:rPr lang="en-US" sz="2200" dirty="0">
                <a:latin typeface="Calibri" pitchFamily="34" charset="0"/>
              </a:rPr>
              <a:t>Do they impact our targeting indexes? </a:t>
            </a:r>
          </a:p>
          <a:p>
            <a:pPr lvl="1">
              <a:lnSpc>
                <a:spcPct val="150000"/>
              </a:lnSpc>
              <a:buSzPct val="85000"/>
              <a:buFont typeface="Arial" pitchFamily="34" charset="0"/>
              <a:buChar char="•"/>
            </a:pPr>
            <a:r>
              <a:rPr lang="en-US" sz="2200" dirty="0">
                <a:latin typeface="Calibri" pitchFamily="34" charset="0"/>
              </a:rPr>
              <a:t>Crisis benefits are awarded for the amount that will maintain or restore service for the next 30 days.</a:t>
            </a:r>
          </a:p>
          <a:p>
            <a:pPr lvl="1">
              <a:lnSpc>
                <a:spcPct val="150000"/>
              </a:lnSpc>
              <a:buSzPct val="85000"/>
              <a:buFont typeface="Arial" pitchFamily="34" charset="0"/>
              <a:buChar char="•"/>
            </a:pPr>
            <a:r>
              <a:rPr lang="en-US" sz="2200" dirty="0">
                <a:latin typeface="Calibri" pitchFamily="34" charset="0"/>
              </a:rPr>
              <a:t>The amount varies – some vendors require the entire bill amount, others require only a portion of the bill or the past due amount.</a:t>
            </a:r>
          </a:p>
          <a:p>
            <a:pPr marL="365760" lvl="1" indent="0">
              <a:lnSpc>
                <a:spcPct val="150000"/>
              </a:lnSpc>
              <a:buSzPct val="85000"/>
              <a:buNone/>
            </a:pPr>
            <a:endParaRPr lang="en-US" sz="1800" dirty="0">
              <a:latin typeface="Calibri" pitchFamily="34" charset="0"/>
            </a:endParaRPr>
          </a:p>
          <a:p>
            <a:pPr lvl="0">
              <a:lnSpc>
                <a:spcPct val="150000"/>
              </a:lnSpc>
              <a:buSzPct val="85000"/>
              <a:buFont typeface="Arial" pitchFamily="34" charset="0"/>
              <a:buChar char="•"/>
            </a:pPr>
            <a:endParaRPr lang="en-US" sz="2100" dirty="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a:p>
            <a:pPr lvl="1">
              <a:lnSpc>
                <a:spcPct val="150000"/>
              </a:lnSpc>
              <a:buSzPct val="85000"/>
              <a:buFont typeface="Arial" pitchFamily="34" charset="0"/>
              <a:buChar char="•"/>
            </a:pPr>
            <a:endParaRPr lang="en-US" sz="2400" dirty="0">
              <a:latin typeface="Calibri" pitchFamily="34" charset="0"/>
            </a:endParaRPr>
          </a:p>
          <a:p>
            <a:pPr lvl="1">
              <a:lnSpc>
                <a:spcPct val="150000"/>
              </a:lnSpc>
              <a:buSzPct val="85000"/>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32805329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000" b="1" dirty="0">
                <a:latin typeface="Calibri" pitchFamily="34" charset="0"/>
              </a:rPr>
              <a:t>Putting LIHEAP Performance Measures into Practice: </a:t>
            </a:r>
            <a:r>
              <a:rPr lang="en-US" sz="3000" i="1" dirty="0">
                <a:latin typeface="Calibri" pitchFamily="34" charset="0"/>
              </a:rPr>
              <a:t>Alabama’s Perspective</a:t>
            </a: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54</a:t>
            </a:fld>
            <a:endParaRPr lang="en-US" dirty="0"/>
          </a:p>
        </p:txBody>
      </p:sp>
      <p:sp>
        <p:nvSpPr>
          <p:cNvPr id="6" name="Content Placeholder 2"/>
          <p:cNvSpPr>
            <a:spLocks noGrp="1"/>
          </p:cNvSpPr>
          <p:nvPr>
            <p:ph sz="quarter" idx="1"/>
          </p:nvPr>
        </p:nvSpPr>
        <p:spPr>
          <a:xfrm>
            <a:off x="381000" y="1828800"/>
            <a:ext cx="8077200" cy="4404360"/>
          </a:xfrm>
        </p:spPr>
        <p:txBody>
          <a:bodyPr>
            <a:normAutofit/>
          </a:bodyPr>
          <a:lstStyle/>
          <a:p>
            <a:pPr lvl="0">
              <a:lnSpc>
                <a:spcPct val="150000"/>
              </a:lnSpc>
              <a:buSzPct val="85000"/>
              <a:buFont typeface="Arial" pitchFamily="34" charset="0"/>
              <a:buChar char="•"/>
            </a:pPr>
            <a:r>
              <a:rPr lang="en-US" sz="2400" u="sng" dirty="0">
                <a:latin typeface="Calibri" pitchFamily="34" charset="0"/>
              </a:rPr>
              <a:t>Utility allowances</a:t>
            </a:r>
          </a:p>
          <a:p>
            <a:pPr lvl="1">
              <a:lnSpc>
                <a:spcPct val="150000"/>
              </a:lnSpc>
              <a:buSzPct val="85000"/>
              <a:buFont typeface="Arial" pitchFamily="34" charset="0"/>
              <a:buChar char="•"/>
            </a:pPr>
            <a:r>
              <a:rPr lang="en-US" sz="2200" dirty="0">
                <a:latin typeface="Calibri" pitchFamily="34" charset="0"/>
              </a:rPr>
              <a:t>Do they impact our targeting indexes? </a:t>
            </a:r>
          </a:p>
          <a:p>
            <a:pPr lvl="1">
              <a:lnSpc>
                <a:spcPct val="150000"/>
              </a:lnSpc>
              <a:buSzPct val="85000"/>
              <a:buFont typeface="Arial" pitchFamily="34" charset="0"/>
              <a:buChar char="•"/>
            </a:pPr>
            <a:r>
              <a:rPr lang="en-US" sz="2200" dirty="0">
                <a:latin typeface="Calibri" pitchFamily="34" charset="0"/>
              </a:rPr>
              <a:t>We deduct the utility allowance (for public housing and Section 8 households) from the LIHEAP benefit amount. </a:t>
            </a:r>
          </a:p>
          <a:p>
            <a:pPr lvl="1">
              <a:lnSpc>
                <a:spcPct val="150000"/>
              </a:lnSpc>
              <a:buSzPct val="85000"/>
              <a:buFont typeface="Arial" pitchFamily="34" charset="0"/>
              <a:buChar char="•"/>
            </a:pPr>
            <a:r>
              <a:rPr lang="en-US" sz="2200" dirty="0">
                <a:latin typeface="Calibri" pitchFamily="34" charset="0"/>
              </a:rPr>
              <a:t>Example: Household is eligible for $320 LIHEAP benefit and their utility allowance is $200, they would receive only $120. </a:t>
            </a:r>
          </a:p>
          <a:p>
            <a:pPr marL="365760" lvl="1" indent="0">
              <a:lnSpc>
                <a:spcPct val="150000"/>
              </a:lnSpc>
              <a:buSzPct val="85000"/>
              <a:buNone/>
            </a:pPr>
            <a:endParaRPr lang="en-US" sz="1800" dirty="0">
              <a:latin typeface="Calibri" pitchFamily="34" charset="0"/>
            </a:endParaRPr>
          </a:p>
          <a:p>
            <a:pPr lvl="0">
              <a:lnSpc>
                <a:spcPct val="150000"/>
              </a:lnSpc>
              <a:buSzPct val="85000"/>
              <a:buFont typeface="Arial" pitchFamily="34" charset="0"/>
              <a:buChar char="•"/>
            </a:pPr>
            <a:endParaRPr lang="en-US" sz="2100" dirty="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a:p>
            <a:pPr lvl="1">
              <a:lnSpc>
                <a:spcPct val="150000"/>
              </a:lnSpc>
              <a:buSzPct val="85000"/>
              <a:buFont typeface="Arial" pitchFamily="34" charset="0"/>
              <a:buChar char="•"/>
            </a:pPr>
            <a:endParaRPr lang="en-US" sz="2400" dirty="0">
              <a:latin typeface="Calibri" pitchFamily="34" charset="0"/>
            </a:endParaRPr>
          </a:p>
          <a:p>
            <a:pPr lvl="1">
              <a:lnSpc>
                <a:spcPct val="150000"/>
              </a:lnSpc>
              <a:buSzPct val="85000"/>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41005315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000" b="1" dirty="0">
                <a:latin typeface="Calibri" pitchFamily="34" charset="0"/>
              </a:rPr>
              <a:t>Putting LIHEAP Performance Measures into Practice: </a:t>
            </a:r>
            <a:r>
              <a:rPr lang="en-US" sz="3000" i="1" dirty="0">
                <a:latin typeface="Calibri" pitchFamily="34" charset="0"/>
              </a:rPr>
              <a:t>Alabama’s Perspective</a:t>
            </a: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55</a:t>
            </a:fld>
            <a:endParaRPr lang="en-US" dirty="0"/>
          </a:p>
        </p:txBody>
      </p:sp>
      <p:sp>
        <p:nvSpPr>
          <p:cNvPr id="6" name="Content Placeholder 2"/>
          <p:cNvSpPr>
            <a:spLocks noGrp="1"/>
          </p:cNvSpPr>
          <p:nvPr>
            <p:ph sz="quarter" idx="1"/>
          </p:nvPr>
        </p:nvSpPr>
        <p:spPr>
          <a:xfrm>
            <a:off x="381000" y="1752600"/>
            <a:ext cx="8229600" cy="4404360"/>
          </a:xfrm>
        </p:spPr>
        <p:txBody>
          <a:bodyPr>
            <a:normAutofit fontScale="92500"/>
          </a:bodyPr>
          <a:lstStyle/>
          <a:p>
            <a:pPr marL="0" indent="0">
              <a:lnSpc>
                <a:spcPct val="150000"/>
              </a:lnSpc>
              <a:buSzPct val="85000"/>
              <a:buNone/>
            </a:pPr>
            <a:r>
              <a:rPr lang="en-US" sz="2600" b="1" dirty="0">
                <a:latin typeface="Calibri" pitchFamily="34" charset="0"/>
              </a:rPr>
              <a:t>Where are we headed?</a:t>
            </a:r>
          </a:p>
          <a:p>
            <a:pPr lvl="0">
              <a:lnSpc>
                <a:spcPct val="150000"/>
              </a:lnSpc>
              <a:buSzPct val="85000"/>
              <a:buFont typeface="Arial" pitchFamily="34" charset="0"/>
              <a:buChar char="•"/>
            </a:pPr>
            <a:r>
              <a:rPr lang="en-US" sz="2200" dirty="0">
                <a:latin typeface="Calibri" pitchFamily="34" charset="0"/>
              </a:rPr>
              <a:t>We do not intend on making significant changes to our program for FY 2018.</a:t>
            </a:r>
          </a:p>
          <a:p>
            <a:pPr lvl="0">
              <a:lnSpc>
                <a:spcPct val="150000"/>
              </a:lnSpc>
              <a:buSzPct val="85000"/>
              <a:buFont typeface="Arial" pitchFamily="34" charset="0"/>
              <a:buChar char="•"/>
            </a:pPr>
            <a:r>
              <a:rPr lang="en-US" sz="2200" dirty="0">
                <a:latin typeface="Calibri" pitchFamily="34" charset="0"/>
              </a:rPr>
              <a:t>We have received the Performance Management Integration Guide from APPRISE with the What-If tool.  This provides options of adjusting our benefit matrix to target high burden households more effectively.</a:t>
            </a:r>
          </a:p>
          <a:p>
            <a:pPr lvl="0">
              <a:lnSpc>
                <a:spcPct val="150000"/>
              </a:lnSpc>
              <a:buSzPct val="85000"/>
              <a:buFont typeface="Arial" pitchFamily="34" charset="0"/>
              <a:buChar char="•"/>
            </a:pPr>
            <a:r>
              <a:rPr lang="en-US" sz="2200" dirty="0">
                <a:latin typeface="Calibri" pitchFamily="34" charset="0"/>
              </a:rPr>
              <a:t>We intend to analyze What-If scenarios and discuss our options within our network.</a:t>
            </a:r>
          </a:p>
          <a:p>
            <a:pPr marL="365760" lvl="1" indent="0">
              <a:lnSpc>
                <a:spcPct val="150000"/>
              </a:lnSpc>
              <a:buSzPct val="85000"/>
              <a:buNone/>
            </a:pPr>
            <a:endParaRPr lang="en-US" sz="1800" dirty="0">
              <a:latin typeface="Calibri" pitchFamily="34" charset="0"/>
            </a:endParaRPr>
          </a:p>
          <a:p>
            <a:pPr lvl="0">
              <a:lnSpc>
                <a:spcPct val="150000"/>
              </a:lnSpc>
              <a:buSzPct val="85000"/>
              <a:buFont typeface="Arial" pitchFamily="34" charset="0"/>
              <a:buChar char="•"/>
            </a:pPr>
            <a:endParaRPr lang="en-US" sz="2100" dirty="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a:p>
            <a:pPr lvl="1">
              <a:lnSpc>
                <a:spcPct val="150000"/>
              </a:lnSpc>
              <a:buSzPct val="85000"/>
              <a:buFont typeface="Arial" pitchFamily="34" charset="0"/>
              <a:buChar char="•"/>
            </a:pPr>
            <a:endParaRPr lang="en-US" sz="2400" dirty="0">
              <a:latin typeface="Calibri" pitchFamily="34" charset="0"/>
            </a:endParaRPr>
          </a:p>
          <a:p>
            <a:pPr lvl="1">
              <a:lnSpc>
                <a:spcPct val="150000"/>
              </a:lnSpc>
              <a:buSzPct val="85000"/>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16038304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000" b="1" dirty="0">
                <a:latin typeface="Calibri" pitchFamily="34" charset="0"/>
              </a:rPr>
              <a:t>Putting LIHEAP Performance Measures into Practice: </a:t>
            </a:r>
            <a:r>
              <a:rPr lang="en-US" sz="3000" i="1" dirty="0">
                <a:latin typeface="Calibri" pitchFamily="34" charset="0"/>
              </a:rPr>
              <a:t>Alabama’s Perspective</a:t>
            </a: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56</a:t>
            </a:fld>
            <a:endParaRPr lang="en-US" dirty="0"/>
          </a:p>
        </p:txBody>
      </p:sp>
      <p:sp>
        <p:nvSpPr>
          <p:cNvPr id="6" name="Content Placeholder 2"/>
          <p:cNvSpPr>
            <a:spLocks noGrp="1"/>
          </p:cNvSpPr>
          <p:nvPr>
            <p:ph sz="quarter" idx="1"/>
          </p:nvPr>
        </p:nvSpPr>
        <p:spPr>
          <a:xfrm>
            <a:off x="381000" y="1828800"/>
            <a:ext cx="8229600" cy="4404360"/>
          </a:xfrm>
        </p:spPr>
        <p:txBody>
          <a:bodyPr>
            <a:normAutofit/>
          </a:bodyPr>
          <a:lstStyle/>
          <a:p>
            <a:pPr marL="0" indent="0">
              <a:lnSpc>
                <a:spcPct val="150000"/>
              </a:lnSpc>
              <a:buSzPct val="85000"/>
              <a:buNone/>
            </a:pPr>
            <a:r>
              <a:rPr lang="en-US" sz="2400" b="1">
                <a:latin typeface="Calibri" pitchFamily="34" charset="0"/>
              </a:rPr>
              <a:t>Final Thoughts……</a:t>
            </a:r>
            <a:endParaRPr lang="en-US" sz="2400" b="1" dirty="0">
              <a:latin typeface="Calibri" pitchFamily="34" charset="0"/>
            </a:endParaRPr>
          </a:p>
          <a:p>
            <a:pPr lvl="0">
              <a:lnSpc>
                <a:spcPct val="150000"/>
              </a:lnSpc>
              <a:buSzPct val="85000"/>
              <a:buFont typeface="Arial" pitchFamily="34" charset="0"/>
              <a:buChar char="•"/>
            </a:pPr>
            <a:r>
              <a:rPr lang="en-US" sz="2000" dirty="0">
                <a:solidFill>
                  <a:schemeClr val="accent2"/>
                </a:solidFill>
                <a:latin typeface="Calibri" pitchFamily="34" charset="0"/>
              </a:rPr>
              <a:t>Don’t panic!  </a:t>
            </a:r>
            <a:r>
              <a:rPr lang="en-US" sz="2000" dirty="0">
                <a:latin typeface="Calibri" pitchFamily="34" charset="0"/>
              </a:rPr>
              <a:t>FY2016 was the first year of reporting and we are ALL trying to understand our data.</a:t>
            </a:r>
          </a:p>
          <a:p>
            <a:pPr lvl="1">
              <a:lnSpc>
                <a:spcPct val="150000"/>
              </a:lnSpc>
              <a:buSzPct val="85000"/>
              <a:buFont typeface="Arial" pitchFamily="34" charset="0"/>
              <a:buChar char="•"/>
            </a:pPr>
            <a:r>
              <a:rPr lang="en-US" sz="1900" dirty="0">
                <a:latin typeface="Calibri" pitchFamily="34" charset="0"/>
              </a:rPr>
              <a:t>Review the State Snapshot from APPRISE, it may help you draw conclusions that may not have been as clear on the PM form.  </a:t>
            </a:r>
          </a:p>
          <a:p>
            <a:pPr lvl="0">
              <a:lnSpc>
                <a:spcPct val="150000"/>
              </a:lnSpc>
              <a:buSzPct val="85000"/>
              <a:buFont typeface="Arial" pitchFamily="34" charset="0"/>
              <a:buChar char="•"/>
            </a:pPr>
            <a:r>
              <a:rPr lang="en-US" sz="2000" dirty="0">
                <a:solidFill>
                  <a:schemeClr val="accent2"/>
                </a:solidFill>
                <a:latin typeface="Calibri" pitchFamily="34" charset="0"/>
              </a:rPr>
              <a:t>Analysis paralysis? </a:t>
            </a:r>
            <a:r>
              <a:rPr lang="en-US" sz="2000" dirty="0">
                <a:latin typeface="Calibri" pitchFamily="34" charset="0"/>
              </a:rPr>
              <a:t>The PM Implementation Workgroup is developing materials to walk you through steps to consider before making programmatic design decisions.</a:t>
            </a:r>
          </a:p>
          <a:p>
            <a:pPr lvl="0">
              <a:lnSpc>
                <a:spcPct val="150000"/>
              </a:lnSpc>
              <a:buSzPct val="85000"/>
              <a:buFont typeface="Arial" pitchFamily="34" charset="0"/>
              <a:buChar char="•"/>
            </a:pPr>
            <a:endParaRPr lang="en-US" sz="1800" dirty="0">
              <a:latin typeface="Calibri" pitchFamily="34" charset="0"/>
            </a:endParaRPr>
          </a:p>
          <a:p>
            <a:pPr lvl="0">
              <a:lnSpc>
                <a:spcPct val="150000"/>
              </a:lnSpc>
              <a:buSzPct val="85000"/>
              <a:buFont typeface="Arial" pitchFamily="34" charset="0"/>
              <a:buChar char="•"/>
            </a:pPr>
            <a:endParaRPr lang="en-US" sz="2100" dirty="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a:p>
            <a:pPr lvl="1">
              <a:lnSpc>
                <a:spcPct val="150000"/>
              </a:lnSpc>
              <a:buSzPct val="85000"/>
              <a:buFont typeface="Arial" pitchFamily="34" charset="0"/>
              <a:buChar char="•"/>
            </a:pPr>
            <a:endParaRPr lang="en-US" sz="2400" dirty="0">
              <a:latin typeface="Calibri" pitchFamily="34" charset="0"/>
            </a:endParaRPr>
          </a:p>
          <a:p>
            <a:pPr lvl="1">
              <a:lnSpc>
                <a:spcPct val="150000"/>
              </a:lnSpc>
              <a:buSzPct val="85000"/>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8735887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Content Placeholder 1"/>
          <p:cNvSpPr>
            <a:spLocks noGrp="1"/>
          </p:cNvSpPr>
          <p:nvPr>
            <p:ph sz="quarter" idx="1"/>
          </p:nvPr>
        </p:nvSpPr>
        <p:spPr>
          <a:xfrm>
            <a:off x="448056" y="3291840"/>
            <a:ext cx="8153400" cy="1493520"/>
          </a:xfrm>
        </p:spPr>
        <p:txBody>
          <a:bodyPr>
            <a:normAutofit/>
          </a:bodyPr>
          <a:lstStyle/>
          <a:p>
            <a:pPr marL="0" indent="0" algn="ctr">
              <a:spcBef>
                <a:spcPts val="0"/>
              </a:spcBef>
              <a:buNone/>
            </a:pPr>
            <a:r>
              <a:rPr lang="en-US" sz="3200" b="1" dirty="0" smtClean="0">
                <a:latin typeface="Calibri" panose="020F0502020204030204" pitchFamily="34" charset="0"/>
                <a:cs typeface="Calibri" panose="020F0502020204030204" pitchFamily="34" charset="0"/>
              </a:rPr>
              <a:t>Moving Forward</a:t>
            </a:r>
          </a:p>
        </p:txBody>
      </p:sp>
    </p:spTree>
    <p:extLst>
      <p:ext uri="{BB962C8B-B14F-4D97-AF65-F5344CB8AC3E}">
        <p14:creationId xmlns:p14="http://schemas.microsoft.com/office/powerpoint/2010/main" val="29070202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r>
              <a:rPr lang="en-US" sz="3000" i="1" dirty="0">
                <a:latin typeface="Calibri" pitchFamily="34" charset="0"/>
              </a:rPr>
              <a:t/>
            </a:r>
            <a:br>
              <a:rPr lang="en-US" sz="3000" i="1" dirty="0">
                <a:latin typeface="Calibri" pitchFamily="34" charset="0"/>
              </a:rPr>
            </a:br>
            <a:r>
              <a:rPr lang="en-US" sz="3600" b="1" dirty="0" smtClean="0">
                <a:latin typeface="Calibri" pitchFamily="34" charset="0"/>
              </a:rPr>
              <a:t>Building Upon What We’ve Learned</a:t>
            </a:r>
            <a:endParaRPr lang="en-US"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Content Placeholder 2"/>
          <p:cNvSpPr>
            <a:spLocks noGrp="1"/>
          </p:cNvSpPr>
          <p:nvPr>
            <p:ph sz="quarter" idx="1"/>
          </p:nvPr>
        </p:nvSpPr>
        <p:spPr>
          <a:xfrm>
            <a:off x="336533" y="2012004"/>
            <a:ext cx="8483212" cy="4404360"/>
          </a:xfrm>
        </p:spPr>
        <p:txBody>
          <a:bodyPr>
            <a:normAutofit/>
          </a:bodyPr>
          <a:lstStyle/>
          <a:p>
            <a:pPr>
              <a:buClrTx/>
              <a:buSzPct val="85000"/>
              <a:buFont typeface="Arial" panose="020B0604020202020204" pitchFamily="34" charset="0"/>
              <a:buChar char="•"/>
            </a:pPr>
            <a:r>
              <a:rPr lang="en-US" sz="2100" dirty="0" smtClean="0">
                <a:latin typeface="Calibri" pitchFamily="34" charset="0"/>
              </a:rPr>
              <a:t>LIHEAP Grantees, the Performance Management Implementation Work Group (</a:t>
            </a:r>
            <a:r>
              <a:rPr lang="en-US" sz="2100" dirty="0" err="1" smtClean="0">
                <a:latin typeface="Calibri" pitchFamily="34" charset="0"/>
              </a:rPr>
              <a:t>PMIWG</a:t>
            </a:r>
            <a:r>
              <a:rPr lang="en-US" sz="2100" dirty="0" smtClean="0">
                <a:latin typeface="Calibri" pitchFamily="34" charset="0"/>
              </a:rPr>
              <a:t>), OCS, and APPRISE have maintained a consistent feedback loop via conference calls, site visits, webinars, and training sessions.</a:t>
            </a:r>
          </a:p>
          <a:p>
            <a:pPr>
              <a:buClrTx/>
              <a:buSzPct val="85000"/>
              <a:buFont typeface="Arial" panose="020B0604020202020204" pitchFamily="34" charset="0"/>
              <a:buChar char="•"/>
            </a:pPr>
            <a:endParaRPr lang="en-US" sz="2100" dirty="0">
              <a:latin typeface="Calibri" pitchFamily="34" charset="0"/>
            </a:endParaRPr>
          </a:p>
          <a:p>
            <a:pPr>
              <a:buClrTx/>
              <a:buSzPct val="85000"/>
              <a:buFont typeface="Arial" panose="020B0604020202020204" pitchFamily="34" charset="0"/>
              <a:buChar char="•"/>
            </a:pPr>
            <a:r>
              <a:rPr lang="en-US" sz="2100" dirty="0" smtClean="0">
                <a:latin typeface="Calibri" pitchFamily="34" charset="0"/>
              </a:rPr>
              <a:t>APPRISE is continuing to work with grantees to improve the quantity and quality of their Performance Measure data.</a:t>
            </a:r>
          </a:p>
          <a:p>
            <a:pPr>
              <a:buClrTx/>
              <a:buSzPct val="85000"/>
              <a:buFont typeface="Arial" panose="020B0604020202020204" pitchFamily="34" charset="0"/>
              <a:buChar char="•"/>
            </a:pPr>
            <a:endParaRPr lang="en-US" sz="2100" dirty="0" smtClean="0">
              <a:latin typeface="Calibri" pitchFamily="34" charset="0"/>
            </a:endParaRPr>
          </a:p>
          <a:p>
            <a:pPr>
              <a:buClrTx/>
              <a:buSzPct val="85000"/>
              <a:buFont typeface="Arial" panose="020B0604020202020204" pitchFamily="34" charset="0"/>
              <a:buChar char="•"/>
            </a:pPr>
            <a:r>
              <a:rPr lang="en-US" sz="2100" dirty="0" smtClean="0">
                <a:latin typeface="Calibri" pitchFamily="34" charset="0"/>
              </a:rPr>
              <a:t>The </a:t>
            </a:r>
            <a:r>
              <a:rPr lang="en-US" sz="2100" dirty="0" err="1" smtClean="0">
                <a:latin typeface="Calibri" pitchFamily="34" charset="0"/>
              </a:rPr>
              <a:t>PMIWG</a:t>
            </a:r>
            <a:r>
              <a:rPr lang="en-US" sz="2100" dirty="0" smtClean="0">
                <a:latin typeface="Calibri" pitchFamily="34" charset="0"/>
              </a:rPr>
              <a:t> and APPRISE are working with grantees to better understand and analyze data in context of program design differences.</a:t>
            </a:r>
            <a:endParaRPr lang="en-US" sz="2100" dirty="0">
              <a:latin typeface="Calibri" pitchFamily="34" charset="0"/>
            </a:endParaRPr>
          </a:p>
        </p:txBody>
      </p:sp>
    </p:spTree>
    <p:extLst>
      <p:ext uri="{BB962C8B-B14F-4D97-AF65-F5344CB8AC3E}">
        <p14:creationId xmlns:p14="http://schemas.microsoft.com/office/powerpoint/2010/main" val="38850762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r>
              <a:rPr lang="en-US" sz="3000" i="1" dirty="0">
                <a:latin typeface="Calibri" pitchFamily="34" charset="0"/>
              </a:rPr>
              <a:t/>
            </a:r>
            <a:br>
              <a:rPr lang="en-US" sz="3000" i="1" dirty="0">
                <a:latin typeface="Calibri" pitchFamily="34" charset="0"/>
              </a:rPr>
            </a:br>
            <a:r>
              <a:rPr lang="en-US" sz="3600" b="1" dirty="0" smtClean="0">
                <a:latin typeface="Calibri" pitchFamily="34" charset="0"/>
              </a:rPr>
              <a:t>Emphasis on Performance Management</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Content Placeholder 2"/>
          <p:cNvSpPr>
            <a:spLocks noGrp="1"/>
          </p:cNvSpPr>
          <p:nvPr>
            <p:ph sz="quarter" idx="1"/>
          </p:nvPr>
        </p:nvSpPr>
        <p:spPr>
          <a:xfrm>
            <a:off x="350196" y="1947153"/>
            <a:ext cx="8229600" cy="4404360"/>
          </a:xfrm>
        </p:spPr>
        <p:txBody>
          <a:bodyPr>
            <a:normAutofit/>
          </a:bodyPr>
          <a:lstStyle/>
          <a:p>
            <a:pPr>
              <a:buClrTx/>
              <a:buSzPct val="85000"/>
              <a:buFont typeface="Arial" panose="020B0604020202020204" pitchFamily="34" charset="0"/>
              <a:buChar char="•"/>
            </a:pPr>
            <a:r>
              <a:rPr lang="en-US" sz="2100" dirty="0" smtClean="0">
                <a:latin typeface="Calibri" pitchFamily="34" charset="0"/>
              </a:rPr>
              <a:t>This Spring, APPRISE offered two webinars, as well as a three part national training workshop, focused on using LIHEAP data for Performance Management.</a:t>
            </a:r>
          </a:p>
          <a:p>
            <a:pPr>
              <a:buClrTx/>
              <a:buSzPct val="85000"/>
              <a:buFont typeface="Arial" panose="020B0604020202020204" pitchFamily="34" charset="0"/>
              <a:buChar char="•"/>
            </a:pPr>
            <a:endParaRPr lang="en-US" sz="2100" dirty="0">
              <a:latin typeface="Calibri" pitchFamily="34" charset="0"/>
            </a:endParaRPr>
          </a:p>
          <a:p>
            <a:pPr>
              <a:buClrTx/>
              <a:buSzPct val="85000"/>
              <a:buFont typeface="Arial" panose="020B0604020202020204" pitchFamily="34" charset="0"/>
              <a:buChar char="•"/>
            </a:pPr>
            <a:r>
              <a:rPr lang="en-US" sz="2100" dirty="0" smtClean="0">
                <a:latin typeface="Calibri" pitchFamily="34" charset="0"/>
              </a:rPr>
              <a:t>The </a:t>
            </a:r>
            <a:r>
              <a:rPr lang="en-US" sz="2100" dirty="0" err="1" smtClean="0">
                <a:latin typeface="Calibri" pitchFamily="34" charset="0"/>
              </a:rPr>
              <a:t>PMIWG</a:t>
            </a:r>
            <a:r>
              <a:rPr lang="en-US" sz="2100" dirty="0" smtClean="0">
                <a:latin typeface="Calibri" pitchFamily="34" charset="0"/>
              </a:rPr>
              <a:t> is actively working on tools (like the Performance Management Integration Guide) to help grantees better understand their data, and use it to consider potential changes to their programs.</a:t>
            </a:r>
          </a:p>
          <a:p>
            <a:pPr>
              <a:buClrTx/>
              <a:buSzPct val="85000"/>
              <a:buFont typeface="Arial" panose="020B0604020202020204" pitchFamily="34" charset="0"/>
              <a:buChar char="•"/>
            </a:pPr>
            <a:endParaRPr lang="en-US" sz="2100" dirty="0">
              <a:latin typeface="Calibri" pitchFamily="34" charset="0"/>
            </a:endParaRPr>
          </a:p>
          <a:p>
            <a:pPr>
              <a:buClrTx/>
              <a:buSzPct val="85000"/>
              <a:buFont typeface="Arial" panose="020B0604020202020204" pitchFamily="34" charset="0"/>
              <a:buChar char="•"/>
            </a:pPr>
            <a:r>
              <a:rPr lang="en-US" sz="2100" dirty="0" smtClean="0">
                <a:latin typeface="Calibri" pitchFamily="34" charset="0"/>
              </a:rPr>
              <a:t>Grantees are actively engaging partners (subgrantees and vendors) to review data and incorporate LIHEAP findings into program and policy discussions.</a:t>
            </a:r>
            <a:endParaRPr lang="en-US" sz="2100" dirty="0">
              <a:latin typeface="Calibri" pitchFamily="34" charset="0"/>
            </a:endParaRPr>
          </a:p>
          <a:p>
            <a:pPr marL="0" indent="0">
              <a:buNone/>
            </a:pPr>
            <a:endParaRPr lang="en-US" sz="2400" dirty="0" smtClean="0">
              <a:latin typeface="Calibri" pitchFamily="34" charset="0"/>
            </a:endParaRPr>
          </a:p>
          <a:p>
            <a:pPr marL="0" indent="0">
              <a:buNone/>
            </a:pPr>
            <a:endParaRPr lang="en-US" sz="2400" dirty="0">
              <a:latin typeface="Calibri" pitchFamily="34" charset="0"/>
            </a:endParaRPr>
          </a:p>
          <a:p>
            <a:pPr marL="0" indent="0">
              <a:buNone/>
            </a:pPr>
            <a:endParaRPr lang="en-US" sz="2400" dirty="0">
              <a:latin typeface="Calibri" pitchFamily="34" charset="0"/>
            </a:endParaRPr>
          </a:p>
        </p:txBody>
      </p:sp>
    </p:spTree>
    <p:extLst>
      <p:ext uri="{BB962C8B-B14F-4D97-AF65-F5344CB8AC3E}">
        <p14:creationId xmlns:p14="http://schemas.microsoft.com/office/powerpoint/2010/main" val="1110256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r>
              <a:rPr lang="en-US" sz="3000" i="1" dirty="0">
                <a:latin typeface="Calibri" pitchFamily="34" charset="0"/>
              </a:rPr>
              <a:t/>
            </a:r>
            <a:br>
              <a:rPr lang="en-US" sz="3000" i="1" dirty="0">
                <a:latin typeface="Calibri" pitchFamily="34" charset="0"/>
              </a:rPr>
            </a:br>
            <a:r>
              <a:rPr lang="en-US" sz="3600" b="1" dirty="0" smtClean="0">
                <a:latin typeface="Calibri" pitchFamily="34" charset="0"/>
              </a:rPr>
              <a:t>Background</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3299863710"/>
              </p:ext>
            </p:extLst>
          </p:nvPr>
        </p:nvGraphicFramePr>
        <p:xfrm>
          <a:off x="381389" y="2164358"/>
          <a:ext cx="8436154" cy="4261104"/>
        </p:xfrm>
        <a:graphic>
          <a:graphicData uri="http://schemas.openxmlformats.org/drawingml/2006/table">
            <a:tbl>
              <a:tblPr firstRow="1" bandRow="1"/>
              <a:tblGrid>
                <a:gridCol w="914400">
                  <a:extLst>
                    <a:ext uri="{9D8B030D-6E8A-4147-A177-3AD203B41FA5}">
                      <a16:colId xmlns:a16="http://schemas.microsoft.com/office/drawing/2014/main" xmlns="" val="1072772924"/>
                    </a:ext>
                  </a:extLst>
                </a:gridCol>
                <a:gridCol w="7521754">
                  <a:extLst>
                    <a:ext uri="{9D8B030D-6E8A-4147-A177-3AD203B41FA5}">
                      <a16:colId xmlns:a16="http://schemas.microsoft.com/office/drawing/2014/main" xmlns="" val="1543582171"/>
                    </a:ext>
                  </a:extLst>
                </a:gridCol>
              </a:tblGrid>
              <a:tr h="457200">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Summer</a:t>
                      </a:r>
                    </a:p>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2013 </a:t>
                      </a:r>
                      <a:endParaRPr lang="en-US" sz="1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pPr>
                        <a:lnSpc>
                          <a:spcPct val="90000"/>
                        </a:lnSpc>
                      </a:pPr>
                      <a:r>
                        <a:rPr kumimoji="0" lang="en-US" sz="1400" b="0" kern="1200" dirty="0" smtClean="0">
                          <a:solidFill>
                            <a:schemeClr val="tx1"/>
                          </a:solidFill>
                          <a:effectLst/>
                          <a:latin typeface="Calibri" panose="020F0502020204030204" pitchFamily="34" charset="0"/>
                          <a:ea typeface="+mn-ea"/>
                          <a:cs typeface="Calibri" panose="020F0502020204030204" pitchFamily="34" charset="0"/>
                        </a:rPr>
                        <a:t>Performance Management Website Published for Grantees</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89942429"/>
                  </a:ext>
                </a:extLst>
              </a:tr>
              <a:tr h="45720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Fall</a:t>
                      </a:r>
                    </a:p>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2014</a:t>
                      </a:r>
                      <a:endParaRPr lang="en-US" sz="1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nSpc>
                          <a:spcPct val="90000"/>
                        </a:lnSpc>
                      </a:pPr>
                      <a:r>
                        <a:rPr kumimoji="0" lang="en-US" sz="1400" b="0" kern="1200" dirty="0" smtClean="0">
                          <a:solidFill>
                            <a:schemeClr val="tx1"/>
                          </a:solidFill>
                          <a:effectLst/>
                          <a:latin typeface="Calibri" panose="020F0502020204030204" pitchFamily="34" charset="0"/>
                          <a:ea typeface="+mn-ea"/>
                          <a:cs typeface="Calibri" panose="020F0502020204030204" pitchFamily="34" charset="0"/>
                        </a:rPr>
                        <a:t>OMB Approval of LIHEAP Performance Measures</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86797770"/>
                  </a:ext>
                </a:extLst>
              </a:tr>
              <a:tr h="45720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Summer</a:t>
                      </a:r>
                    </a:p>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2015</a:t>
                      </a:r>
                      <a:endParaRPr lang="en-US" sz="1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nSpc>
                          <a:spcPct val="90000"/>
                        </a:lnSpc>
                      </a:pPr>
                      <a:r>
                        <a:rPr kumimoji="0" lang="en-US" sz="1400" b="0" kern="1200" dirty="0" smtClean="0">
                          <a:solidFill>
                            <a:schemeClr val="tx1"/>
                          </a:solidFill>
                          <a:effectLst/>
                          <a:latin typeface="Calibri" panose="020F0502020204030204" pitchFamily="34" charset="0"/>
                          <a:ea typeface="+mn-ea"/>
                          <a:cs typeface="Calibri" panose="020F0502020204030204" pitchFamily="34" charset="0"/>
                        </a:rPr>
                        <a:t>PMIWG Launches LIHEAP Virtual Library and Data Warehouse Advanced Search Initiatives</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1728453"/>
                  </a:ext>
                </a:extLst>
              </a:tr>
              <a:tr h="45720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Winter</a:t>
                      </a:r>
                    </a:p>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2016</a:t>
                      </a:r>
                      <a:endParaRPr lang="en-US" sz="1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nSpc>
                          <a:spcPct val="90000"/>
                        </a:lnSpc>
                      </a:pPr>
                      <a:r>
                        <a:rPr kumimoji="0" lang="en-US" sz="1400" b="0" kern="1200" dirty="0" smtClean="0">
                          <a:solidFill>
                            <a:schemeClr val="tx1"/>
                          </a:solidFill>
                          <a:effectLst/>
                          <a:latin typeface="Calibri" panose="020F0502020204030204" pitchFamily="34" charset="0"/>
                          <a:ea typeface="+mn-ea"/>
                          <a:cs typeface="Calibri" panose="020F0502020204030204" pitchFamily="34" charset="0"/>
                        </a:rPr>
                        <a:t>Publication of LIHEAP Virtual Library and Data Warehouse Advanced Search Capabilities</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68407704"/>
                  </a:ext>
                </a:extLst>
              </a:tr>
              <a:tr h="45720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Spring 2016</a:t>
                      </a:r>
                      <a:endParaRPr lang="en-US" sz="1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nSpc>
                          <a:spcPct val="90000"/>
                        </a:lnSpc>
                      </a:pPr>
                      <a:r>
                        <a:rPr kumimoji="0" lang="en-US" sz="1400" b="0" kern="1200" dirty="0" smtClean="0">
                          <a:solidFill>
                            <a:schemeClr val="tx1"/>
                          </a:solidFill>
                          <a:effectLst/>
                          <a:latin typeface="Calibri" panose="020F0502020204030204" pitchFamily="34" charset="0"/>
                          <a:ea typeface="+mn-ea"/>
                          <a:cs typeface="Calibri" panose="020F0502020204030204" pitchFamily="34" charset="0"/>
                        </a:rPr>
                        <a:t>Regional Training on Performance Management Techniques</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79646837"/>
                  </a:ext>
                </a:extLst>
              </a:tr>
              <a:tr h="45720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Summer</a:t>
                      </a:r>
                    </a:p>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2016</a:t>
                      </a:r>
                      <a:endParaRPr lang="en-US" sz="1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nSpc>
                          <a:spcPct val="90000"/>
                        </a:lnSpc>
                      </a:pPr>
                      <a:r>
                        <a:rPr kumimoji="0" lang="en-US" sz="1400" b="0" kern="1200" dirty="0" smtClean="0">
                          <a:solidFill>
                            <a:schemeClr val="tx1"/>
                          </a:solidFill>
                          <a:effectLst/>
                          <a:latin typeface="Calibri" panose="020F0502020204030204" pitchFamily="34" charset="0"/>
                          <a:ea typeface="+mn-ea"/>
                          <a:cs typeface="Calibri" panose="020F0502020204030204" pitchFamily="34" charset="0"/>
                        </a:rPr>
                        <a:t>NEUAC Presentation on FY 2015 Performance Measures Reports</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64958699"/>
                  </a:ext>
                </a:extLst>
              </a:tr>
              <a:tr h="45720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Winter</a:t>
                      </a:r>
                    </a:p>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2017</a:t>
                      </a:r>
                      <a:endParaRPr lang="en-US" sz="1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nSpc>
                          <a:spcPct val="90000"/>
                        </a:lnSpc>
                      </a:pPr>
                      <a:r>
                        <a:rPr kumimoji="0" lang="en-US" sz="1400" kern="1200" dirty="0" smtClean="0">
                          <a:solidFill>
                            <a:schemeClr val="tx1"/>
                          </a:solidFill>
                          <a:effectLst/>
                          <a:latin typeface="Calibri" panose="020F0502020204030204" pitchFamily="34" charset="0"/>
                          <a:ea typeface="+mn-ea"/>
                          <a:cs typeface="Calibri" panose="020F0502020204030204" pitchFamily="34" charset="0"/>
                        </a:rPr>
                        <a:t>Performance Management Website Goes Public</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69250194"/>
                  </a:ext>
                </a:extLst>
              </a:tr>
              <a:tr h="45720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Spring 2017</a:t>
                      </a:r>
                      <a:endParaRPr lang="en-US" sz="1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marL="0" marR="0" indent="0" algn="l" defTabSz="914400" rtl="0" eaLnBrk="1" fontAlgn="auto" latinLnBrk="0" hangingPunct="1">
                        <a:lnSpc>
                          <a:spcPct val="90000"/>
                        </a:lnSpc>
                        <a:spcBef>
                          <a:spcPts val="0"/>
                        </a:spcBef>
                        <a:spcAft>
                          <a:spcPts val="0"/>
                        </a:spcAft>
                        <a:buClrTx/>
                        <a:buSzTx/>
                        <a:buFontTx/>
                        <a:buNone/>
                        <a:tabLst/>
                        <a:defRPr/>
                      </a:pPr>
                      <a:r>
                        <a:rPr kumimoji="0" lang="en-US" sz="1400" kern="1200" dirty="0" smtClean="0">
                          <a:solidFill>
                            <a:schemeClr val="tx1"/>
                          </a:solidFill>
                          <a:effectLst/>
                          <a:latin typeface="Calibri" panose="020F0502020204030204" pitchFamily="34" charset="0"/>
                          <a:ea typeface="+mn-ea"/>
                          <a:cs typeface="Calibri" panose="020F0502020204030204" pitchFamily="34" charset="0"/>
                        </a:rPr>
                        <a:t>T&amp;TA on Using LIHEAP Performance Management Data Reported by Grantees</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34460974"/>
                  </a:ext>
                </a:extLst>
              </a:tr>
              <a:tr h="45720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FY 2018 </a:t>
                      </a:r>
                      <a:endParaRPr lang="en-US" sz="1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marL="0" marR="0" indent="0" algn="l" defTabSz="914400" rtl="0" eaLnBrk="1" fontAlgn="auto" latinLnBrk="0" hangingPunct="1">
                        <a:lnSpc>
                          <a:spcPct val="90000"/>
                        </a:lnSpc>
                        <a:spcBef>
                          <a:spcPts val="0"/>
                        </a:spcBef>
                        <a:spcAft>
                          <a:spcPts val="0"/>
                        </a:spcAft>
                        <a:buClrTx/>
                        <a:buSzTx/>
                        <a:buFontTx/>
                        <a:buNone/>
                        <a:tabLst/>
                        <a:defRPr/>
                      </a:pPr>
                      <a:r>
                        <a:rPr kumimoji="0" lang="en-US" sz="1400" kern="1200" dirty="0" smtClean="0">
                          <a:solidFill>
                            <a:schemeClr val="tx1"/>
                          </a:solidFill>
                          <a:effectLst/>
                          <a:latin typeface="Calibri" panose="020F0502020204030204" pitchFamily="34" charset="0"/>
                          <a:ea typeface="+mn-ea"/>
                          <a:cs typeface="Calibri" panose="020F0502020204030204" pitchFamily="34" charset="0"/>
                        </a:rPr>
                        <a:t>LIHEAP</a:t>
                      </a:r>
                      <a:r>
                        <a:rPr kumimoji="0" lang="en-US" sz="1400" kern="1200" baseline="0" dirty="0" smtClean="0">
                          <a:solidFill>
                            <a:schemeClr val="tx1"/>
                          </a:solidFill>
                          <a:effectLst/>
                          <a:latin typeface="Calibri" panose="020F0502020204030204" pitchFamily="34" charset="0"/>
                          <a:ea typeface="+mn-ea"/>
                          <a:cs typeface="Calibri" panose="020F0502020204030204" pitchFamily="34" charset="0"/>
                        </a:rPr>
                        <a:t> Model P</a:t>
                      </a:r>
                      <a:r>
                        <a:rPr kumimoji="0" lang="en-US" sz="1400" kern="1200" dirty="0" smtClean="0">
                          <a:solidFill>
                            <a:schemeClr val="tx1"/>
                          </a:solidFill>
                          <a:effectLst/>
                          <a:latin typeface="Calibri" panose="020F0502020204030204" pitchFamily="34" charset="0"/>
                          <a:ea typeface="+mn-ea"/>
                          <a:cs typeface="Calibri" panose="020F0502020204030204" pitchFamily="34" charset="0"/>
                        </a:rPr>
                        <a:t>lans Designed by Grantees with Performance Management in Mind</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34657473"/>
                  </a:ext>
                </a:extLst>
              </a:tr>
            </a:tbl>
          </a:graphicData>
        </a:graphic>
      </p:graphicFrame>
      <p:sp>
        <p:nvSpPr>
          <p:cNvPr id="11" name="Content Placeholder 7"/>
          <p:cNvSpPr txBox="1">
            <a:spLocks/>
          </p:cNvSpPr>
          <p:nvPr/>
        </p:nvSpPr>
        <p:spPr>
          <a:xfrm>
            <a:off x="304800" y="1646096"/>
            <a:ext cx="8839200" cy="441527"/>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lvl="1" indent="0">
              <a:buClr>
                <a:srgbClr val="264A64"/>
              </a:buClr>
              <a:buFont typeface="Wingdings 2"/>
              <a:buNone/>
              <a:defRPr/>
            </a:pPr>
            <a:r>
              <a:rPr lang="en-US" sz="2100" b="1" dirty="0" smtClean="0">
                <a:solidFill>
                  <a:schemeClr val="tx1"/>
                </a:solidFill>
                <a:latin typeface="Calibri" panose="020F0502020204030204" pitchFamily="34" charset="0"/>
                <a:cs typeface="Calibri" panose="020F0502020204030204" pitchFamily="34" charset="0"/>
              </a:rPr>
              <a:t>From Performance </a:t>
            </a:r>
            <a:r>
              <a:rPr lang="en-US" sz="2100" b="1" dirty="0">
                <a:solidFill>
                  <a:schemeClr val="tx1"/>
                </a:solidFill>
                <a:latin typeface="Calibri" panose="020F0502020204030204" pitchFamily="34" charset="0"/>
                <a:cs typeface="Calibri" panose="020F0502020204030204" pitchFamily="34" charset="0"/>
              </a:rPr>
              <a:t>Measures to Performance Management</a:t>
            </a:r>
          </a:p>
          <a:p>
            <a:pPr marL="320040" lvl="1" indent="0">
              <a:buClr>
                <a:srgbClr val="264A64"/>
              </a:buClr>
              <a:buFont typeface="Wingdings 2"/>
              <a:buNone/>
              <a:defRPr/>
            </a:pPr>
            <a:endParaRPr lang="en-US" sz="2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8019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r>
              <a:rPr lang="en-US" sz="3000" i="1" dirty="0">
                <a:latin typeface="Calibri" pitchFamily="34" charset="0"/>
              </a:rPr>
              <a:t/>
            </a:r>
            <a:br>
              <a:rPr lang="en-US" sz="3000" i="1" dirty="0">
                <a:latin typeface="Calibri" pitchFamily="34" charset="0"/>
              </a:rPr>
            </a:br>
            <a:r>
              <a:rPr lang="en-US" sz="3600" b="1" dirty="0" smtClean="0">
                <a:latin typeface="Calibri" pitchFamily="34" charset="0"/>
              </a:rPr>
              <a:t>Tools and Resources</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Rectangle 6"/>
          <p:cNvSpPr/>
          <p:nvPr/>
        </p:nvSpPr>
        <p:spPr>
          <a:xfrm>
            <a:off x="428827" y="1808377"/>
            <a:ext cx="8163938" cy="4311950"/>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Tools and Resources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LIHEAP Performance Management </a:t>
            </a:r>
            <a:r>
              <a:rPr kumimoji="0" lang="en-US" sz="18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Website</a:t>
            </a:r>
            <a:endParaRPr kumimoji="0" lang="en-US" sz="18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0" i="0" u="sng" strike="noStrike" kern="1200" cap="none" spc="0" normalizeH="0" baseline="0" noProof="0" dirty="0">
                <a:ln>
                  <a:noFill/>
                </a:ln>
                <a:effectLst/>
                <a:uLnTx/>
                <a:uFillTx/>
                <a:latin typeface="Calibri" panose="020F0502020204030204" pitchFamily="34" charset="0"/>
                <a:cs typeface="Calibri" panose="020F0502020204030204" pitchFamily="34" charset="0"/>
                <a:hlinkClick r:id="rId2"/>
              </a:rPr>
              <a:t>https://</a:t>
            </a:r>
            <a:r>
              <a:rPr kumimoji="0" lang="en-US" sz="1800" b="0" i="0" u="sng" strike="noStrike" kern="1200" cap="none" spc="0" normalizeH="0" baseline="0" noProof="0" dirty="0" smtClean="0">
                <a:ln>
                  <a:noFill/>
                </a:ln>
                <a:effectLst/>
                <a:uLnTx/>
                <a:uFillTx/>
                <a:latin typeface="Calibri" panose="020F0502020204030204" pitchFamily="34" charset="0"/>
                <a:cs typeface="Calibri" panose="020F0502020204030204" pitchFamily="34" charset="0"/>
                <a:hlinkClick r:id="rId2"/>
              </a:rPr>
              <a:t>liheappm.acf.hhs.gov/</a:t>
            </a:r>
            <a:endParaRPr kumimoji="0" lang="en-US" sz="1800" b="0" i="0" u="sng"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800" b="0" i="0" u="sng"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0" i="1"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Includes grantee resources, data warehouse, and reporting tools.  Also includes newsletters and updates from the Performance Management Implementation Work Group.</a:t>
            </a:r>
            <a:endParaRPr kumimoji="0" lang="en-US" sz="1800" b="0" i="1"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LIHEAP Virtual </a:t>
            </a:r>
            <a:r>
              <a:rPr kumimoji="0" lang="en-US" sz="18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Library</a:t>
            </a:r>
            <a:endParaRPr kumimoji="0" lang="en-US" sz="18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effectLst/>
                <a:uLnTx/>
                <a:uFillTx/>
                <a:latin typeface="Calibri" panose="020F0502020204030204" pitchFamily="34" charset="0"/>
                <a:cs typeface="Calibri" panose="020F0502020204030204" pitchFamily="34" charset="0"/>
                <a:hlinkClick r:id="rId3"/>
              </a:rPr>
              <a:t>https://liheappm.acf.hhs.gov/assessment/#nbb</a:t>
            </a:r>
            <a:r>
              <a:rPr kumimoji="0" lang="en-US" sz="1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Provides an easy to use interface that guides grantees to resources associated with different areas of program administration.</a:t>
            </a:r>
            <a:endParaRPr kumimoji="0" lang="en-US" sz="18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22234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r>
              <a:rPr lang="en-US" sz="3000" i="1" dirty="0">
                <a:latin typeface="Calibri" pitchFamily="34" charset="0"/>
              </a:rPr>
              <a:t/>
            </a:r>
            <a:br>
              <a:rPr lang="en-US" sz="3000" i="1" dirty="0">
                <a:latin typeface="Calibri" pitchFamily="34" charset="0"/>
              </a:rPr>
            </a:br>
            <a:r>
              <a:rPr lang="en-US" sz="3600" b="1" dirty="0" smtClean="0">
                <a:latin typeface="Calibri" pitchFamily="34" charset="0"/>
              </a:rPr>
              <a:t>Tools and Resources</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Rectangle 5"/>
          <p:cNvSpPr/>
          <p:nvPr/>
        </p:nvSpPr>
        <p:spPr>
          <a:xfrm>
            <a:off x="342900" y="1782820"/>
            <a:ext cx="8610600" cy="4576637"/>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LIHEAP Clearinghouse</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hlinkClick r:id="rId2"/>
              </a:rPr>
              <a:t>https</a:t>
            </a:r>
            <a:r>
              <a:rPr kumimoji="0" lang="en-US" sz="1800" b="0" i="0" u="none" strike="noStrike" kern="1200" cap="none" spc="0" normalizeH="0" baseline="0" noProof="0" dirty="0">
                <a:ln>
                  <a:noFill/>
                </a:ln>
                <a:effectLst/>
                <a:uLnTx/>
                <a:uFillTx/>
                <a:latin typeface="Calibri" panose="020F0502020204030204" pitchFamily="34" charset="0"/>
                <a:cs typeface="Calibri" panose="020F0502020204030204" pitchFamily="34" charset="0"/>
                <a:hlinkClick r:id="rId2"/>
              </a:rPr>
              <a:t>://</a:t>
            </a:r>
            <a:r>
              <a:rPr kumimoji="0" lang="en-US" sz="18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hlinkClick r:id="rId2"/>
              </a:rPr>
              <a:t>liheapch.acf.hhs.gov/stateplans.htm</a:t>
            </a:r>
            <a:endParaRPr kumimoji="0" lang="en-US" sz="18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Contains state model plans, state program manuals, and descriptions of various state program components.</a:t>
            </a:r>
            <a:endParaRPr kumimoji="0" lang="en-US" sz="1800" b="0" i="1"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ACF Training Resources </a:t>
            </a:r>
            <a:r>
              <a:rPr kumimoji="0" lang="en-US" sz="18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Website</a:t>
            </a:r>
            <a:endParaRPr kumimoji="0" lang="en-US" sz="18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pitchFamily="34" charset="0"/>
                <a:cs typeface="Calibri" panose="020F0502020204030204" pitchFamily="34" charset="0"/>
                <a:hlinkClick r:id="rId3"/>
              </a:rPr>
              <a:t>https://</a:t>
            </a:r>
            <a:r>
              <a:rPr kumimoji="0" lang="en-US" sz="18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hlinkClick r:id="rId3"/>
              </a:rPr>
              <a:t>www.acf.hhs.gov/ocs/resource/liheap-trainings</a:t>
            </a:r>
            <a:endParaRPr kumimoji="0" lang="en-US" sz="18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Archived webinars, regional training, and national training sessions.</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Individual Training and Technical Assistance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hlinkClick r:id="rId4"/>
              </a:rPr>
              <a:t>melissa@verveassociates.net</a:t>
            </a:r>
            <a:r>
              <a:rPr kumimoji="0" lang="en-US" sz="1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18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hlinkClick r:id="rId5"/>
              </a:rPr>
              <a:t>Kevin-McGrath@appriseinc.org</a:t>
            </a:r>
            <a:endParaRPr kumimoji="0" lang="en-US" sz="18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4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1"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APPRISE will work with grantees to assist with data collection, reporting, vendor data exchanges, IT systems, and more.</a:t>
            </a:r>
            <a:endParaRPr kumimoji="0" lang="en-US" sz="1800" b="0" i="1"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97505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Practice </a:t>
            </a:r>
            <a:r>
              <a:rPr lang="en-US" sz="3600" i="1" dirty="0">
                <a:latin typeface="Calibri" pitchFamily="34" charset="0"/>
              </a:rPr>
              <a:t/>
            </a:r>
            <a:br>
              <a:rPr lang="en-US" sz="3600" i="1" dirty="0">
                <a:latin typeface="Calibri" pitchFamily="34" charset="0"/>
              </a:rPr>
            </a:br>
            <a:r>
              <a:rPr lang="en-US" sz="3600" b="1" dirty="0" smtClean="0">
                <a:latin typeface="Calibri" pitchFamily="34" charset="0"/>
              </a:rPr>
              <a:t>Contact Information</a:t>
            </a:r>
            <a:endParaRPr lang="en-US" sz="32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Content Placeholder 1"/>
          <p:cNvSpPr>
            <a:spLocks noGrp="1"/>
          </p:cNvSpPr>
          <p:nvPr>
            <p:ph sz="quarter" idx="1"/>
          </p:nvPr>
        </p:nvSpPr>
        <p:spPr>
          <a:xfrm>
            <a:off x="399195" y="1786919"/>
            <a:ext cx="8153400" cy="4690662"/>
          </a:xfrm>
        </p:spPr>
        <p:txBody>
          <a:bodyPr>
            <a:normAutofit fontScale="92500" lnSpcReduction="20000"/>
          </a:bodyPr>
          <a:lstStyle/>
          <a:p>
            <a:pPr marL="0" indent="0">
              <a:lnSpc>
                <a:spcPct val="110000"/>
              </a:lnSpc>
              <a:spcBef>
                <a:spcPts val="0"/>
              </a:spcBef>
              <a:buNone/>
            </a:pPr>
            <a:r>
              <a:rPr lang="en-US" b="1" dirty="0" smtClean="0">
                <a:latin typeface="Calibri" panose="020F0502020204030204" pitchFamily="34" charset="0"/>
                <a:cs typeface="Calibri" panose="020F0502020204030204" pitchFamily="34" charset="0"/>
              </a:rPr>
              <a:t>Melissa Torgerson</a:t>
            </a:r>
          </a:p>
          <a:p>
            <a:pPr marL="0" indent="0">
              <a:lnSpc>
                <a:spcPct val="110000"/>
              </a:lnSpc>
              <a:spcBef>
                <a:spcPts val="0"/>
              </a:spcBef>
              <a:buNone/>
            </a:pPr>
            <a:r>
              <a:rPr lang="en-US" dirty="0" err="1" smtClean="0">
                <a:solidFill>
                  <a:schemeClr val="accent2">
                    <a:lumMod val="50000"/>
                  </a:schemeClr>
                </a:solidFill>
                <a:latin typeface="Calibri" panose="020F0502020204030204" pitchFamily="34" charset="0"/>
                <a:cs typeface="Calibri" panose="020F0502020204030204" pitchFamily="34" charset="0"/>
                <a:hlinkClick r:id="rId2"/>
              </a:rPr>
              <a:t>melissa@verveassociates.net</a:t>
            </a:r>
            <a:endParaRPr lang="en-US" dirty="0" smtClean="0">
              <a:solidFill>
                <a:schemeClr val="accent2">
                  <a:lumMod val="50000"/>
                </a:schemeClr>
              </a:solidFill>
              <a:latin typeface="Calibri" panose="020F0502020204030204" pitchFamily="34" charset="0"/>
              <a:cs typeface="Calibri" panose="020F0502020204030204" pitchFamily="34" charset="0"/>
            </a:endParaRPr>
          </a:p>
          <a:p>
            <a:pPr marL="0" indent="0">
              <a:lnSpc>
                <a:spcPct val="110000"/>
              </a:lnSpc>
              <a:spcBef>
                <a:spcPts val="0"/>
              </a:spcBef>
              <a:buNone/>
            </a:pPr>
            <a:r>
              <a:rPr lang="en-US" dirty="0" smtClean="0">
                <a:latin typeface="Calibri" panose="020F0502020204030204" pitchFamily="34" charset="0"/>
                <a:cs typeface="Calibri" panose="020F0502020204030204" pitchFamily="34" charset="0"/>
              </a:rPr>
              <a:t>503-706-2647</a:t>
            </a:r>
          </a:p>
          <a:p>
            <a:pPr marL="0" indent="0">
              <a:lnSpc>
                <a:spcPct val="110000"/>
              </a:lnSpc>
              <a:spcBef>
                <a:spcPts val="0"/>
              </a:spcBef>
              <a:buNone/>
            </a:pPr>
            <a:endParaRPr lang="en-US" sz="4100" dirty="0" smtClean="0">
              <a:latin typeface="Calibri" panose="020F0502020204030204" pitchFamily="34" charset="0"/>
              <a:cs typeface="Calibri" panose="020F0502020204030204" pitchFamily="34" charset="0"/>
            </a:endParaRPr>
          </a:p>
          <a:p>
            <a:pPr marL="0" indent="0">
              <a:lnSpc>
                <a:spcPct val="110000"/>
              </a:lnSpc>
              <a:spcBef>
                <a:spcPts val="0"/>
              </a:spcBef>
              <a:buNone/>
            </a:pPr>
            <a:r>
              <a:rPr lang="en-US" b="1" dirty="0" smtClean="0">
                <a:latin typeface="Calibri" panose="020F0502020204030204" pitchFamily="34" charset="0"/>
                <a:cs typeface="Calibri" panose="020F0502020204030204" pitchFamily="34" charset="0"/>
              </a:rPr>
              <a:t>Kevin McGrath</a:t>
            </a:r>
          </a:p>
          <a:p>
            <a:pPr marL="0" indent="0">
              <a:lnSpc>
                <a:spcPct val="110000"/>
              </a:lnSpc>
              <a:spcBef>
                <a:spcPts val="0"/>
              </a:spcBef>
              <a:buSzPct val="100000"/>
              <a:buNone/>
            </a:pPr>
            <a:r>
              <a:rPr lang="en-US" dirty="0" err="1" smtClean="0">
                <a:solidFill>
                  <a:schemeClr val="accent6"/>
                </a:solidFill>
                <a:latin typeface="Calibri" panose="020F0502020204030204" pitchFamily="34" charset="0"/>
                <a:cs typeface="Calibri" panose="020F0502020204030204" pitchFamily="34" charset="0"/>
                <a:hlinkClick r:id="rId3"/>
              </a:rPr>
              <a:t>Kevin-McGrath@appriseinc.org</a:t>
            </a:r>
            <a:endParaRPr lang="en-US" dirty="0">
              <a:solidFill>
                <a:schemeClr val="accent6"/>
              </a:solidFill>
              <a:latin typeface="Calibri" panose="020F0502020204030204" pitchFamily="34" charset="0"/>
              <a:cs typeface="Calibri" panose="020F0502020204030204" pitchFamily="34" charset="0"/>
            </a:endParaRPr>
          </a:p>
          <a:p>
            <a:pPr marL="0" indent="0">
              <a:lnSpc>
                <a:spcPct val="110000"/>
              </a:lnSpc>
              <a:spcBef>
                <a:spcPts val="0"/>
              </a:spcBef>
              <a:buSzPct val="100000"/>
              <a:buNone/>
            </a:pPr>
            <a:r>
              <a:rPr lang="en-US" dirty="0">
                <a:latin typeface="Calibri" panose="020F0502020204030204" pitchFamily="34" charset="0"/>
                <a:cs typeface="Calibri" panose="020F0502020204030204" pitchFamily="34" charset="0"/>
              </a:rPr>
              <a:t>609-252-2081</a:t>
            </a:r>
          </a:p>
          <a:p>
            <a:pPr marL="0" indent="0">
              <a:lnSpc>
                <a:spcPct val="110000"/>
              </a:lnSpc>
              <a:spcBef>
                <a:spcPts val="0"/>
              </a:spcBef>
              <a:buNone/>
            </a:pPr>
            <a:endParaRPr lang="en-US" sz="4100" dirty="0">
              <a:latin typeface="Calibri" panose="020F0502020204030204" pitchFamily="34" charset="0"/>
              <a:cs typeface="Calibri" panose="020F0502020204030204" pitchFamily="34" charset="0"/>
            </a:endParaRPr>
          </a:p>
          <a:p>
            <a:pPr marL="0" indent="0">
              <a:lnSpc>
                <a:spcPct val="110000"/>
              </a:lnSpc>
              <a:spcBef>
                <a:spcPts val="0"/>
              </a:spcBef>
              <a:buNone/>
            </a:pPr>
            <a:r>
              <a:rPr lang="en-US" b="1" dirty="0" smtClean="0">
                <a:latin typeface="Calibri" panose="020F0502020204030204" pitchFamily="34" charset="0"/>
                <a:cs typeface="Calibri" panose="020F0502020204030204" pitchFamily="34" charset="0"/>
              </a:rPr>
              <a:t>Jennifer Lee</a:t>
            </a:r>
          </a:p>
          <a:p>
            <a:pPr marL="0" indent="0">
              <a:lnSpc>
                <a:spcPct val="110000"/>
              </a:lnSpc>
              <a:spcBef>
                <a:spcPts val="0"/>
              </a:spcBef>
              <a:buNone/>
            </a:pPr>
            <a:r>
              <a:rPr lang="en-US" u="sng" dirty="0" err="1">
                <a:latin typeface="Calibri" panose="020F0502020204030204" pitchFamily="34" charset="0"/>
                <a:cs typeface="Calibri" panose="020F0502020204030204" pitchFamily="34" charset="0"/>
                <a:hlinkClick r:id="rId4"/>
              </a:rPr>
              <a:t>Jennifer.Lee@adeca.alabama.gov</a:t>
            </a:r>
            <a:endParaRPr lang="en-US" dirty="0">
              <a:latin typeface="Calibri" panose="020F0502020204030204" pitchFamily="34" charset="0"/>
              <a:cs typeface="Calibri" panose="020F0502020204030204" pitchFamily="34" charset="0"/>
            </a:endParaRPr>
          </a:p>
          <a:p>
            <a:pPr marL="0" indent="0">
              <a:lnSpc>
                <a:spcPct val="110000"/>
              </a:lnSpc>
              <a:spcBef>
                <a:spcPts val="0"/>
              </a:spcBef>
              <a:buNone/>
            </a:pPr>
            <a:r>
              <a:rPr lang="en-US" dirty="0" smtClean="0">
                <a:latin typeface="Calibri" panose="020F0502020204030204" pitchFamily="34" charset="0"/>
                <a:cs typeface="Calibri" panose="020F0502020204030204" pitchFamily="34" charset="0"/>
              </a:rPr>
              <a:t>334-353-3005</a:t>
            </a:r>
            <a:endParaRPr lang="en-US" dirty="0">
              <a:latin typeface="Calibri" panose="020F0502020204030204" pitchFamily="34" charset="0"/>
              <a:cs typeface="Calibri" panose="020F0502020204030204" pitchFamily="34" charset="0"/>
            </a:endParaRPr>
          </a:p>
          <a:p>
            <a:pPr marL="0" indent="0">
              <a:spcBef>
                <a:spcPts val="0"/>
              </a:spcBef>
              <a:buNone/>
            </a:pPr>
            <a:endParaRPr lang="en-US" sz="3200"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2161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r>
              <a:rPr lang="en-US" sz="3000" i="1" dirty="0">
                <a:latin typeface="Calibri" pitchFamily="34" charset="0"/>
              </a:rPr>
              <a:t/>
            </a:r>
            <a:br>
              <a:rPr lang="en-US" sz="3000" i="1" dirty="0">
                <a:latin typeface="Calibri" pitchFamily="34" charset="0"/>
              </a:rPr>
            </a:br>
            <a:r>
              <a:rPr lang="en-US" sz="3600" b="1" dirty="0" smtClean="0">
                <a:latin typeface="Calibri" pitchFamily="34" charset="0"/>
              </a:rPr>
              <a:t>Session Overview</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Content Placeholder 2"/>
          <p:cNvSpPr>
            <a:spLocks noGrp="1"/>
          </p:cNvSpPr>
          <p:nvPr>
            <p:ph sz="quarter" idx="1"/>
          </p:nvPr>
        </p:nvSpPr>
        <p:spPr>
          <a:xfrm>
            <a:off x="428017" y="1817451"/>
            <a:ext cx="8229600" cy="4404360"/>
          </a:xfrm>
        </p:spPr>
        <p:txBody>
          <a:bodyPr>
            <a:normAutofit lnSpcReduction="10000"/>
          </a:bodyPr>
          <a:lstStyle/>
          <a:p>
            <a:pPr marL="0" indent="0">
              <a:buNone/>
            </a:pPr>
            <a:r>
              <a:rPr lang="en-US" sz="2200" b="1" dirty="0" smtClean="0">
                <a:latin typeface="Calibri" pitchFamily="34" charset="0"/>
              </a:rPr>
              <a:t>During the remainder of this session:</a:t>
            </a:r>
          </a:p>
          <a:p>
            <a:pPr marL="0" indent="0">
              <a:buNone/>
            </a:pPr>
            <a:endParaRPr lang="en-US" sz="2000" dirty="0">
              <a:latin typeface="Calibri" pitchFamily="34" charset="0"/>
            </a:endParaRPr>
          </a:p>
          <a:p>
            <a:pPr lvl="0">
              <a:lnSpc>
                <a:spcPct val="120000"/>
              </a:lnSpc>
              <a:spcBef>
                <a:spcPts val="0"/>
              </a:spcBef>
              <a:buSzPct val="85000"/>
              <a:buFont typeface="Arial" pitchFamily="34" charset="0"/>
              <a:buChar char="•"/>
            </a:pPr>
            <a:r>
              <a:rPr lang="en-US" sz="1900" b="1" dirty="0" smtClean="0">
                <a:latin typeface="Calibri" panose="020F0502020204030204" pitchFamily="34" charset="0"/>
                <a:cs typeface="Calibri" panose="020F0502020204030204" pitchFamily="34" charset="0"/>
              </a:rPr>
              <a:t>Kevin McGrath</a:t>
            </a:r>
            <a:r>
              <a:rPr lang="en-US" sz="1900" dirty="0" smtClean="0">
                <a:latin typeface="Calibri" panose="020F0502020204030204" pitchFamily="34" charset="0"/>
                <a:cs typeface="Calibri" panose="020F0502020204030204" pitchFamily="34" charset="0"/>
              </a:rPr>
              <a:t> </a:t>
            </a:r>
            <a:r>
              <a:rPr lang="en-US" sz="1900" i="1" dirty="0" smtClean="0">
                <a:latin typeface="Calibri" panose="020F0502020204030204" pitchFamily="34" charset="0"/>
                <a:cs typeface="Calibri" panose="020F0502020204030204" pitchFamily="34" charset="0"/>
              </a:rPr>
              <a:t>(APPRISE) </a:t>
            </a:r>
            <a:r>
              <a:rPr lang="en-US" sz="1900" dirty="0" smtClean="0">
                <a:latin typeface="Calibri" panose="020F0502020204030204" pitchFamily="34" charset="0"/>
                <a:cs typeface="Calibri" panose="020F0502020204030204" pitchFamily="34" charset="0"/>
              </a:rPr>
              <a:t>will highlight some results </a:t>
            </a:r>
            <a:r>
              <a:rPr lang="en-US" sz="1900" dirty="0">
                <a:latin typeface="Calibri" panose="020F0502020204030204" pitchFamily="34" charset="0"/>
                <a:cs typeface="Calibri" panose="020F0502020204030204" pitchFamily="34" charset="0"/>
              </a:rPr>
              <a:t>from </a:t>
            </a:r>
            <a:r>
              <a:rPr lang="en-US" sz="1900" dirty="0" smtClean="0">
                <a:latin typeface="Calibri" panose="020F0502020204030204" pitchFamily="34" charset="0"/>
                <a:cs typeface="Calibri" panose="020F0502020204030204" pitchFamily="34" charset="0"/>
              </a:rPr>
              <a:t>FY 2016 LIHEAP Performance Measure data, and discuss </a:t>
            </a:r>
            <a:r>
              <a:rPr lang="en-US" sz="1900" dirty="0">
                <a:latin typeface="Calibri" panose="020F0502020204030204" pitchFamily="34" charset="0"/>
                <a:cs typeface="Calibri" panose="020F0502020204030204" pitchFamily="34" charset="0"/>
              </a:rPr>
              <a:t>where states are “going” in terms of using their data for performance management</a:t>
            </a:r>
            <a:r>
              <a:rPr lang="en-US" sz="1900" dirty="0" smtClean="0">
                <a:latin typeface="Calibri" panose="020F0502020204030204" pitchFamily="34" charset="0"/>
                <a:cs typeface="Calibri" panose="020F0502020204030204" pitchFamily="34" charset="0"/>
              </a:rPr>
              <a:t>.</a:t>
            </a:r>
          </a:p>
          <a:p>
            <a:pPr marL="0" lvl="0" indent="0">
              <a:lnSpc>
                <a:spcPct val="120000"/>
              </a:lnSpc>
              <a:spcBef>
                <a:spcPts val="0"/>
              </a:spcBef>
              <a:buSzPct val="85000"/>
              <a:buNone/>
            </a:pPr>
            <a:r>
              <a:rPr lang="en-US" sz="1900" dirty="0">
                <a:latin typeface="Calibri" panose="020F0502020204030204" pitchFamily="34" charset="0"/>
                <a:cs typeface="Calibri" panose="020F0502020204030204" pitchFamily="34" charset="0"/>
              </a:rPr>
              <a:t>  </a:t>
            </a:r>
            <a:endParaRPr lang="en-US" sz="1900" dirty="0" smtClean="0">
              <a:latin typeface="Calibri" panose="020F0502020204030204" pitchFamily="34" charset="0"/>
              <a:cs typeface="Calibri" panose="020F0502020204030204" pitchFamily="34" charset="0"/>
            </a:endParaRPr>
          </a:p>
          <a:p>
            <a:pPr lvl="0">
              <a:lnSpc>
                <a:spcPct val="120000"/>
              </a:lnSpc>
              <a:spcBef>
                <a:spcPts val="0"/>
              </a:spcBef>
              <a:buSzPct val="85000"/>
              <a:buFont typeface="Arial" pitchFamily="34" charset="0"/>
              <a:buChar char="•"/>
            </a:pPr>
            <a:r>
              <a:rPr lang="en-US" sz="1900" b="1" dirty="0" smtClean="0">
                <a:latin typeface="Calibri" panose="020F0502020204030204" pitchFamily="34" charset="0"/>
                <a:cs typeface="Calibri" panose="020F0502020204030204" pitchFamily="34" charset="0"/>
              </a:rPr>
              <a:t>Jennifer Lee </a:t>
            </a:r>
            <a:r>
              <a:rPr lang="en-US" sz="1900" i="1" dirty="0" smtClean="0">
                <a:latin typeface="Calibri" panose="020F0502020204030204" pitchFamily="34" charset="0"/>
                <a:cs typeface="Calibri" panose="020F0502020204030204" pitchFamily="34" charset="0"/>
              </a:rPr>
              <a:t>(Alabama </a:t>
            </a:r>
            <a:r>
              <a:rPr lang="en-US" sz="1900" i="1" dirty="0">
                <a:latin typeface="Calibri" panose="020F0502020204030204" pitchFamily="34" charset="0"/>
                <a:ea typeface="Calibri" panose="020F0502020204030204" pitchFamily="34" charset="0"/>
                <a:cs typeface="Calibri" panose="020F0502020204030204" pitchFamily="34" charset="0"/>
              </a:rPr>
              <a:t>Department of Economic and Community </a:t>
            </a:r>
            <a:r>
              <a:rPr lang="en-US" sz="1900" i="1" dirty="0" smtClean="0">
                <a:latin typeface="Calibri" panose="020F0502020204030204" pitchFamily="34" charset="0"/>
                <a:ea typeface="Calibri" panose="020F0502020204030204" pitchFamily="34" charset="0"/>
                <a:cs typeface="Calibri" panose="020F0502020204030204" pitchFamily="34" charset="0"/>
              </a:rPr>
              <a:t>Affairs) </a:t>
            </a:r>
            <a:r>
              <a:rPr lang="en-US" sz="1900" dirty="0" smtClean="0">
                <a:latin typeface="Calibri" panose="020F0502020204030204" pitchFamily="34" charset="0"/>
                <a:ea typeface="Calibri" panose="020F0502020204030204" pitchFamily="34" charset="0"/>
                <a:cs typeface="Calibri" panose="020F0502020204030204" pitchFamily="34" charset="0"/>
              </a:rPr>
              <a:t>will share Alabama’s experience with collecting, reporting, and using LIHEAP Performance Measure data for performance management.</a:t>
            </a:r>
          </a:p>
          <a:p>
            <a:pPr marL="0" lvl="0" indent="0">
              <a:lnSpc>
                <a:spcPct val="120000"/>
              </a:lnSpc>
              <a:spcBef>
                <a:spcPts val="0"/>
              </a:spcBef>
              <a:buSzPct val="85000"/>
              <a:buNone/>
            </a:pPr>
            <a:endParaRPr lang="en-US" sz="1900" dirty="0" smtClean="0">
              <a:latin typeface="Calibri" panose="020F0502020204030204" pitchFamily="34" charset="0"/>
              <a:ea typeface="Calibri" panose="020F0502020204030204" pitchFamily="34" charset="0"/>
              <a:cs typeface="Calibri" panose="020F0502020204030204" pitchFamily="34" charset="0"/>
            </a:endParaRPr>
          </a:p>
          <a:p>
            <a:pPr marL="0" lvl="0" indent="0">
              <a:lnSpc>
                <a:spcPct val="120000"/>
              </a:lnSpc>
              <a:spcBef>
                <a:spcPts val="0"/>
              </a:spcBef>
              <a:buSzPct val="85000"/>
              <a:buNone/>
            </a:pPr>
            <a:r>
              <a:rPr lang="en-US" sz="1900" dirty="0" smtClean="0">
                <a:latin typeface="Calibri" panose="020F0502020204030204" pitchFamily="34" charset="0"/>
                <a:cs typeface="Calibri" panose="020F0502020204030204" pitchFamily="34" charset="0"/>
              </a:rPr>
              <a:t>We will conclude the session by reviewing some of the steps being taken to increase the use of Performance Measures data in LIHEAP performance management.</a:t>
            </a:r>
            <a:endParaRPr lang="en-US" sz="1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3673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Content Placeholder 1"/>
          <p:cNvSpPr>
            <a:spLocks noGrp="1"/>
          </p:cNvSpPr>
          <p:nvPr>
            <p:ph sz="quarter" idx="1"/>
          </p:nvPr>
        </p:nvSpPr>
        <p:spPr>
          <a:xfrm>
            <a:off x="448056" y="2590800"/>
            <a:ext cx="8153400" cy="2383536"/>
          </a:xfrm>
        </p:spPr>
        <p:txBody>
          <a:bodyPr>
            <a:normAutofit/>
          </a:bodyPr>
          <a:lstStyle/>
          <a:p>
            <a:pPr marL="0" indent="0" algn="ctr">
              <a:spcBef>
                <a:spcPts val="0"/>
              </a:spcBef>
              <a:buNone/>
            </a:pPr>
            <a:r>
              <a:rPr lang="en-US" sz="3200" b="1" dirty="0">
                <a:latin typeface="Calibri" pitchFamily="34" charset="0"/>
              </a:rPr>
              <a:t>What have we learned from Performance Measures Data reported for FY 2016?</a:t>
            </a:r>
            <a:endParaRPr lang="en-US" dirty="0" smtClean="0">
              <a:latin typeface="Calibri" panose="020F0502020204030204" pitchFamily="34" charset="0"/>
              <a:cs typeface="Calibri" panose="020F0502020204030204" pitchFamily="34" charset="0"/>
            </a:endParaRPr>
          </a:p>
          <a:p>
            <a:pPr marL="0" indent="0" algn="ctr">
              <a:spcBef>
                <a:spcPts val="0"/>
              </a:spcBef>
              <a:buNone/>
            </a:pPr>
            <a:endParaRPr lang="en-US" sz="700" dirty="0">
              <a:latin typeface="Calibri" panose="020F0502020204030204" pitchFamily="34" charset="0"/>
              <a:cs typeface="Calibri" panose="020F0502020204030204" pitchFamily="34" charset="0"/>
            </a:endParaRPr>
          </a:p>
          <a:p>
            <a:pPr marL="0" indent="0" algn="ctr">
              <a:spcBef>
                <a:spcPts val="0"/>
              </a:spcBef>
              <a:buNone/>
            </a:pPr>
            <a:r>
              <a:rPr lang="en-US" b="1" i="1" dirty="0" smtClean="0">
                <a:solidFill>
                  <a:schemeClr val="accent2">
                    <a:lumMod val="75000"/>
                  </a:schemeClr>
                </a:solidFill>
                <a:latin typeface="Calibri" panose="020F0502020204030204" pitchFamily="34" charset="0"/>
                <a:cs typeface="Calibri" panose="020F0502020204030204" pitchFamily="34" charset="0"/>
              </a:rPr>
              <a:t>Kevin McGrath</a:t>
            </a:r>
          </a:p>
          <a:p>
            <a:pPr marL="0" marR="0" indent="0" algn="ctr">
              <a:spcBef>
                <a:spcPts val="0"/>
              </a:spcBef>
              <a:spcAft>
                <a:spcPts val="0"/>
              </a:spcAft>
              <a:buNone/>
            </a:pPr>
            <a:r>
              <a:rPr lang="en-US" sz="2400" dirty="0" smtClean="0">
                <a:latin typeface="Calibri" panose="020F0502020204030204" pitchFamily="34" charset="0"/>
                <a:ea typeface="Calibri" panose="020F0502020204030204" pitchFamily="34" charset="0"/>
                <a:cs typeface="Calibri" panose="020F0502020204030204" pitchFamily="34" charset="0"/>
              </a:rPr>
              <a:t>APPRISE Incorporated</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0619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600" b="1" dirty="0" smtClean="0">
                <a:latin typeface="Calibri" pitchFamily="34" charset="0"/>
              </a:rPr>
              <a:t>Presentation Outline</a:t>
            </a:r>
            <a:endParaRPr lang="en-US" sz="3600" i="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9</a:t>
            </a:fld>
            <a:endParaRPr lang="en-US" dirty="0"/>
          </a:p>
        </p:txBody>
      </p:sp>
      <p:sp>
        <p:nvSpPr>
          <p:cNvPr id="6" name="Content Placeholder 2"/>
          <p:cNvSpPr>
            <a:spLocks noGrp="1"/>
          </p:cNvSpPr>
          <p:nvPr>
            <p:ph sz="quarter" idx="1"/>
          </p:nvPr>
        </p:nvSpPr>
        <p:spPr>
          <a:xfrm>
            <a:off x="609600" y="1752600"/>
            <a:ext cx="8229600" cy="4404360"/>
          </a:xfrm>
        </p:spPr>
        <p:txBody>
          <a:bodyPr>
            <a:normAutofit/>
          </a:bodyPr>
          <a:lstStyle/>
          <a:p>
            <a:pPr marL="457200" lvl="0" indent="-457200">
              <a:lnSpc>
                <a:spcPct val="150000"/>
              </a:lnSpc>
              <a:buSzPct val="85000"/>
              <a:buFont typeface="+mj-lt"/>
              <a:buAutoNum type="arabicPeriod"/>
            </a:pPr>
            <a:r>
              <a:rPr lang="en-US" sz="3200" dirty="0" smtClean="0">
                <a:latin typeface="Calibri" pitchFamily="34" charset="0"/>
              </a:rPr>
              <a:t>Overview of reporting for FY 2016</a:t>
            </a:r>
          </a:p>
          <a:p>
            <a:pPr marL="457200" lvl="0" indent="-457200">
              <a:lnSpc>
                <a:spcPct val="150000"/>
              </a:lnSpc>
              <a:buSzPct val="85000"/>
              <a:buFont typeface="+mj-lt"/>
              <a:buAutoNum type="arabicPeriod"/>
            </a:pPr>
            <a:r>
              <a:rPr lang="en-US" sz="3200" dirty="0" smtClean="0">
                <a:latin typeface="Calibri" pitchFamily="34" charset="0"/>
              </a:rPr>
              <a:t>Examples of reported data for FY 2016</a:t>
            </a:r>
          </a:p>
          <a:p>
            <a:pPr marL="457200" lvl="0" indent="-457200">
              <a:lnSpc>
                <a:spcPct val="150000"/>
              </a:lnSpc>
              <a:buSzPct val="85000"/>
              <a:buFont typeface="+mj-lt"/>
              <a:buAutoNum type="arabicPeriod"/>
            </a:pPr>
            <a:r>
              <a:rPr lang="en-US" sz="3200" dirty="0" smtClean="0">
                <a:latin typeface="Calibri" pitchFamily="34" charset="0"/>
              </a:rPr>
              <a:t>How grantees are using the data</a:t>
            </a:r>
          </a:p>
          <a:p>
            <a:pPr marL="457200" lvl="0" indent="-457200">
              <a:lnSpc>
                <a:spcPct val="150000"/>
              </a:lnSpc>
              <a:buSzPct val="85000"/>
              <a:buFont typeface="+mj-lt"/>
              <a:buAutoNum type="arabicPeriod"/>
            </a:pPr>
            <a:r>
              <a:rPr lang="en-US" sz="3200" dirty="0" smtClean="0">
                <a:latin typeface="Calibri" pitchFamily="34" charset="0"/>
              </a:rPr>
              <a:t>Tools and resources available to help grantees get there</a:t>
            </a:r>
          </a:p>
          <a:p>
            <a:pPr lvl="0">
              <a:lnSpc>
                <a:spcPct val="150000"/>
              </a:lnSpc>
              <a:buSzPct val="85000"/>
              <a:buFont typeface="Arial" pitchFamily="34" charset="0"/>
              <a:buChar char="•"/>
            </a:pPr>
            <a:endParaRPr lang="en-US" sz="2400" dirty="0" smtClean="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20392628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7030A0"/>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2489</TotalTime>
  <Words>3863</Words>
  <Application>Microsoft Office PowerPoint</Application>
  <PresentationFormat>On-screen Show (4:3)</PresentationFormat>
  <Paragraphs>524</Paragraphs>
  <Slides>62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Calibri Light</vt:lpstr>
      <vt:lpstr>Tw Cen MT</vt:lpstr>
      <vt:lpstr>Wingdings</vt:lpstr>
      <vt:lpstr>Wingdings 2</vt:lpstr>
      <vt:lpstr>Median</vt:lpstr>
      <vt:lpstr> Putting LIHEAP Performance Measures  Into Practice  2017 National Energy and Utility Affordability Conference  </vt:lpstr>
      <vt:lpstr>Putting LIHEAP Performance Measures into Practice  Session Objectives</vt:lpstr>
      <vt:lpstr>Putting LIHEAP Performance Measures into Practice  Background</vt:lpstr>
      <vt:lpstr>Putting LIHEAP Performance Measures into Practice  Background</vt:lpstr>
      <vt:lpstr>Putting LIHEAP Performance Measures into Practice  Background</vt:lpstr>
      <vt:lpstr>Putting LIHEAP Performance Measures into Practice  Background</vt:lpstr>
      <vt:lpstr>Putting LIHEAP Performance Measures into Practice  Session Overview</vt:lpstr>
      <vt:lpstr>Putting LIHEAP Performance Measures into Practice </vt:lpstr>
      <vt:lpstr>Presentation Outline</vt:lpstr>
      <vt:lpstr>Overview of reporting for FY 2016</vt:lpstr>
      <vt:lpstr>Overview of reporting for FY 2016</vt:lpstr>
      <vt:lpstr>Examples of reported data for FY 2016: Prevention/Restoration Measures</vt:lpstr>
      <vt:lpstr>Examples of reported data for FY 2016: Prevention/Restoration Measures</vt:lpstr>
      <vt:lpstr>Examples of reported data for FY 2016: Prevention/Restoration Measures</vt:lpstr>
      <vt:lpstr>Examples of reported data for FY 2016: Energy Burden Targeting Measures</vt:lpstr>
      <vt:lpstr>Examples of reported data for FY 2016: Energy Burden Targeting Measures</vt:lpstr>
      <vt:lpstr>Examples of reported data for FY 2016: Energy Burden Targeting Measures</vt:lpstr>
      <vt:lpstr>Examples of reported data for FY 2016: Energy Burden Targeting Measures</vt:lpstr>
      <vt:lpstr>Examples of reported data for FY 2016: Energy Burden Targeting Measures</vt:lpstr>
      <vt:lpstr>Examples of reported data for FY 2016: Energy Burden Targeting Measures</vt:lpstr>
      <vt:lpstr>Examples of reported data for FY 2016: Energy Burden Targeting Measures</vt:lpstr>
      <vt:lpstr>Examples of reported data for FY 2016: Energy Burden Targeting Measures</vt:lpstr>
      <vt:lpstr>How grantees are using the data: Using data to update benefit matrixes</vt:lpstr>
      <vt:lpstr>How grantees are using the data:  Using data to update benefit matrixes</vt:lpstr>
      <vt:lpstr>How grantees are using the data:  Using data to update benefit matrixes</vt:lpstr>
      <vt:lpstr>How grantees are using the data:  Using data to update benefit matrixes</vt:lpstr>
      <vt:lpstr>How grantees are using the data:  Using data to update benefit matrixes</vt:lpstr>
      <vt:lpstr>How grantees are using the data:  Looking beyond the benefit matrix</vt:lpstr>
      <vt:lpstr>How grantees are using the data:  Total residential energy or main heating analysis?</vt:lpstr>
      <vt:lpstr>How grantees are using the data:  Total residential energy or main heating analysis?</vt:lpstr>
      <vt:lpstr>How grantees are using the data:  Total residential energy or main heating analysis?</vt:lpstr>
      <vt:lpstr>How grantees are using the data:  Combined impact of LIHEAP + other EA programs</vt:lpstr>
      <vt:lpstr>Tools &amp; resources available</vt:lpstr>
      <vt:lpstr>Putting LIHEAP Performance Measures into Practice </vt:lpstr>
      <vt:lpstr>Putting LIHEAP Performance Measures into Practice: Alabama’s Perspective</vt:lpstr>
      <vt:lpstr>Putting LIHEAP Performance Measures into Practice: Alabama’s Perspective</vt:lpstr>
      <vt:lpstr>Putting LIHEAP Performance Measures into Practice: Alabama’s Perspective</vt:lpstr>
      <vt:lpstr>Putting LIHEAP Performance Measures into Practice: Alabama’s Perspective</vt:lpstr>
      <vt:lpstr>Putting LIHEAP Performance Measures into Practice: Alabama’s Perspective</vt:lpstr>
      <vt:lpstr>Putting LIHEAP Performance Measures into Practice: Alabama’s Perspective</vt:lpstr>
      <vt:lpstr>Putting LIHEAP Performance Measures into Practice: Alabama’s Perspective</vt:lpstr>
      <vt:lpstr>Putting LIHEAP Performance Measures into Practice: Alabama’s Perspective</vt:lpstr>
      <vt:lpstr>Putting LIHEAP Performance Measures into Practice: Alabama’s Perspective</vt:lpstr>
      <vt:lpstr>Putting LIHEAP Performance Measures into Practice: Alabama’s Perspective</vt:lpstr>
      <vt:lpstr>Putting LIHEAP Performance Measures into Practice: Alabama’s Perspective</vt:lpstr>
      <vt:lpstr>Putting LIHEAP Performance Measures into Practice: Alabama’s Perspective</vt:lpstr>
      <vt:lpstr>Putting LIHEAP Performance Measures into Practice: Alabama’s Perspective</vt:lpstr>
      <vt:lpstr>Putting LIHEAP Performance Measures into Practice: Alabama’s Perspective</vt:lpstr>
      <vt:lpstr>Putting LIHEAP Performance Measures into Practice: Alabama’s Perspective</vt:lpstr>
      <vt:lpstr>Putting LIHEAP Performance Measures into Practice: Alabama’s Perspective</vt:lpstr>
      <vt:lpstr>Putting LIHEAP Performance Measures into Practice: Alabama’s Perspective</vt:lpstr>
      <vt:lpstr>Putting LIHEAP Performance Measures into Practice: Alabama’s Perspective</vt:lpstr>
      <vt:lpstr>Putting LIHEAP Performance Measures into Practice: Alabama’s Perspective</vt:lpstr>
      <vt:lpstr>Putting LIHEAP Performance Measures into Practice: Alabama’s Perspective</vt:lpstr>
      <vt:lpstr>Putting LIHEAP Performance Measures into Practice: Alabama’s Perspective</vt:lpstr>
      <vt:lpstr>Putting LIHEAP Performance Measures into Practice: Alabama’s Perspective</vt:lpstr>
      <vt:lpstr>Putting LIHEAP Performance Measures into Practice </vt:lpstr>
      <vt:lpstr>Putting LIHEAP Performance Measures into Practice  Building Upon What We’ve Learned</vt:lpstr>
      <vt:lpstr>Putting LIHEAP Performance Measures into Practice  Emphasis on Performance Management</vt:lpstr>
      <vt:lpstr>Putting LIHEAP Performance Measures into Practice  Tools and Resources</vt:lpstr>
      <vt:lpstr>Putting LIHEAP Performance Measures into Practice  Tools and Resources</vt:lpstr>
      <vt:lpstr>Putting LIHEAP Performance Measures into Practice  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Torgerson</dc:creator>
  <cp:lastModifiedBy>Kevin McGrath</cp:lastModifiedBy>
  <cp:revision>30</cp:revision>
  <cp:lastPrinted>2017-06-15T23:57:38Z</cp:lastPrinted>
  <dcterms:created xsi:type="dcterms:W3CDTF">2017-06-14T22:39:47Z</dcterms:created>
  <dcterms:modified xsi:type="dcterms:W3CDTF">2017-06-22T15:33:45Z</dcterms:modified>
</cp:coreProperties>
</file>