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handoutMasterIdLst>
    <p:handoutMasterId r:id="rId48"/>
  </p:handoutMasterIdLst>
  <p:sldIdLst>
    <p:sldId id="265" r:id="rId2"/>
    <p:sldId id="272" r:id="rId3"/>
    <p:sldId id="323" r:id="rId4"/>
    <p:sldId id="290" r:id="rId5"/>
    <p:sldId id="324" r:id="rId6"/>
    <p:sldId id="325" r:id="rId7"/>
    <p:sldId id="275" r:id="rId8"/>
    <p:sldId id="276" r:id="rId9"/>
    <p:sldId id="277" r:id="rId10"/>
    <p:sldId id="278" r:id="rId11"/>
    <p:sldId id="279" r:id="rId12"/>
    <p:sldId id="280" r:id="rId13"/>
    <p:sldId id="281" r:id="rId14"/>
    <p:sldId id="282" r:id="rId15"/>
    <p:sldId id="283" r:id="rId16"/>
    <p:sldId id="320" r:id="rId17"/>
    <p:sldId id="292" r:id="rId18"/>
    <p:sldId id="284" r:id="rId19"/>
    <p:sldId id="322" r:id="rId20"/>
    <p:sldId id="285" r:id="rId21"/>
    <p:sldId id="293" r:id="rId22"/>
    <p:sldId id="294" r:id="rId23"/>
    <p:sldId id="295" r:id="rId24"/>
    <p:sldId id="296" r:id="rId25"/>
    <p:sldId id="297" r:id="rId26"/>
    <p:sldId id="298" r:id="rId27"/>
    <p:sldId id="299" r:id="rId28"/>
    <p:sldId id="300" r:id="rId29"/>
    <p:sldId id="301" r:id="rId30"/>
    <p:sldId id="302" r:id="rId31"/>
    <p:sldId id="303" r:id="rId32"/>
    <p:sldId id="321" r:id="rId33"/>
    <p:sldId id="305" r:id="rId34"/>
    <p:sldId id="307" r:id="rId35"/>
    <p:sldId id="304" r:id="rId36"/>
    <p:sldId id="308" r:id="rId37"/>
    <p:sldId id="309" r:id="rId38"/>
    <p:sldId id="310" r:id="rId39"/>
    <p:sldId id="313" r:id="rId40"/>
    <p:sldId id="314" r:id="rId41"/>
    <p:sldId id="315" r:id="rId42"/>
    <p:sldId id="316" r:id="rId43"/>
    <p:sldId id="317" r:id="rId44"/>
    <p:sldId id="318" r:id="rId45"/>
    <p:sldId id="319"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8" autoAdjust="0"/>
    <p:restoredTop sz="96433" autoAdjust="0"/>
  </p:normalViewPr>
  <p:slideViewPr>
    <p:cSldViewPr snapToGrid="0">
      <p:cViewPr varScale="1">
        <p:scale>
          <a:sx n="76" d="100"/>
          <a:sy n="76" d="100"/>
        </p:scale>
        <p:origin x="8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300"/>
            </a:lvl1pPr>
          </a:lstStyle>
          <a:p>
            <a:fld id="{616E8A74-F89F-4934-8AAB-BEAC22030327}" type="datetimeFigureOut">
              <a:rPr lang="en-US" smtClean="0"/>
              <a:t>6/26/2018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300"/>
            </a:lvl1pPr>
          </a:lstStyle>
          <a:p>
            <a:fld id="{C64C1C96-6CC9-42E2-9675-96543E86358A}" type="slidenum">
              <a:rPr lang="en-US" smtClean="0"/>
              <a:t>‹#›</a:t>
            </a:fld>
            <a:endParaRPr lang="en-US"/>
          </a:p>
        </p:txBody>
      </p:sp>
    </p:spTree>
    <p:extLst>
      <p:ext uri="{BB962C8B-B14F-4D97-AF65-F5344CB8AC3E}">
        <p14:creationId xmlns:p14="http://schemas.microsoft.com/office/powerpoint/2010/main" val="247805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F1897C01-7D75-4392-97AD-98001B37326B}" type="datetimeFigureOut">
              <a:rPr lang="en-US" smtClean="0"/>
              <a:t>6/26/2018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B2908F29-7334-4776-AA39-E2F0C6705A44}" type="slidenum">
              <a:rPr lang="en-US" smtClean="0"/>
              <a:t>‹#›</a:t>
            </a:fld>
            <a:endParaRPr lang="en-US"/>
          </a:p>
        </p:txBody>
      </p:sp>
    </p:spTree>
    <p:extLst>
      <p:ext uri="{BB962C8B-B14F-4D97-AF65-F5344CB8AC3E}">
        <p14:creationId xmlns:p14="http://schemas.microsoft.com/office/powerpoint/2010/main" val="388511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908F29-7334-4776-AA39-E2F0C6705A44}" type="slidenum">
              <a:rPr lang="en-US" smtClean="0"/>
              <a:t>8</a:t>
            </a:fld>
            <a:endParaRPr lang="en-US"/>
          </a:p>
        </p:txBody>
      </p:sp>
    </p:spTree>
    <p:extLst>
      <p:ext uri="{BB962C8B-B14F-4D97-AF65-F5344CB8AC3E}">
        <p14:creationId xmlns:p14="http://schemas.microsoft.com/office/powerpoint/2010/main" val="402704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A21F263-3D89-45E3-819A-8B557F9D3D6B}" type="datetime1">
              <a:rPr kumimoji="0" lang="en-US" sz="2000" b="0"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6/26/2018</a:t>
            </a:fld>
            <a:endParaRPr kumimoji="0" lang="en-US" sz="2000" b="0" i="0" u="none" strike="noStrike" kern="1200" cap="none" spc="0" normalizeH="0" baseline="0" noProof="0">
              <a:ln>
                <a:noFill/>
              </a:ln>
              <a:solidFill>
                <a:srgbClr val="FFFFFF"/>
              </a:solidFill>
              <a:effectLst/>
              <a:uLnTx/>
              <a:uFillTx/>
              <a:latin typeface="Tw Cen MT"/>
              <a:ea typeface="+mn-ea"/>
              <a:cs typeface="+mn-cs"/>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EBDDC3"/>
              </a:solidFill>
              <a:effectLst/>
              <a:uLnTx/>
              <a:uFillTx/>
              <a:latin typeface="Tw Cen MT"/>
              <a:ea typeface="+mn-ea"/>
              <a:cs typeface="+mn-cs"/>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EBDDC3"/>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EBDDC3"/>
              </a:solidFill>
              <a:effectLst/>
              <a:uLnTx/>
              <a:uFillTx/>
              <a:latin typeface="Calibri" pitchFamily="34" charset="0"/>
              <a:ea typeface="+mn-ea"/>
              <a:cs typeface="+mn-cs"/>
            </a:endParaRPr>
          </a:p>
        </p:txBody>
      </p:sp>
    </p:spTree>
    <p:extLst>
      <p:ext uri="{BB962C8B-B14F-4D97-AF65-F5344CB8AC3E}">
        <p14:creationId xmlns:p14="http://schemas.microsoft.com/office/powerpoint/2010/main" val="40557667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D7B6EDD-6C9C-4BA5-B10C-468D13BD258F}"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239064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D49CF4-9A9D-4C63-BB0E-F541EA6A7A26}"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a:xfrm>
            <a:off x="457201" y="6248207"/>
            <a:ext cx="557348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6" name="Slide Number Placeholder 5"/>
          <p:cNvSpPr>
            <a:spLocks noGrp="1"/>
          </p:cNvSpPr>
          <p:nvPr>
            <p:ph type="sldNum" sz="quarter" idx="12"/>
          </p:nvPr>
        </p:nvSpPr>
        <p:spPr>
          <a:xfrm rot="5400000">
            <a:off x="5989638" y="144462"/>
            <a:ext cx="533400" cy="24447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51331995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1FB3AF-ECDD-4881-9F64-F3D5850997B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407353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A20B0D-C8A7-48BC-88D0-D774B8372AE6}"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Slide Number Placeholder 5"/>
          <p:cNvSpPr>
            <a:spLocks noGrp="1"/>
          </p:cNvSpPr>
          <p:nvPr>
            <p:ph type="sldNum" sz="quarter" idx="12"/>
          </p:nvPr>
        </p:nvSpPr>
        <p:spPr/>
        <p:txBody>
          <a:bodyPr/>
          <a:lstStyle>
            <a:lvl1pPr>
              <a:defRPr sz="2000">
                <a:solidFill>
                  <a:srgbClr val="FFFFFF"/>
                </a:solidFill>
                <a:latin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41088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58BFA8-150E-455E-BE50-7F4CFFF844EB}"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4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4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210868519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3D19AF4-25F4-4110-B65A-FDEE47C177F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0" name="Slide Number Placeholder 9"/>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2" name="Footer Placeholder 11"/>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Tree>
    <p:extLst>
      <p:ext uri="{BB962C8B-B14F-4D97-AF65-F5344CB8AC3E}">
        <p14:creationId xmlns:p14="http://schemas.microsoft.com/office/powerpoint/2010/main" val="116770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84C8B9-BCCB-420E-B88B-ADCF1422A012}"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2" name="Slide Number Placeholder 11"/>
          <p:cNvSpPr>
            <a:spLocks noGrp="1"/>
          </p:cNvSpPr>
          <p:nvPr>
            <p:ph type="sldNum" sz="quarter" idx="16"/>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7"/>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42878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F48391F-8493-4F3F-B293-088F5754AF2C}"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101119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363CE8A-5554-49D4-9AD9-B7622FC7AF1C}"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775F55"/>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775F55"/>
              </a:solidFill>
              <a:effectLst/>
              <a:uLnTx/>
              <a:uFillTx/>
              <a:latin typeface="Calibri" pitchFamily="34" charset="0"/>
              <a:ea typeface="+mn-ea"/>
              <a:cs typeface="+mn-cs"/>
            </a:endParaRPr>
          </a:p>
        </p:txBody>
      </p:sp>
    </p:spTree>
    <p:extLst>
      <p:ext uri="{BB962C8B-B14F-4D97-AF65-F5344CB8AC3E}">
        <p14:creationId xmlns:p14="http://schemas.microsoft.com/office/powerpoint/2010/main" val="173501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ED677-D1AE-4B37-8A4C-202BCA3A9EA7}"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9640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2" name="Date Placeholder 11"/>
          <p:cNvSpPr>
            <a:spLocks noGrp="1"/>
          </p:cNvSpPr>
          <p:nvPr>
            <p:ph type="dt" sz="half" idx="10"/>
          </p:nvPr>
        </p:nvSpPr>
        <p:spPr>
          <a:xfrm>
            <a:off x="6248400" y="6248400"/>
            <a:ext cx="2667000"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9A7EC3D8-DC37-4CE1-80F5-1B9330360C95}"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8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800" b="1" i="0" u="none" strike="noStrike" kern="1200" cap="none" spc="0" normalizeH="0" baseline="0" noProof="0">
              <a:ln>
                <a:noFill/>
              </a:ln>
              <a:solidFill>
                <a:srgbClr val="FFFFFF"/>
              </a:solidFill>
              <a:effectLst/>
              <a:uLnTx/>
              <a:uFillTx/>
              <a:latin typeface="Calibri" pitchFamily="34" charset="0"/>
              <a:ea typeface="+mn-ea"/>
              <a:cs typeface="+mn-cs"/>
            </a:endParaRPr>
          </a:p>
        </p:txBody>
      </p:sp>
      <p:sp>
        <p:nvSpPr>
          <p:cNvPr id="14" name="Footer Placeholder 13"/>
          <p:cNvSpPr>
            <a:spLocks noGrp="1"/>
          </p:cNvSpPr>
          <p:nvPr>
            <p:ph type="ftr" sz="quarter" idx="12"/>
          </p:nvPr>
        </p:nvSpPr>
        <p:spPr>
          <a:xfrm>
            <a:off x="1600200" y="6248206"/>
            <a:ext cx="4572000" cy="365125"/>
          </a:xfrm>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18631550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31FB3AF-ECDD-4881-9F64-F3D5850997B4}" type="datetime1">
              <a:rPr kumimoji="0" lang="en-US" sz="1400" b="0" i="0" u="none" strike="noStrike" kern="1200" cap="none" spc="0" normalizeH="0" baseline="0" noProof="0" smtClean="0">
                <a:ln>
                  <a:noFill/>
                </a:ln>
                <a:solidFill>
                  <a:srgbClr val="775F55"/>
                </a:solidFill>
                <a:effectLst/>
                <a:uLnTx/>
                <a:uFillTx/>
                <a:latin typeface="Tw Cen M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6/26/2018</a:t>
            </a:fld>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775F55"/>
              </a:solidFill>
              <a:effectLst/>
              <a:uLnTx/>
              <a:uFillTx/>
              <a:latin typeface="Tw Cen MT"/>
              <a:ea typeface="+mn-ea"/>
              <a:cs typeface="+mn-cs"/>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2000" b="1">
                <a:solidFill>
                  <a:srgbClr val="FFFFFF"/>
                </a:solidFill>
                <a:latin typeface="Calibri"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Tree>
    <p:extLst>
      <p:ext uri="{BB962C8B-B14F-4D97-AF65-F5344CB8AC3E}">
        <p14:creationId xmlns:p14="http://schemas.microsoft.com/office/powerpoint/2010/main" val="8270467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iheappm.acf.hhs.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Kevin-McGrath@appriseinc.org" TargetMode="External"/><Relationship Id="rId2" Type="http://schemas.openxmlformats.org/officeDocument/2006/relationships/hyperlink" Target="mailto:Melissa@verveassociates.net" TargetMode="External"/><Relationship Id="rId1" Type="http://schemas.openxmlformats.org/officeDocument/2006/relationships/slideLayout" Target="../slideLayouts/slideLayout2.xml"/><Relationship Id="rId4" Type="http://schemas.openxmlformats.org/officeDocument/2006/relationships/hyperlink" Target="mailto:Daniel-Bausch@appriseinc.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9022"/>
            <a:ext cx="9144000" cy="1652016"/>
          </a:xfrm>
        </p:spPr>
        <p:txBody>
          <a:bodyPr lIns="0" tIns="0" rIns="0" bIns="0">
            <a:noAutofit/>
          </a:bodyPr>
          <a:lstStyle/>
          <a:p>
            <a:pPr algn="ctr">
              <a:lnSpc>
                <a:spcPct val="80000"/>
              </a:lnSpc>
            </a:pPr>
            <a:br>
              <a:rPr lang="en-US" sz="2800" b="1" dirty="0">
                <a:latin typeface="Calibri" pitchFamily="34" charset="0"/>
              </a:rPr>
            </a:br>
            <a:br>
              <a:rPr lang="en-US" sz="4000" b="1" dirty="0">
                <a:solidFill>
                  <a:schemeClr val="tx1"/>
                </a:solidFill>
                <a:latin typeface="Calibri" pitchFamily="34" charset="0"/>
              </a:rPr>
            </a:br>
            <a:r>
              <a:rPr lang="en-US" b="1" dirty="0">
                <a:solidFill>
                  <a:schemeClr val="accent2">
                    <a:lumMod val="75000"/>
                  </a:schemeClr>
                </a:solidFill>
                <a:latin typeface="Calibri" pitchFamily="34" charset="0"/>
              </a:rPr>
              <a:t>How Performance Management Can Improve LIHEAP</a:t>
            </a:r>
            <a:br>
              <a:rPr lang="en-US" sz="2000" b="1" dirty="0">
                <a:solidFill>
                  <a:schemeClr val="accent2">
                    <a:lumMod val="75000"/>
                  </a:schemeClr>
                </a:solidFill>
                <a:latin typeface="Calibri" pitchFamily="34" charset="0"/>
              </a:rPr>
            </a:br>
            <a:br>
              <a:rPr lang="en-US" b="1" dirty="0">
                <a:solidFill>
                  <a:schemeClr val="accent2">
                    <a:lumMod val="75000"/>
                  </a:schemeClr>
                </a:solidFill>
                <a:latin typeface="Calibri" pitchFamily="34" charset="0"/>
              </a:rPr>
            </a:br>
            <a:r>
              <a:rPr lang="en-US" sz="4000" b="1" dirty="0" err="1">
                <a:solidFill>
                  <a:schemeClr val="tx1"/>
                </a:solidFill>
                <a:latin typeface="Calibri" pitchFamily="34" charset="0"/>
              </a:rPr>
              <a:t>NEUAC</a:t>
            </a:r>
            <a:r>
              <a:rPr lang="en-US" sz="4000" b="1" dirty="0">
                <a:solidFill>
                  <a:schemeClr val="tx1"/>
                </a:solidFill>
                <a:latin typeface="Calibri" pitchFamily="34" charset="0"/>
              </a:rPr>
              <a:t> 2018</a:t>
            </a:r>
            <a:br>
              <a:rPr lang="en-US" sz="3000" b="1" dirty="0">
                <a:solidFill>
                  <a:schemeClr val="tx1"/>
                </a:solidFill>
                <a:latin typeface="Calibri" pitchFamily="34" charset="0"/>
              </a:rPr>
            </a:br>
            <a:br>
              <a:rPr lang="en-US" sz="3200" b="1" dirty="0">
                <a:latin typeface="Calibri" pitchFamily="34" charset="0"/>
              </a:rPr>
            </a:br>
            <a:endParaRPr lang="en-US" sz="3000" b="1" dirty="0">
              <a:solidFill>
                <a:schemeClr val="tx1"/>
              </a:solidFill>
              <a:latin typeface="Calibri" pitchFamily="34" charset="0"/>
            </a:endParaRPr>
          </a:p>
        </p:txBody>
      </p:sp>
      <p:sp>
        <p:nvSpPr>
          <p:cNvPr id="4" name="Rectangle 3"/>
          <p:cNvSpPr/>
          <p:nvPr/>
        </p:nvSpPr>
        <p:spPr>
          <a:xfrm>
            <a:off x="1297502" y="4215382"/>
            <a:ext cx="7512812" cy="2456057"/>
          </a:xfrm>
          <a:prstGeom prst="rect">
            <a:avLst/>
          </a:prstGeom>
        </p:spPr>
        <p:txBody>
          <a:bodyPr wrap="square">
            <a:spAutoFit/>
          </a:bodyPr>
          <a:lstStyle/>
          <a:p>
            <a:pPr algn="r">
              <a:lnSpc>
                <a:spcPct val="80000"/>
              </a:lnSpc>
            </a:pPr>
            <a:r>
              <a:rPr lang="en-US" sz="1600" b="1" dirty="0">
                <a:latin typeface="Calibri" pitchFamily="34" charset="0"/>
              </a:rPr>
              <a:t>Melissa Torgerson</a:t>
            </a:r>
          </a:p>
          <a:p>
            <a:pPr algn="r">
              <a:lnSpc>
                <a:spcPct val="80000"/>
              </a:lnSpc>
            </a:pPr>
            <a:r>
              <a:rPr lang="en-US" sz="1600" i="1" dirty="0">
                <a:latin typeface="Calibri" pitchFamily="34" charset="0"/>
              </a:rPr>
              <a:t>VERVE Associates, LLC</a:t>
            </a:r>
          </a:p>
          <a:p>
            <a:pPr algn="r">
              <a:lnSpc>
                <a:spcPct val="80000"/>
              </a:lnSpc>
            </a:pPr>
            <a:endParaRPr lang="en-US" sz="1600" b="1" dirty="0">
              <a:latin typeface="Calibri" pitchFamily="34" charset="0"/>
            </a:endParaRPr>
          </a:p>
          <a:p>
            <a:pPr algn="r">
              <a:lnSpc>
                <a:spcPct val="80000"/>
              </a:lnSpc>
            </a:pPr>
            <a:r>
              <a:rPr lang="en-US" sz="1600" b="1" dirty="0">
                <a:latin typeface="Calibri" pitchFamily="34" charset="0"/>
              </a:rPr>
              <a:t>Heather Jones</a:t>
            </a:r>
            <a:br>
              <a:rPr lang="en-US" sz="1600" b="1" dirty="0">
                <a:latin typeface="Calibri" pitchFamily="34" charset="0"/>
              </a:rPr>
            </a:br>
            <a:r>
              <a:rPr lang="en-US" sz="1600" i="1" dirty="0">
                <a:latin typeface="Calibri" pitchFamily="34" charset="0"/>
              </a:rPr>
              <a:t>LIHEAP Program Manager, Missouri Department of Social Services</a:t>
            </a:r>
            <a:br>
              <a:rPr lang="en-US" sz="1600" b="1" dirty="0">
                <a:latin typeface="Calibri" pitchFamily="34" charset="0"/>
              </a:rPr>
            </a:br>
            <a:br>
              <a:rPr lang="en-US" sz="1600" b="1" dirty="0">
                <a:latin typeface="Calibri" pitchFamily="34" charset="0"/>
              </a:rPr>
            </a:br>
            <a:r>
              <a:rPr lang="en-US" sz="1600" b="1" dirty="0">
                <a:latin typeface="Calibri" pitchFamily="34" charset="0"/>
              </a:rPr>
              <a:t>Laura Betzinger</a:t>
            </a:r>
            <a:br>
              <a:rPr lang="en-US" sz="1600" b="1" dirty="0">
                <a:latin typeface="Calibri" pitchFamily="34" charset="0"/>
              </a:rPr>
            </a:br>
            <a:r>
              <a:rPr lang="en-US" sz="1600" i="1" dirty="0">
                <a:latin typeface="Calibri" pitchFamily="34" charset="0"/>
              </a:rPr>
              <a:t>Community Programs Manager, Indiana Housing and Community Development Authority</a:t>
            </a:r>
            <a:br>
              <a:rPr lang="en-US" sz="1600" b="1" dirty="0">
                <a:latin typeface="Calibri" pitchFamily="34" charset="0"/>
              </a:rPr>
            </a:br>
            <a:br>
              <a:rPr lang="en-US" sz="1600" b="1" dirty="0">
                <a:latin typeface="Calibri" pitchFamily="34" charset="0"/>
              </a:rPr>
            </a:br>
            <a:r>
              <a:rPr lang="en-US" sz="1600" b="1" dirty="0">
                <a:latin typeface="Calibri" pitchFamily="34" charset="0"/>
              </a:rPr>
              <a:t>Christine Taylor</a:t>
            </a:r>
            <a:br>
              <a:rPr lang="en-US" sz="1600" b="1" dirty="0">
                <a:latin typeface="Calibri" pitchFamily="34" charset="0"/>
              </a:rPr>
            </a:br>
            <a:r>
              <a:rPr lang="en-US" sz="1600" i="1" dirty="0">
                <a:latin typeface="Calibri" pitchFamily="34" charset="0"/>
              </a:rPr>
              <a:t>Bureau Chief, Iowa Energy Assistance / LIHEAP</a:t>
            </a:r>
          </a:p>
          <a:p>
            <a:pPr algn="r">
              <a:lnSpc>
                <a:spcPct val="80000"/>
              </a:lnSpc>
            </a:pPr>
            <a:endParaRPr lang="en-US" sz="1600" i="1" dirty="0">
              <a:latin typeface="Calibri" pitchFamily="34" charset="0"/>
            </a:endParaRPr>
          </a:p>
        </p:txBody>
      </p:sp>
    </p:spTree>
    <p:extLst>
      <p:ext uri="{BB962C8B-B14F-4D97-AF65-F5344CB8AC3E}">
        <p14:creationId xmlns:p14="http://schemas.microsoft.com/office/powerpoint/2010/main" val="1075322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Heather Jones</a:t>
            </a:r>
          </a:p>
        </p:txBody>
      </p:sp>
      <p:sp>
        <p:nvSpPr>
          <p:cNvPr id="3" name="TextBox 2"/>
          <p:cNvSpPr txBox="1"/>
          <p:nvPr/>
        </p:nvSpPr>
        <p:spPr>
          <a:xfrm>
            <a:off x="0" y="1564508"/>
            <a:ext cx="9131641"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8" name="Picture 7"/>
          <p:cNvPicPr>
            <a:picLocks noChangeAspect="1"/>
          </p:cNvPicPr>
          <p:nvPr/>
        </p:nvPicPr>
        <p:blipFill rotWithShape="1">
          <a:blip r:embed="rId2"/>
          <a:srcRect t="21582"/>
          <a:stretch/>
        </p:blipFill>
        <p:spPr>
          <a:xfrm>
            <a:off x="266700" y="2073983"/>
            <a:ext cx="3429420" cy="2155706"/>
          </a:xfrm>
          <a:prstGeom prst="rect">
            <a:avLst/>
          </a:prstGeom>
          <a:ln w="6350">
            <a:noFill/>
            <a:prstDash val="sysDash"/>
          </a:ln>
        </p:spPr>
      </p:pic>
      <p:pic>
        <p:nvPicPr>
          <p:cNvPr id="9" name="Picture 8"/>
          <p:cNvPicPr>
            <a:picLocks noChangeAspect="1"/>
          </p:cNvPicPr>
          <p:nvPr/>
        </p:nvPicPr>
        <p:blipFill rotWithShape="1">
          <a:blip r:embed="rId3"/>
          <a:srcRect t="22968"/>
          <a:stretch/>
        </p:blipFill>
        <p:spPr>
          <a:xfrm>
            <a:off x="369163" y="4444696"/>
            <a:ext cx="3383823" cy="2167875"/>
          </a:xfrm>
          <a:prstGeom prst="rect">
            <a:avLst/>
          </a:prstGeom>
        </p:spPr>
      </p:pic>
      <p:sp>
        <p:nvSpPr>
          <p:cNvPr id="10" name="Rectangle 9"/>
          <p:cNvSpPr/>
          <p:nvPr/>
        </p:nvSpPr>
        <p:spPr>
          <a:xfrm>
            <a:off x="4118208" y="4830782"/>
            <a:ext cx="4572000" cy="1269578"/>
          </a:xfrm>
          <a:prstGeom prst="rect">
            <a:avLst/>
          </a:prstGeom>
        </p:spPr>
        <p:txBody>
          <a:bodyPr>
            <a:spAutoFit/>
          </a:bodyPr>
          <a:lstStyle/>
          <a:p>
            <a:pPr marL="55563" lvl="0" indent="0">
              <a:lnSpc>
                <a:spcPct val="85000"/>
              </a:lnSpc>
              <a:defRPr/>
            </a:pPr>
            <a:r>
              <a:rPr lang="en-US" sz="2000" b="1" dirty="0">
                <a:solidFill>
                  <a:srgbClr val="264A64"/>
                </a:solidFill>
                <a:latin typeface="Calibri" panose="020F0502020204030204" pitchFamily="34" charset="0"/>
                <a:cs typeface="Calibri" panose="020F0502020204030204" pitchFamily="34" charset="0"/>
              </a:rPr>
              <a:t>Annual Energy Bill</a:t>
            </a:r>
          </a:p>
          <a:p>
            <a:pPr marL="55563" lvl="0" indent="0">
              <a:lnSpc>
                <a:spcPct val="85000"/>
              </a:lnSpc>
              <a:defRPr/>
            </a:pPr>
            <a:endParaRPr lang="en-US" sz="1600" dirty="0">
              <a:solidFill>
                <a:srgbClr val="264A64"/>
              </a:solidFill>
              <a:latin typeface="Calibri" panose="020F0502020204030204" pitchFamily="34" charset="0"/>
              <a:cs typeface="Calibri" panose="020F0502020204030204" pitchFamily="34" charset="0"/>
            </a:endParaRPr>
          </a:p>
          <a:p>
            <a:pPr marL="55563" lvl="0" indent="0">
              <a:lnSpc>
                <a:spcPct val="85000"/>
              </a:lnSpc>
              <a:defRPr/>
            </a:pPr>
            <a:r>
              <a:rPr lang="en-US" dirty="0">
                <a:solidFill>
                  <a:srgbClr val="264A64"/>
                </a:solidFill>
                <a:latin typeface="Calibri" panose="020F0502020204030204" pitchFamily="34" charset="0"/>
                <a:cs typeface="Calibri" panose="020F0502020204030204" pitchFamily="34" charset="0"/>
              </a:rPr>
              <a:t>High burden households have an average energy bill that is </a:t>
            </a:r>
            <a:r>
              <a:rPr lang="en-US" b="1" dirty="0">
                <a:solidFill>
                  <a:srgbClr val="264A64"/>
                </a:solidFill>
                <a:latin typeface="Calibri" panose="020F0502020204030204" pitchFamily="34" charset="0"/>
                <a:cs typeface="Calibri" panose="020F0502020204030204" pitchFamily="34" charset="0"/>
              </a:rPr>
              <a:t>$291 or 41% </a:t>
            </a:r>
            <a:r>
              <a:rPr lang="en-US" dirty="0">
                <a:solidFill>
                  <a:srgbClr val="264A64"/>
                </a:solidFill>
                <a:latin typeface="Calibri" panose="020F0502020204030204" pitchFamily="34" charset="0"/>
                <a:cs typeface="Calibri" panose="020F0502020204030204" pitchFamily="34" charset="0"/>
              </a:rPr>
              <a:t>greater than average households.</a:t>
            </a:r>
          </a:p>
        </p:txBody>
      </p:sp>
      <p:sp>
        <p:nvSpPr>
          <p:cNvPr id="11" name="Rectangle 10"/>
          <p:cNvSpPr/>
          <p:nvPr/>
        </p:nvSpPr>
        <p:spPr>
          <a:xfrm>
            <a:off x="4118208" y="2526796"/>
            <a:ext cx="4074074" cy="1321900"/>
          </a:xfrm>
          <a:prstGeom prst="rect">
            <a:avLst/>
          </a:prstGeom>
          <a:ln>
            <a:noFill/>
            <a:prstDash val="sysDash"/>
          </a:ln>
        </p:spPr>
        <p:txBody>
          <a:bodyPr wrap="square">
            <a:spAutoFit/>
          </a:bodyPr>
          <a:lstStyle/>
          <a:p>
            <a:pPr marL="398463" lvl="0" indent="-342900">
              <a:lnSpc>
                <a:spcPct val="85000"/>
              </a:lnSpc>
              <a:defRPr/>
            </a:pPr>
            <a:r>
              <a:rPr lang="en-US" sz="2000" b="1" dirty="0">
                <a:solidFill>
                  <a:srgbClr val="264A64"/>
                </a:solidFill>
                <a:latin typeface="Calibri" panose="020F0502020204030204" pitchFamily="34" charset="0"/>
                <a:cs typeface="Calibri" panose="020F0502020204030204" pitchFamily="34" charset="0"/>
              </a:rPr>
              <a:t>Annual Income</a:t>
            </a:r>
          </a:p>
          <a:p>
            <a:pPr marL="398463" lvl="0" indent="-280988">
              <a:lnSpc>
                <a:spcPct val="85000"/>
              </a:lnSpc>
            </a:pPr>
            <a:endParaRPr lang="en-US" sz="2000" i="1" dirty="0">
              <a:solidFill>
                <a:srgbClr val="264A64"/>
              </a:solidFill>
              <a:latin typeface="Calibri" panose="020F0502020204030204" pitchFamily="34" charset="0"/>
              <a:cs typeface="Calibri" panose="020F0502020204030204" pitchFamily="34" charset="0"/>
            </a:endParaRPr>
          </a:p>
          <a:p>
            <a:pPr marL="55563" lvl="0" indent="0">
              <a:lnSpc>
                <a:spcPct val="85000"/>
              </a:lnSpc>
            </a:pPr>
            <a:r>
              <a:rPr lang="en-US" dirty="0">
                <a:solidFill>
                  <a:srgbClr val="264A64"/>
                </a:solidFill>
                <a:latin typeface="Calibri" panose="020F0502020204030204" pitchFamily="34" charset="0"/>
                <a:cs typeface="Calibri" panose="020F0502020204030204" pitchFamily="34" charset="0"/>
              </a:rPr>
              <a:t>High burden households</a:t>
            </a:r>
            <a:r>
              <a:rPr lang="en-US" b="1" dirty="0">
                <a:solidFill>
                  <a:srgbClr val="264A64"/>
                </a:solidFill>
                <a:latin typeface="Calibri" panose="020F0502020204030204" pitchFamily="34" charset="0"/>
                <a:cs typeface="Calibri" panose="020F0502020204030204" pitchFamily="34" charset="0"/>
              </a:rPr>
              <a:t> </a:t>
            </a:r>
            <a:r>
              <a:rPr lang="en-US" dirty="0">
                <a:solidFill>
                  <a:srgbClr val="264A64"/>
                </a:solidFill>
                <a:latin typeface="Calibri" panose="020F0502020204030204" pitchFamily="34" charset="0"/>
                <a:cs typeface="Calibri" panose="020F0502020204030204" pitchFamily="34" charset="0"/>
              </a:rPr>
              <a:t>have an average annual income that is </a:t>
            </a:r>
            <a:r>
              <a:rPr lang="en-US" b="1" dirty="0">
                <a:solidFill>
                  <a:srgbClr val="264A64"/>
                </a:solidFill>
                <a:latin typeface="Calibri" panose="020F0502020204030204" pitchFamily="34" charset="0"/>
                <a:cs typeface="Calibri" panose="020F0502020204030204" pitchFamily="34" charset="0"/>
              </a:rPr>
              <a:t>$7,522 or 61% less</a:t>
            </a:r>
            <a:r>
              <a:rPr lang="en-US" dirty="0">
                <a:solidFill>
                  <a:srgbClr val="264A64"/>
                </a:solidFill>
                <a:latin typeface="Calibri" panose="020F0502020204030204" pitchFamily="34" charset="0"/>
                <a:cs typeface="Calibri" panose="020F0502020204030204" pitchFamily="34" charset="0"/>
              </a:rPr>
              <a:t> than average households. </a:t>
            </a:r>
          </a:p>
        </p:txBody>
      </p:sp>
    </p:spTree>
    <p:extLst>
      <p:ext uri="{BB962C8B-B14F-4D97-AF65-F5344CB8AC3E}">
        <p14:creationId xmlns:p14="http://schemas.microsoft.com/office/powerpoint/2010/main" val="4165858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3" name="TextBox 2"/>
          <p:cNvSpPr txBox="1"/>
          <p:nvPr/>
        </p:nvSpPr>
        <p:spPr>
          <a:xfrm>
            <a:off x="0" y="1575616"/>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9" name="Picture 8"/>
          <p:cNvPicPr>
            <a:picLocks noChangeAspect="1"/>
          </p:cNvPicPr>
          <p:nvPr/>
        </p:nvPicPr>
        <p:blipFill rotWithShape="1">
          <a:blip r:embed="rId2"/>
          <a:srcRect l="3867" t="26643" r="3353"/>
          <a:stretch/>
        </p:blipFill>
        <p:spPr>
          <a:xfrm>
            <a:off x="533400" y="2209466"/>
            <a:ext cx="3118938" cy="2041613"/>
          </a:xfrm>
          <a:prstGeom prst="rect">
            <a:avLst/>
          </a:prstGeom>
        </p:spPr>
      </p:pic>
      <p:pic>
        <p:nvPicPr>
          <p:cNvPr id="11" name="Picture 10"/>
          <p:cNvPicPr>
            <a:picLocks noChangeAspect="1"/>
          </p:cNvPicPr>
          <p:nvPr/>
        </p:nvPicPr>
        <p:blipFill rotWithShape="1">
          <a:blip r:embed="rId3"/>
          <a:srcRect l="4379" t="29157" r="791"/>
          <a:stretch/>
        </p:blipFill>
        <p:spPr>
          <a:xfrm>
            <a:off x="482950" y="4435510"/>
            <a:ext cx="3363708" cy="2116639"/>
          </a:xfrm>
          <a:prstGeom prst="rect">
            <a:avLst/>
          </a:prstGeom>
        </p:spPr>
      </p:pic>
      <p:sp>
        <p:nvSpPr>
          <p:cNvPr id="12" name="TextBox 11"/>
          <p:cNvSpPr txBox="1"/>
          <p:nvPr/>
        </p:nvSpPr>
        <p:spPr>
          <a:xfrm>
            <a:off x="4805519" y="2473177"/>
            <a:ext cx="3377514" cy="2017475"/>
          </a:xfrm>
          <a:prstGeom prst="rect">
            <a:avLst/>
          </a:prstGeom>
          <a:noFill/>
        </p:spPr>
        <p:txBody>
          <a:bodyPr wrap="square" rtlCol="0">
            <a:spAutoFit/>
          </a:bodyPr>
          <a:lstStyle/>
          <a:p>
            <a:pPr lvl="0">
              <a:lnSpc>
                <a:spcPct val="85000"/>
              </a:lnSpc>
              <a:defRPr/>
            </a:pPr>
            <a:r>
              <a:rPr lang="en-US" sz="2000" b="1" dirty="0">
                <a:solidFill>
                  <a:srgbClr val="264A64"/>
                </a:solidFill>
                <a:latin typeface="Calibri" panose="020F0502020204030204" pitchFamily="34" charset="0"/>
                <a:cs typeface="Calibri" panose="020F0502020204030204" pitchFamily="34" charset="0"/>
              </a:rPr>
              <a:t>Energy Burden before LIHEAP</a:t>
            </a:r>
          </a:p>
          <a:p>
            <a:pPr lvl="0">
              <a:lnSpc>
                <a:spcPct val="85000"/>
              </a:lnSpc>
              <a:defRPr/>
            </a:pPr>
            <a:endParaRPr lang="en-US" sz="1600" dirty="0">
              <a:solidFill>
                <a:srgbClr val="264A64"/>
              </a:solidFill>
              <a:latin typeface="Calibri" panose="020F0502020204030204" pitchFamily="34" charset="0"/>
              <a:cs typeface="Calibri" panose="020F0502020204030204" pitchFamily="34" charset="0"/>
            </a:endParaRPr>
          </a:p>
          <a:p>
            <a:pPr lvl="0">
              <a:lnSpc>
                <a:spcPct val="85000"/>
              </a:lnSpc>
              <a:defRPr/>
            </a:pPr>
            <a:r>
              <a:rPr lang="en-US" dirty="0">
                <a:solidFill>
                  <a:srgbClr val="264A64"/>
                </a:solidFill>
                <a:latin typeface="Calibri" panose="020F0502020204030204" pitchFamily="34" charset="0"/>
                <a:cs typeface="Calibri" panose="020F0502020204030204" pitchFamily="34" charset="0"/>
              </a:rPr>
              <a:t>Before LIHEAP, high burden households are paying </a:t>
            </a:r>
            <a:r>
              <a:rPr lang="en-US" b="1" dirty="0">
                <a:solidFill>
                  <a:srgbClr val="264A64"/>
                </a:solidFill>
                <a:latin typeface="Calibri" panose="020F0502020204030204" pitchFamily="34" charset="0"/>
                <a:cs typeface="Calibri" panose="020F0502020204030204" pitchFamily="34" charset="0"/>
              </a:rPr>
              <a:t>3.6 times </a:t>
            </a:r>
            <a:r>
              <a:rPr lang="en-US" dirty="0">
                <a:solidFill>
                  <a:srgbClr val="264A64"/>
                </a:solidFill>
                <a:latin typeface="Calibri" panose="020F0502020204030204" pitchFamily="34" charset="0"/>
                <a:cs typeface="Calibri" panose="020F0502020204030204" pitchFamily="34" charset="0"/>
              </a:rPr>
              <a:t>as much of their income toward energy costs than average households.</a:t>
            </a:r>
            <a:endParaRPr lang="en-US" dirty="0">
              <a:solidFill>
                <a:schemeClr val="accent6"/>
              </a:solidFill>
            </a:endParaRPr>
          </a:p>
          <a:p>
            <a:endParaRPr lang="en-US" dirty="0"/>
          </a:p>
        </p:txBody>
      </p:sp>
      <p:sp>
        <p:nvSpPr>
          <p:cNvPr id="13" name="TextBox 12"/>
          <p:cNvSpPr txBox="1"/>
          <p:nvPr/>
        </p:nvSpPr>
        <p:spPr>
          <a:xfrm>
            <a:off x="4805519" y="4726696"/>
            <a:ext cx="3278660" cy="1534266"/>
          </a:xfrm>
          <a:prstGeom prst="rect">
            <a:avLst/>
          </a:prstGeom>
          <a:noFill/>
        </p:spPr>
        <p:txBody>
          <a:bodyPr wrap="square" rtlCol="0">
            <a:spAutoFit/>
          </a:bodyPr>
          <a:lstStyle/>
          <a:p>
            <a:pPr lvl="0">
              <a:lnSpc>
                <a:spcPct val="85000"/>
              </a:lnSpc>
              <a:defRPr/>
            </a:pPr>
            <a:r>
              <a:rPr lang="en-US" sz="2000" b="1" dirty="0">
                <a:solidFill>
                  <a:srgbClr val="264A64"/>
                </a:solidFill>
                <a:latin typeface="Calibri" panose="020F0502020204030204" pitchFamily="34" charset="0"/>
                <a:cs typeface="Calibri" panose="020F0502020204030204" pitchFamily="34" charset="0"/>
              </a:rPr>
              <a:t>Annual LIHEAP Benefit</a:t>
            </a:r>
          </a:p>
          <a:p>
            <a:pPr lvl="0">
              <a:lnSpc>
                <a:spcPct val="85000"/>
              </a:lnSpc>
              <a:defRPr/>
            </a:pPr>
            <a:endParaRPr lang="en-US" sz="1400" dirty="0">
              <a:solidFill>
                <a:srgbClr val="264A64"/>
              </a:solidFill>
              <a:latin typeface="Calibri" panose="020F0502020204030204" pitchFamily="34" charset="0"/>
              <a:cs typeface="Calibri" panose="020F0502020204030204" pitchFamily="34" charset="0"/>
            </a:endParaRPr>
          </a:p>
          <a:p>
            <a:pPr lvl="0">
              <a:lnSpc>
                <a:spcPct val="90000"/>
              </a:lnSpc>
              <a:defRPr/>
            </a:pPr>
            <a:r>
              <a:rPr lang="en-US" dirty="0">
                <a:solidFill>
                  <a:srgbClr val="264A64"/>
                </a:solidFill>
                <a:latin typeface="Calibri" panose="020F0502020204030204"/>
              </a:rPr>
              <a:t>High burden households receive an average annual LIHEAP benefit that is </a:t>
            </a:r>
            <a:r>
              <a:rPr lang="en-US" b="1" dirty="0">
                <a:solidFill>
                  <a:srgbClr val="264A64"/>
                </a:solidFill>
                <a:latin typeface="Calibri" panose="020F0502020204030204"/>
              </a:rPr>
              <a:t>$26 or 8.3% less</a:t>
            </a:r>
            <a:r>
              <a:rPr lang="en-US" dirty="0">
                <a:solidFill>
                  <a:srgbClr val="264A64"/>
                </a:solidFill>
                <a:latin typeface="Calibri" panose="020F0502020204030204"/>
              </a:rPr>
              <a:t> than average households. </a:t>
            </a:r>
          </a:p>
        </p:txBody>
      </p:sp>
    </p:spTree>
    <p:extLst>
      <p:ext uri="{BB962C8B-B14F-4D97-AF65-F5344CB8AC3E}">
        <p14:creationId xmlns:p14="http://schemas.microsoft.com/office/powerpoint/2010/main" val="3331506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Measures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3" name="TextBox 2"/>
          <p:cNvSpPr txBox="1"/>
          <p:nvPr/>
        </p:nvSpPr>
        <p:spPr>
          <a:xfrm>
            <a:off x="0" y="1563644"/>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8" name="Picture 7"/>
          <p:cNvPicPr>
            <a:picLocks noChangeAspect="1"/>
          </p:cNvPicPr>
          <p:nvPr/>
        </p:nvPicPr>
        <p:blipFill rotWithShape="1">
          <a:blip r:embed="rId2"/>
          <a:srcRect l="5575" t="28964" r="1987"/>
          <a:stretch/>
        </p:blipFill>
        <p:spPr>
          <a:xfrm>
            <a:off x="469392" y="2025309"/>
            <a:ext cx="3621024" cy="2333608"/>
          </a:xfrm>
          <a:prstGeom prst="rect">
            <a:avLst/>
          </a:prstGeom>
        </p:spPr>
      </p:pic>
      <p:pic>
        <p:nvPicPr>
          <p:cNvPr id="9" name="Picture 8"/>
          <p:cNvPicPr>
            <a:picLocks noChangeAspect="1"/>
          </p:cNvPicPr>
          <p:nvPr/>
        </p:nvPicPr>
        <p:blipFill rotWithShape="1">
          <a:blip r:embed="rId3"/>
          <a:srcRect l="2157" t="48307" r="1474"/>
          <a:stretch/>
        </p:blipFill>
        <p:spPr>
          <a:xfrm>
            <a:off x="405384" y="4421072"/>
            <a:ext cx="3749040" cy="2436928"/>
          </a:xfrm>
          <a:prstGeom prst="rect">
            <a:avLst/>
          </a:prstGeom>
        </p:spPr>
      </p:pic>
      <p:sp>
        <p:nvSpPr>
          <p:cNvPr id="10" name="TextBox 9"/>
          <p:cNvSpPr txBox="1"/>
          <p:nvPr/>
        </p:nvSpPr>
        <p:spPr>
          <a:xfrm>
            <a:off x="5346357" y="2286919"/>
            <a:ext cx="3031524" cy="2252924"/>
          </a:xfrm>
          <a:prstGeom prst="rect">
            <a:avLst/>
          </a:prstGeom>
          <a:noFill/>
        </p:spPr>
        <p:txBody>
          <a:bodyPr wrap="square" rtlCol="0">
            <a:spAutoFit/>
          </a:bodyPr>
          <a:lstStyle/>
          <a:p>
            <a:pPr lvl="0">
              <a:lnSpc>
                <a:spcPct val="85000"/>
              </a:lnSpc>
              <a:defRPr/>
            </a:pPr>
            <a:r>
              <a:rPr lang="en-US" sz="2000" b="1" dirty="0">
                <a:solidFill>
                  <a:srgbClr val="264A64"/>
                </a:solidFill>
                <a:latin typeface="Calibri" panose="020F0502020204030204" pitchFamily="34" charset="0"/>
                <a:cs typeface="Calibri" panose="020F0502020204030204" pitchFamily="34" charset="0"/>
              </a:rPr>
              <a:t>Energy Burden after LIHEAP</a:t>
            </a:r>
          </a:p>
          <a:p>
            <a:pPr lvl="0">
              <a:lnSpc>
                <a:spcPct val="85000"/>
              </a:lnSpc>
              <a:defRPr/>
            </a:pPr>
            <a:endParaRPr lang="en-US" sz="1400" dirty="0">
              <a:solidFill>
                <a:srgbClr val="264A64"/>
              </a:solidFill>
              <a:latin typeface="Calibri" panose="020F0502020204030204" pitchFamily="34" charset="0"/>
              <a:cs typeface="Calibri" panose="020F0502020204030204" pitchFamily="34" charset="0"/>
            </a:endParaRPr>
          </a:p>
          <a:p>
            <a:pPr lvl="0">
              <a:lnSpc>
                <a:spcPct val="85000"/>
              </a:lnSpc>
              <a:defRPr/>
            </a:pPr>
            <a:r>
              <a:rPr lang="en-US" dirty="0">
                <a:solidFill>
                  <a:srgbClr val="264A64"/>
                </a:solidFill>
                <a:latin typeface="Calibri" panose="020F0502020204030204" pitchFamily="34" charset="0"/>
                <a:cs typeface="Calibri" panose="020F0502020204030204" pitchFamily="34" charset="0"/>
              </a:rPr>
              <a:t>After LIHEAP, high burden households are paying </a:t>
            </a:r>
            <a:r>
              <a:rPr lang="en-US" b="1" dirty="0">
                <a:solidFill>
                  <a:srgbClr val="264A64"/>
                </a:solidFill>
                <a:latin typeface="Calibri" panose="020F0502020204030204" pitchFamily="34" charset="0"/>
                <a:cs typeface="Calibri" panose="020F0502020204030204" pitchFamily="34" charset="0"/>
              </a:rPr>
              <a:t>4.6 times </a:t>
            </a:r>
            <a:r>
              <a:rPr lang="en-US" dirty="0">
                <a:solidFill>
                  <a:srgbClr val="264A64"/>
                </a:solidFill>
                <a:latin typeface="Calibri" panose="020F0502020204030204" pitchFamily="34" charset="0"/>
                <a:cs typeface="Calibri" panose="020F0502020204030204" pitchFamily="34" charset="0"/>
              </a:rPr>
              <a:t>as much of their income toward energy costs than average households.</a:t>
            </a:r>
            <a:endParaRPr lang="en-US" dirty="0">
              <a:solidFill>
                <a:schemeClr val="accent6"/>
              </a:solidFill>
            </a:endParaRPr>
          </a:p>
          <a:p>
            <a:endParaRPr lang="en-US" dirty="0"/>
          </a:p>
        </p:txBody>
      </p:sp>
      <p:sp>
        <p:nvSpPr>
          <p:cNvPr id="11" name="TextBox 10"/>
          <p:cNvSpPr txBox="1"/>
          <p:nvPr/>
        </p:nvSpPr>
        <p:spPr>
          <a:xfrm>
            <a:off x="5346357" y="4668892"/>
            <a:ext cx="2693773" cy="1783565"/>
          </a:xfrm>
          <a:prstGeom prst="rect">
            <a:avLst/>
          </a:prstGeom>
          <a:noFill/>
        </p:spPr>
        <p:txBody>
          <a:bodyPr wrap="square" rtlCol="0">
            <a:spAutoFit/>
          </a:bodyPr>
          <a:lstStyle/>
          <a:p>
            <a:pPr lvl="0">
              <a:lnSpc>
                <a:spcPct val="85000"/>
              </a:lnSpc>
              <a:defRPr/>
            </a:pPr>
            <a:r>
              <a:rPr lang="en-US" sz="2000" b="1" dirty="0">
                <a:solidFill>
                  <a:srgbClr val="264A64"/>
                </a:solidFill>
                <a:latin typeface="Calibri" panose="020F0502020204030204" pitchFamily="34" charset="0"/>
                <a:cs typeface="Calibri" panose="020F0502020204030204" pitchFamily="34" charset="0"/>
              </a:rPr>
              <a:t>Percentage of Bill Paid</a:t>
            </a:r>
          </a:p>
          <a:p>
            <a:pPr lvl="0">
              <a:lnSpc>
                <a:spcPct val="85000"/>
              </a:lnSpc>
              <a:defRPr/>
            </a:pPr>
            <a:endParaRPr lang="en-US" sz="1400" dirty="0">
              <a:solidFill>
                <a:srgbClr val="264A64"/>
              </a:solidFill>
              <a:latin typeface="Calibri" panose="020F0502020204030204" pitchFamily="34" charset="0"/>
              <a:cs typeface="Calibri" panose="020F0502020204030204" pitchFamily="34" charset="0"/>
            </a:endParaRPr>
          </a:p>
          <a:p>
            <a:pPr>
              <a:lnSpc>
                <a:spcPct val="90000"/>
              </a:lnSpc>
              <a:defRPr/>
            </a:pPr>
            <a:r>
              <a:rPr lang="en-US" dirty="0">
                <a:solidFill>
                  <a:srgbClr val="264A64"/>
                </a:solidFill>
                <a:latin typeface="Calibri" panose="020F0502020204030204" pitchFamily="34" charset="0"/>
                <a:cs typeface="Calibri" panose="020F0502020204030204" pitchFamily="34" charset="0"/>
              </a:rPr>
              <a:t>On average, high burden households have </a:t>
            </a:r>
            <a:r>
              <a:rPr lang="en-US" b="1" dirty="0">
                <a:solidFill>
                  <a:srgbClr val="264A64"/>
                </a:solidFill>
                <a:latin typeface="Calibri" panose="020F0502020204030204" pitchFamily="34" charset="0"/>
                <a:cs typeface="Calibri" panose="020F0502020204030204" pitchFamily="34" charset="0"/>
              </a:rPr>
              <a:t>35% less </a:t>
            </a:r>
            <a:r>
              <a:rPr lang="en-US" dirty="0">
                <a:solidFill>
                  <a:srgbClr val="264A64"/>
                </a:solidFill>
                <a:latin typeface="Calibri" panose="020F0502020204030204" pitchFamily="34" charset="0"/>
                <a:cs typeface="Calibri" panose="020F0502020204030204" pitchFamily="34" charset="0"/>
              </a:rPr>
              <a:t>of their energy bill paid with LIHEAP than average households.</a:t>
            </a:r>
          </a:p>
        </p:txBody>
      </p:sp>
    </p:spTree>
    <p:extLst>
      <p:ext uri="{BB962C8B-B14F-4D97-AF65-F5344CB8AC3E}">
        <p14:creationId xmlns:p14="http://schemas.microsoft.com/office/powerpoint/2010/main" val="139457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3" name="TextBox 2"/>
          <p:cNvSpPr txBox="1"/>
          <p:nvPr/>
        </p:nvSpPr>
        <p:spPr>
          <a:xfrm>
            <a:off x="0" y="1555902"/>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8" name="Picture 7"/>
          <p:cNvPicPr>
            <a:picLocks noChangeAspect="1"/>
          </p:cNvPicPr>
          <p:nvPr/>
        </p:nvPicPr>
        <p:blipFill>
          <a:blip r:embed="rId2"/>
          <a:stretch>
            <a:fillRect/>
          </a:stretch>
        </p:blipFill>
        <p:spPr>
          <a:xfrm>
            <a:off x="1365041" y="1861708"/>
            <a:ext cx="5902389" cy="3219681"/>
          </a:xfrm>
          <a:prstGeom prst="rect">
            <a:avLst/>
          </a:prstGeom>
        </p:spPr>
      </p:pic>
      <p:sp>
        <p:nvSpPr>
          <p:cNvPr id="9" name="TextBox 8"/>
          <p:cNvSpPr txBox="1"/>
          <p:nvPr/>
        </p:nvSpPr>
        <p:spPr>
          <a:xfrm>
            <a:off x="233330" y="5273704"/>
            <a:ext cx="8626892" cy="1369606"/>
          </a:xfrm>
          <a:prstGeom prst="rect">
            <a:avLst/>
          </a:prstGeom>
          <a:solidFill>
            <a:schemeClr val="accent1">
              <a:lumMod val="20000"/>
              <a:lumOff val="80000"/>
            </a:schemeClr>
          </a:solidFill>
        </p:spPr>
        <p:txBody>
          <a:bodyPr wrap="square" rtlCol="0">
            <a:spAutoFit/>
          </a:bodyPr>
          <a:lstStyle/>
          <a:p>
            <a:pPr lvl="0"/>
            <a:r>
              <a:rPr lang="en-US" b="1" dirty="0">
                <a:solidFill>
                  <a:srgbClr val="000000"/>
                </a:solidFill>
                <a:latin typeface="Calibri" panose="020F0502020204030204" pitchFamily="34" charset="0"/>
                <a:cs typeface="Calibri" panose="020F0502020204030204" pitchFamily="34" charset="0"/>
              </a:rPr>
              <a:t>Does LIHEAP furnish higher benefits to higher burden households </a:t>
            </a:r>
            <a:r>
              <a:rPr lang="en-US" b="1" u="sng" dirty="0">
                <a:solidFill>
                  <a:srgbClr val="C00000"/>
                </a:solidFill>
                <a:latin typeface="Calibri" panose="020F0502020204030204" pitchFamily="34" charset="0"/>
                <a:cs typeface="Calibri" panose="020F0502020204030204" pitchFamily="34" charset="0"/>
              </a:rPr>
              <a:t>across all fuel types?</a:t>
            </a:r>
          </a:p>
          <a:p>
            <a:pPr lvl="0">
              <a:lnSpc>
                <a:spcPct val="110000"/>
              </a:lnSpc>
            </a:pPr>
            <a:endParaRPr lang="en-US" sz="1000" b="1" u="sng" dirty="0">
              <a:solidFill>
                <a:srgbClr val="C00000"/>
              </a:solidFill>
              <a:latin typeface="Calibri" panose="020F0502020204030204" pitchFamily="34" charset="0"/>
              <a:cs typeface="Calibri" panose="020F0502020204030204" pitchFamily="34" charset="0"/>
            </a:endParaRPr>
          </a:p>
          <a:p>
            <a:pPr lvl="0">
              <a:lnSpc>
                <a:spcPct val="90000"/>
              </a:lnSpc>
            </a:pPr>
            <a:r>
              <a:rPr lang="en-US" sz="1500" b="1" dirty="0">
                <a:solidFill>
                  <a:srgbClr val="C00000"/>
                </a:solidFill>
                <a:latin typeface="Calibri" panose="020F0502020204030204" pitchFamily="34" charset="0"/>
                <a:cs typeface="Calibri" panose="020F0502020204030204" pitchFamily="34" charset="0"/>
              </a:rPr>
              <a:t>No.  </a:t>
            </a:r>
            <a:r>
              <a:rPr lang="en-US" sz="1500" dirty="0">
                <a:solidFill>
                  <a:srgbClr val="000000"/>
                </a:solidFill>
                <a:latin typeface="Calibri" panose="020F0502020204030204" pitchFamily="34" charset="0"/>
                <a:cs typeface="Calibri" panose="020F0502020204030204" pitchFamily="34" charset="0"/>
              </a:rPr>
              <a:t>In FY 2017, high burden natural gas households received </a:t>
            </a:r>
            <a:r>
              <a:rPr lang="en-US" sz="1500" b="1" dirty="0">
                <a:solidFill>
                  <a:srgbClr val="000000"/>
                </a:solidFill>
                <a:latin typeface="Calibri" panose="020F0502020204030204" pitchFamily="34" charset="0"/>
                <a:cs typeface="Calibri" panose="020F0502020204030204" pitchFamily="34" charset="0"/>
              </a:rPr>
              <a:t>$11 (4%) greater </a:t>
            </a:r>
            <a:r>
              <a:rPr lang="en-US" sz="1500" dirty="0">
                <a:solidFill>
                  <a:srgbClr val="000000"/>
                </a:solidFill>
                <a:latin typeface="Calibri" panose="020F0502020204030204" pitchFamily="34" charset="0"/>
                <a:cs typeface="Calibri" panose="020F0502020204030204" pitchFamily="34" charset="0"/>
              </a:rPr>
              <a:t>benefits than average natural gas households.  Similarly, high burden propane households received </a:t>
            </a:r>
            <a:r>
              <a:rPr lang="en-US" sz="1500" b="1" dirty="0">
                <a:solidFill>
                  <a:srgbClr val="000000"/>
                </a:solidFill>
                <a:latin typeface="Calibri" panose="020F0502020204030204" pitchFamily="34" charset="0"/>
                <a:cs typeface="Calibri" panose="020F0502020204030204" pitchFamily="34" charset="0"/>
              </a:rPr>
              <a:t>$58 (17%) greater</a:t>
            </a:r>
            <a:r>
              <a:rPr lang="en-US" sz="1500" dirty="0">
                <a:solidFill>
                  <a:srgbClr val="000000"/>
                </a:solidFill>
                <a:latin typeface="Calibri" panose="020F0502020204030204" pitchFamily="34" charset="0"/>
                <a:cs typeface="Calibri" panose="020F0502020204030204" pitchFamily="34" charset="0"/>
              </a:rPr>
              <a:t> benefits than average propane households.  However, electric high burden households received </a:t>
            </a:r>
            <a:r>
              <a:rPr lang="en-US" sz="1500" b="1" dirty="0">
                <a:solidFill>
                  <a:srgbClr val="000000"/>
                </a:solidFill>
                <a:latin typeface="Calibri" panose="020F0502020204030204" pitchFamily="34" charset="0"/>
                <a:cs typeface="Calibri" panose="020F0502020204030204" pitchFamily="34" charset="0"/>
              </a:rPr>
              <a:t>$71 (22%) less </a:t>
            </a:r>
            <a:r>
              <a:rPr lang="en-US" sz="1500" dirty="0">
                <a:solidFill>
                  <a:srgbClr val="000000"/>
                </a:solidFill>
                <a:latin typeface="Calibri" panose="020F0502020204030204" pitchFamily="34" charset="0"/>
                <a:cs typeface="Calibri" panose="020F0502020204030204" pitchFamily="34" charset="0"/>
              </a:rPr>
              <a:t>than average electric households.</a:t>
            </a:r>
            <a:endParaRPr lang="en-US" sz="1500" dirty="0"/>
          </a:p>
        </p:txBody>
      </p:sp>
    </p:spTree>
    <p:extLst>
      <p:ext uri="{BB962C8B-B14F-4D97-AF65-F5344CB8AC3E}">
        <p14:creationId xmlns:p14="http://schemas.microsoft.com/office/powerpoint/2010/main" val="12402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3" name="TextBox 2"/>
          <p:cNvSpPr txBox="1"/>
          <p:nvPr/>
        </p:nvSpPr>
        <p:spPr>
          <a:xfrm>
            <a:off x="0" y="1569720"/>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8" name="Picture 7"/>
          <p:cNvPicPr>
            <a:picLocks noChangeAspect="1"/>
          </p:cNvPicPr>
          <p:nvPr/>
        </p:nvPicPr>
        <p:blipFill>
          <a:blip r:embed="rId2"/>
          <a:stretch>
            <a:fillRect/>
          </a:stretch>
        </p:blipFill>
        <p:spPr>
          <a:xfrm>
            <a:off x="1365506" y="2261709"/>
            <a:ext cx="6212240" cy="2699914"/>
          </a:xfrm>
          <a:prstGeom prst="rect">
            <a:avLst/>
          </a:prstGeom>
        </p:spPr>
      </p:pic>
      <p:sp>
        <p:nvSpPr>
          <p:cNvPr id="9" name="TextBox 8"/>
          <p:cNvSpPr txBox="1"/>
          <p:nvPr/>
        </p:nvSpPr>
        <p:spPr>
          <a:xfrm>
            <a:off x="266700" y="5081440"/>
            <a:ext cx="8525993" cy="1568122"/>
          </a:xfrm>
          <a:prstGeom prst="rect">
            <a:avLst/>
          </a:prstGeom>
          <a:solidFill>
            <a:schemeClr val="accent1">
              <a:lumMod val="20000"/>
              <a:lumOff val="80000"/>
            </a:schemeClr>
          </a:solidFill>
        </p:spPr>
        <p:txBody>
          <a:bodyPr wrap="square" rtlCol="0">
            <a:spAutoFit/>
          </a:bodyPr>
          <a:lstStyle/>
          <a:p>
            <a:pPr marL="55563">
              <a:lnSpc>
                <a:spcPct val="110000"/>
              </a:lnSpc>
            </a:pPr>
            <a:r>
              <a:rPr lang="en-US" sz="1600" b="1" dirty="0">
                <a:solidFill>
                  <a:srgbClr val="000000"/>
                </a:solidFill>
                <a:latin typeface="Calibri" panose="020F0502020204030204" pitchFamily="34" charset="0"/>
                <a:cs typeface="Calibri" panose="020F0502020204030204" pitchFamily="34" charset="0"/>
              </a:rPr>
              <a:t>Does LIHEAP pay more of the energy bill for high burden households </a:t>
            </a:r>
            <a:r>
              <a:rPr lang="en-US" sz="1600" b="1" u="sng" dirty="0">
                <a:solidFill>
                  <a:srgbClr val="C00000"/>
                </a:solidFill>
                <a:latin typeface="Calibri" panose="020F0502020204030204" pitchFamily="34" charset="0"/>
                <a:cs typeface="Calibri" panose="020F0502020204030204" pitchFamily="34" charset="0"/>
              </a:rPr>
              <a:t>across all fuel types?</a:t>
            </a:r>
          </a:p>
          <a:p>
            <a:pPr marL="55563">
              <a:lnSpc>
                <a:spcPct val="90000"/>
              </a:lnSpc>
              <a:buClr>
                <a:srgbClr val="264A64"/>
              </a:buClr>
            </a:pPr>
            <a:endParaRPr lang="en-US" sz="1200" i="1" dirty="0">
              <a:solidFill>
                <a:srgbClr val="FFFFFF">
                  <a:lumMod val="50000"/>
                </a:srgbClr>
              </a:solidFill>
              <a:latin typeface="Calibri" panose="020F0502020204030204" pitchFamily="34" charset="0"/>
              <a:cs typeface="Calibri" panose="020F0502020204030204" pitchFamily="34" charset="0"/>
            </a:endParaRPr>
          </a:p>
          <a:p>
            <a:pPr marL="55563" algn="just">
              <a:lnSpc>
                <a:spcPct val="90000"/>
              </a:lnSpc>
              <a:buClr>
                <a:srgbClr val="264A64"/>
              </a:buClr>
              <a:tabLst>
                <a:tab pos="7940675" algn="l"/>
              </a:tabLst>
            </a:pPr>
            <a:r>
              <a:rPr lang="en-US" sz="1500" b="1" dirty="0">
                <a:solidFill>
                  <a:srgbClr val="FF0000"/>
                </a:solidFill>
                <a:latin typeface="Calibri" panose="020F0502020204030204" pitchFamily="34" charset="0"/>
                <a:cs typeface="Calibri" panose="020F0502020204030204" pitchFamily="34" charset="0"/>
              </a:rPr>
              <a:t>No.</a:t>
            </a:r>
            <a:r>
              <a:rPr lang="en-US" sz="1500" b="1" dirty="0">
                <a:solidFill>
                  <a:srgbClr val="264A64"/>
                </a:solidFill>
                <a:latin typeface="Calibri" panose="020F0502020204030204" pitchFamily="34" charset="0"/>
                <a:cs typeface="Calibri" panose="020F0502020204030204" pitchFamily="34" charset="0"/>
              </a:rPr>
              <a:t> </a:t>
            </a:r>
            <a:r>
              <a:rPr lang="en-US" sz="1500" dirty="0">
                <a:solidFill>
                  <a:srgbClr val="000000"/>
                </a:solidFill>
                <a:latin typeface="Calibri" panose="020F0502020204030204" pitchFamily="34" charset="0"/>
                <a:cs typeface="Calibri" panose="020F0502020204030204" pitchFamily="34" charset="0"/>
              </a:rPr>
              <a:t>In FY 2017, high burden households in Missouri had less of their energy bill paid with LIHEAP than average households, </a:t>
            </a:r>
            <a:r>
              <a:rPr lang="en-US" sz="1500" i="1" dirty="0">
                <a:solidFill>
                  <a:srgbClr val="000000"/>
                </a:solidFill>
                <a:latin typeface="Calibri" panose="020F0502020204030204" pitchFamily="34" charset="0"/>
                <a:cs typeface="Calibri" panose="020F0502020204030204" pitchFamily="34" charset="0"/>
              </a:rPr>
              <a:t>regardless of fuel type. </a:t>
            </a:r>
            <a:r>
              <a:rPr lang="en-US" sz="1500" dirty="0">
                <a:solidFill>
                  <a:srgbClr val="000000"/>
                </a:solidFill>
                <a:latin typeface="Calibri" panose="020F0502020204030204" pitchFamily="34" charset="0"/>
                <a:cs typeface="Calibri" panose="020F0502020204030204" pitchFamily="34" charset="0"/>
              </a:rPr>
              <a:t>  However, </a:t>
            </a:r>
            <a:r>
              <a:rPr lang="en-US" sz="1500" u="sng" dirty="0">
                <a:solidFill>
                  <a:srgbClr val="000000"/>
                </a:solidFill>
                <a:latin typeface="Calibri" panose="020F0502020204030204" pitchFamily="34" charset="0"/>
                <a:cs typeface="Calibri" panose="020F0502020204030204" pitchFamily="34" charset="0"/>
              </a:rPr>
              <a:t>the extent </a:t>
            </a:r>
            <a:r>
              <a:rPr lang="en-US" sz="1500" dirty="0">
                <a:solidFill>
                  <a:srgbClr val="000000"/>
                </a:solidFill>
                <a:latin typeface="Calibri" panose="020F0502020204030204" pitchFamily="34" charset="0"/>
                <a:cs typeface="Calibri" panose="020F0502020204030204" pitchFamily="34" charset="0"/>
              </a:rPr>
              <a:t>of this difference varies by fuel type.  For example, there is a 52% difference in the share of bill paid between </a:t>
            </a:r>
            <a:r>
              <a:rPr lang="en-US" sz="1500" b="1" dirty="0">
                <a:solidFill>
                  <a:srgbClr val="000000"/>
                </a:solidFill>
                <a:latin typeface="Calibri" panose="020F0502020204030204" pitchFamily="34" charset="0"/>
                <a:cs typeface="Calibri" panose="020F0502020204030204" pitchFamily="34" charset="0"/>
              </a:rPr>
              <a:t>electric</a:t>
            </a:r>
            <a:r>
              <a:rPr lang="en-US" sz="1500" dirty="0">
                <a:solidFill>
                  <a:srgbClr val="000000"/>
                </a:solidFill>
                <a:latin typeface="Calibri" panose="020F0502020204030204" pitchFamily="34" charset="0"/>
                <a:cs typeface="Calibri" panose="020F0502020204030204" pitchFamily="34" charset="0"/>
              </a:rPr>
              <a:t> high burden and average households.  However, this difference is only 11% between </a:t>
            </a:r>
            <a:r>
              <a:rPr lang="en-US" sz="1500" b="1" dirty="0">
                <a:solidFill>
                  <a:srgbClr val="000000"/>
                </a:solidFill>
                <a:latin typeface="Calibri" panose="020F0502020204030204" pitchFamily="34" charset="0"/>
                <a:cs typeface="Calibri" panose="020F0502020204030204" pitchFamily="34" charset="0"/>
              </a:rPr>
              <a:t>natural gas </a:t>
            </a:r>
            <a:r>
              <a:rPr lang="en-US" sz="1500" dirty="0">
                <a:solidFill>
                  <a:srgbClr val="000000"/>
                </a:solidFill>
                <a:latin typeface="Calibri" panose="020F0502020204030204" pitchFamily="34" charset="0"/>
                <a:cs typeface="Calibri" panose="020F0502020204030204" pitchFamily="34" charset="0"/>
              </a:rPr>
              <a:t>high burden and average households.</a:t>
            </a:r>
            <a:endParaRPr lang="en-US" sz="1500" dirty="0">
              <a:solidFill>
                <a:srgbClr val="264A6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7464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5312" y="5280520"/>
            <a:ext cx="8418786" cy="1311128"/>
          </a:xfrm>
          <a:prstGeom prst="rect">
            <a:avLst/>
          </a:prstGeom>
          <a:solidFill>
            <a:schemeClr val="accent1">
              <a:lumMod val="20000"/>
              <a:lumOff val="80000"/>
            </a:schemeClr>
          </a:solidFill>
        </p:spPr>
        <p:txBody>
          <a:bodyPr wrap="square" rtlCol="0">
            <a:spAutoFit/>
          </a:bodyPr>
          <a:lstStyle/>
          <a:p>
            <a:pPr>
              <a:lnSpc>
                <a:spcPct val="90000"/>
              </a:lnSpc>
            </a:pPr>
            <a:r>
              <a:rPr lang="en-US" sz="1600" b="1" dirty="0">
                <a:solidFill>
                  <a:srgbClr val="000000"/>
                </a:solidFill>
                <a:latin typeface="Calibri" panose="020F0502020204030204" pitchFamily="34" charset="0"/>
                <a:cs typeface="Calibri" panose="020F0502020204030204" pitchFamily="34" charset="0"/>
              </a:rPr>
              <a:t>Are patterns of LIHEAP prevention and restoration of home energy service loss (as a result of bill payment assistance) consistent </a:t>
            </a:r>
            <a:r>
              <a:rPr lang="en-US" sz="1600" b="1" u="sng" dirty="0">
                <a:solidFill>
                  <a:srgbClr val="C00000"/>
                </a:solidFill>
                <a:latin typeface="Calibri" panose="020F0502020204030204" pitchFamily="34" charset="0"/>
                <a:cs typeface="Calibri" panose="020F0502020204030204" pitchFamily="34" charset="0"/>
              </a:rPr>
              <a:t>across all fuel types?</a:t>
            </a:r>
          </a:p>
          <a:p>
            <a:pPr lvl="0" algn="just">
              <a:lnSpc>
                <a:spcPct val="90000"/>
              </a:lnSpc>
              <a:buClr>
                <a:srgbClr val="264A64"/>
              </a:buClr>
            </a:pPr>
            <a:endParaRPr lang="en-US" sz="1100" i="1" dirty="0">
              <a:solidFill>
                <a:srgbClr val="000000"/>
              </a:solidFill>
              <a:latin typeface="Calibri" panose="020F0502020204030204" pitchFamily="34" charset="0"/>
              <a:cs typeface="Calibri" panose="020F0502020204030204" pitchFamily="34" charset="0"/>
            </a:endParaRPr>
          </a:p>
          <a:p>
            <a:pPr lvl="0" algn="just">
              <a:lnSpc>
                <a:spcPct val="90000"/>
              </a:lnSpc>
              <a:buClr>
                <a:srgbClr val="264A64"/>
              </a:buClr>
            </a:pPr>
            <a:r>
              <a:rPr lang="en-US" sz="1500" dirty="0">
                <a:solidFill>
                  <a:srgbClr val="000000"/>
                </a:solidFill>
                <a:latin typeface="Calibri" panose="020F0502020204030204" pitchFamily="34" charset="0"/>
                <a:cs typeface="Calibri" panose="020F0502020204030204" pitchFamily="34" charset="0"/>
              </a:rPr>
              <a:t>In FY 2017, Missouri LIHEAP bill payment assistance resulted in higher rates of prevention (relative to restoration) </a:t>
            </a:r>
            <a:r>
              <a:rPr lang="en-US" sz="1500" b="1" i="1" dirty="0">
                <a:solidFill>
                  <a:srgbClr val="000000"/>
                </a:solidFill>
                <a:latin typeface="Calibri" panose="020F0502020204030204" pitchFamily="34" charset="0"/>
                <a:cs typeface="Calibri" panose="020F0502020204030204" pitchFamily="34" charset="0"/>
              </a:rPr>
              <a:t>across all fuel types</a:t>
            </a:r>
            <a:r>
              <a:rPr lang="en-US" sz="1500" dirty="0">
                <a:solidFill>
                  <a:srgbClr val="000000"/>
                </a:solidFill>
                <a:latin typeface="Calibri" panose="020F0502020204030204" pitchFamily="34" charset="0"/>
                <a:cs typeface="Calibri" panose="020F0502020204030204" pitchFamily="34" charset="0"/>
              </a:rPr>
              <a:t>. However, the data shows a higher proportion of restoration (relative to prevention) for </a:t>
            </a:r>
            <a:r>
              <a:rPr lang="en-US" sz="1500" b="1" dirty="0">
                <a:solidFill>
                  <a:srgbClr val="000000"/>
                </a:solidFill>
                <a:latin typeface="Calibri" panose="020F0502020204030204" pitchFamily="34" charset="0"/>
                <a:cs typeface="Calibri" panose="020F0502020204030204" pitchFamily="34" charset="0"/>
              </a:rPr>
              <a:t>natural gas </a:t>
            </a:r>
            <a:r>
              <a:rPr lang="en-US" sz="1500" dirty="0">
                <a:solidFill>
                  <a:srgbClr val="000000"/>
                </a:solidFill>
                <a:latin typeface="Calibri" panose="020F0502020204030204" pitchFamily="34" charset="0"/>
                <a:cs typeface="Calibri" panose="020F0502020204030204" pitchFamily="34" charset="0"/>
              </a:rPr>
              <a:t>payments compared to electric and propane.</a:t>
            </a:r>
            <a:endParaRPr lang="en-US" sz="1500" b="1" dirty="0">
              <a:solidFill>
                <a:srgbClr val="000000"/>
              </a:solidFill>
              <a:latin typeface="Calibri" panose="020F0502020204030204" pitchFamily="34" charset="0"/>
              <a:cs typeface="Calibri" panose="020F0502020204030204" pitchFamily="34" charset="0"/>
            </a:endParaRPr>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3" name="TextBox 2"/>
          <p:cNvSpPr txBox="1"/>
          <p:nvPr/>
        </p:nvSpPr>
        <p:spPr>
          <a:xfrm>
            <a:off x="0" y="1599363"/>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MISSOURI State Snapshot</a:t>
            </a:r>
            <a:endParaRPr lang="en-US" sz="2400" b="1" dirty="0">
              <a:latin typeface="Calibri" panose="020F0502020204030204" pitchFamily="34" charset="0"/>
            </a:endParaRPr>
          </a:p>
        </p:txBody>
      </p:sp>
      <p:pic>
        <p:nvPicPr>
          <p:cNvPr id="8" name="Picture 7"/>
          <p:cNvPicPr>
            <a:picLocks noChangeAspect="1"/>
          </p:cNvPicPr>
          <p:nvPr/>
        </p:nvPicPr>
        <p:blipFill rotWithShape="1">
          <a:blip r:embed="rId2"/>
          <a:srcRect l="4699" r="4805"/>
          <a:stretch/>
        </p:blipFill>
        <p:spPr>
          <a:xfrm>
            <a:off x="1862028" y="2076537"/>
            <a:ext cx="5572344" cy="692917"/>
          </a:xfrm>
          <a:prstGeom prst="rect">
            <a:avLst/>
          </a:prstGeom>
        </p:spPr>
      </p:pic>
      <p:pic>
        <p:nvPicPr>
          <p:cNvPr id="9" name="Picture 8"/>
          <p:cNvPicPr>
            <a:picLocks noChangeAspect="1"/>
          </p:cNvPicPr>
          <p:nvPr/>
        </p:nvPicPr>
        <p:blipFill rotWithShape="1">
          <a:blip r:embed="rId3"/>
          <a:srcRect l="6192" t="22720" b="4202"/>
          <a:stretch/>
        </p:blipFill>
        <p:spPr>
          <a:xfrm>
            <a:off x="1322766" y="2645923"/>
            <a:ext cx="5911658" cy="2405876"/>
          </a:xfrm>
          <a:prstGeom prst="rect">
            <a:avLst/>
          </a:prstGeom>
        </p:spPr>
      </p:pic>
      <p:pic>
        <p:nvPicPr>
          <p:cNvPr id="14" name="Picture 13"/>
          <p:cNvPicPr>
            <a:picLocks noChangeAspect="1"/>
          </p:cNvPicPr>
          <p:nvPr/>
        </p:nvPicPr>
        <p:blipFill>
          <a:blip r:embed="rId4"/>
          <a:stretch>
            <a:fillRect/>
          </a:stretch>
        </p:blipFill>
        <p:spPr>
          <a:xfrm>
            <a:off x="2424338" y="2784963"/>
            <a:ext cx="4714368" cy="498266"/>
          </a:xfrm>
          <a:prstGeom prst="rect">
            <a:avLst/>
          </a:prstGeom>
        </p:spPr>
      </p:pic>
    </p:spTree>
    <p:extLst>
      <p:ext uri="{BB962C8B-B14F-4D97-AF65-F5344CB8AC3E}">
        <p14:creationId xmlns:p14="http://schemas.microsoft.com/office/powerpoint/2010/main" val="3719811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2075" y="5373344"/>
            <a:ext cx="7029450" cy="646331"/>
          </a:xfrm>
          <a:prstGeom prst="rect">
            <a:avLst/>
          </a:prstGeom>
          <a:solidFill>
            <a:schemeClr val="accent1">
              <a:lumMod val="40000"/>
              <a:lumOff val="60000"/>
            </a:schemeClr>
          </a:solidFill>
        </p:spPr>
        <p:txBody>
          <a:bodyPr wrap="square" rtlCol="0">
            <a:spAutoFit/>
          </a:bodyPr>
          <a:lstStyle/>
          <a:p>
            <a:r>
              <a:rPr lang="en-US" b="1" dirty="0">
                <a:latin typeface="Calibri" panose="020F0502020204030204" pitchFamily="34" charset="0"/>
              </a:rPr>
              <a:t>We also used data from the U.S. Energy Information Administration Energy Residential Prices</a:t>
            </a:r>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Heather Jones</a:t>
            </a:r>
          </a:p>
        </p:txBody>
      </p:sp>
      <p:sp>
        <p:nvSpPr>
          <p:cNvPr id="3" name="TextBox 2"/>
          <p:cNvSpPr txBox="1"/>
          <p:nvPr/>
        </p:nvSpPr>
        <p:spPr>
          <a:xfrm>
            <a:off x="0" y="1569720"/>
            <a:ext cx="9144000" cy="461665"/>
          </a:xfrm>
          <a:prstGeom prst="rect">
            <a:avLst/>
          </a:prstGeom>
          <a:solidFill>
            <a:schemeClr val="accent2"/>
          </a:solidFill>
        </p:spPr>
        <p:txBody>
          <a:bodyPr wrap="square" rtlCol="0">
            <a:spAutoFit/>
          </a:bodyPr>
          <a:lstStyle/>
          <a:p>
            <a:r>
              <a:rPr lang="en-US" sz="2400" b="1" dirty="0">
                <a:solidFill>
                  <a:srgbClr val="FFFFFF"/>
                </a:solidFill>
                <a:latin typeface="Calibri" panose="020F0502020204030204" pitchFamily="34" charset="0"/>
              </a:rPr>
              <a:t>Proposed Change Based on Performance Management</a:t>
            </a:r>
            <a:endParaRPr lang="en-US" sz="2400" b="1" dirty="0">
              <a:latin typeface="Calibri" panose="020F0502020204030204" pitchFamily="34" charset="0"/>
            </a:endParaRPr>
          </a:p>
        </p:txBody>
      </p:sp>
      <p:sp>
        <p:nvSpPr>
          <p:cNvPr id="2" name="TextBox 1"/>
          <p:cNvSpPr txBox="1"/>
          <p:nvPr/>
        </p:nvSpPr>
        <p:spPr>
          <a:xfrm>
            <a:off x="1028700" y="2381905"/>
            <a:ext cx="7696200" cy="861774"/>
          </a:xfrm>
          <a:prstGeom prst="rect">
            <a:avLst/>
          </a:prstGeom>
          <a:solidFill>
            <a:schemeClr val="accent1">
              <a:lumMod val="40000"/>
              <a:lumOff val="60000"/>
            </a:schemeClr>
          </a:solidFill>
        </p:spPr>
        <p:txBody>
          <a:bodyPr wrap="square" rtlCol="0">
            <a:spAutoFit/>
          </a:bodyPr>
          <a:lstStyle/>
          <a:p>
            <a:r>
              <a:rPr lang="en-US" b="1" dirty="0">
                <a:latin typeface="Calibri" panose="020F0502020204030204" pitchFamily="34" charset="0"/>
              </a:rPr>
              <a:t>Missouri approved a benefit matrix change to target high burden households.</a:t>
            </a:r>
          </a:p>
          <a:p>
            <a:pPr marL="285750" indent="-285750">
              <a:buFont typeface="Arial" panose="020B0604020202020204" pitchFamily="34" charset="0"/>
              <a:buChar char="•"/>
            </a:pPr>
            <a:r>
              <a:rPr lang="en-US" sz="1600" dirty="0">
                <a:latin typeface="Calibri" panose="020F0502020204030204" pitchFamily="34" charset="0"/>
              </a:rPr>
              <a:t>10% increase for income levels less than 75% FPL</a:t>
            </a:r>
          </a:p>
          <a:p>
            <a:pPr marL="285750" indent="-285750">
              <a:buFont typeface="Arial" panose="020B0604020202020204" pitchFamily="34" charset="0"/>
              <a:buChar char="•"/>
            </a:pPr>
            <a:r>
              <a:rPr lang="en-US" sz="1600" dirty="0">
                <a:latin typeface="Calibri" panose="020F0502020204030204" pitchFamily="34" charset="0"/>
              </a:rPr>
              <a:t>5% increase for income levels greater than 75% FPL</a:t>
            </a:r>
          </a:p>
        </p:txBody>
      </p:sp>
      <p:sp>
        <p:nvSpPr>
          <p:cNvPr id="6" name="TextBox 5"/>
          <p:cNvSpPr txBox="1"/>
          <p:nvPr/>
        </p:nvSpPr>
        <p:spPr>
          <a:xfrm>
            <a:off x="1171575" y="3447846"/>
            <a:ext cx="7410450" cy="1754326"/>
          </a:xfrm>
          <a:prstGeom prst="rect">
            <a:avLst/>
          </a:prstGeom>
          <a:solidFill>
            <a:schemeClr val="accent1"/>
          </a:solidFill>
        </p:spPr>
        <p:txBody>
          <a:bodyPr wrap="square" rtlCol="0">
            <a:spAutoFit/>
          </a:bodyPr>
          <a:lstStyle/>
          <a:p>
            <a:r>
              <a:rPr lang="en-US" b="1" dirty="0">
                <a:latin typeface="Calibri" panose="020F0502020204030204" pitchFamily="34" charset="0"/>
              </a:rPr>
              <a:t>In Missouri’s proposal we used data from the LIHEAP Performance Management Website:</a:t>
            </a:r>
          </a:p>
          <a:p>
            <a:pPr marL="285750" indent="-285750">
              <a:buFont typeface="Arial" panose="020B0604020202020204" pitchFamily="34" charset="0"/>
              <a:buChar char="•"/>
            </a:pPr>
            <a:r>
              <a:rPr lang="en-US" dirty="0">
                <a:latin typeface="Calibri" panose="020F0502020204030204" pitchFamily="34" charset="0"/>
              </a:rPr>
              <a:t>Use of LIHEAP Program Funds</a:t>
            </a:r>
          </a:p>
          <a:p>
            <a:pPr marL="285750" indent="-285750">
              <a:buFont typeface="Arial" panose="020B0604020202020204" pitchFamily="34" charset="0"/>
              <a:buChar char="•"/>
            </a:pPr>
            <a:r>
              <a:rPr lang="en-US" dirty="0">
                <a:latin typeface="Calibri" panose="020F0502020204030204" pitchFamily="34" charset="0"/>
              </a:rPr>
              <a:t>LIHEAP Heating Assisted Recipient Household – by Percent of HHS Poverty Guidelines</a:t>
            </a:r>
          </a:p>
          <a:p>
            <a:pPr marL="285750" indent="-285750">
              <a:buFont typeface="Arial" panose="020B0604020202020204" pitchFamily="34" charset="0"/>
              <a:buChar char="•"/>
            </a:pPr>
            <a:r>
              <a:rPr lang="en-US" dirty="0">
                <a:latin typeface="Calibri" panose="020F0502020204030204" pitchFamily="34" charset="0"/>
              </a:rPr>
              <a:t>Performance Management Executive Summary and State Snapshots</a:t>
            </a:r>
          </a:p>
        </p:txBody>
      </p:sp>
    </p:spTree>
    <p:extLst>
      <p:ext uri="{BB962C8B-B14F-4D97-AF65-F5344CB8AC3E}">
        <p14:creationId xmlns:p14="http://schemas.microsoft.com/office/powerpoint/2010/main" val="401562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endParaRPr lang="en-US" sz="2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6" name="TextBox 5"/>
          <p:cNvSpPr txBox="1"/>
          <p:nvPr/>
        </p:nvSpPr>
        <p:spPr>
          <a:xfrm>
            <a:off x="1950308" y="2545493"/>
            <a:ext cx="5395784" cy="1323439"/>
          </a:xfrm>
          <a:prstGeom prst="rect">
            <a:avLst/>
          </a:prstGeom>
          <a:noFill/>
        </p:spPr>
        <p:txBody>
          <a:bodyPr wrap="square" rtlCol="0">
            <a:spAutoFit/>
          </a:bodyPr>
          <a:lstStyle/>
          <a:p>
            <a:pPr algn="ctr"/>
            <a:r>
              <a:rPr lang="en-US" sz="4000" b="1" dirty="0">
                <a:solidFill>
                  <a:schemeClr val="accent2">
                    <a:lumMod val="75000"/>
                  </a:schemeClr>
                </a:solidFill>
                <a:latin typeface="Calibri" panose="020F0502020204030204" pitchFamily="34" charset="0"/>
              </a:rPr>
              <a:t>Performance Data Case Study</a:t>
            </a:r>
          </a:p>
        </p:txBody>
      </p:sp>
    </p:spTree>
    <p:extLst>
      <p:ext uri="{BB962C8B-B14F-4D97-AF65-F5344CB8AC3E}">
        <p14:creationId xmlns:p14="http://schemas.microsoft.com/office/powerpoint/2010/main" val="3446786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3" name="TextBox 2"/>
          <p:cNvSpPr txBox="1"/>
          <p:nvPr/>
        </p:nvSpPr>
        <p:spPr>
          <a:xfrm>
            <a:off x="906162" y="1688757"/>
            <a:ext cx="6837406"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Performance Data Case Study</a:t>
            </a:r>
          </a:p>
        </p:txBody>
      </p:sp>
      <p:sp>
        <p:nvSpPr>
          <p:cNvPr id="9" name="TextBox 8"/>
          <p:cNvSpPr txBox="1"/>
          <p:nvPr/>
        </p:nvSpPr>
        <p:spPr>
          <a:xfrm>
            <a:off x="1285746" y="2382280"/>
            <a:ext cx="6724908" cy="3724096"/>
          </a:xfrm>
          <a:prstGeom prst="rect">
            <a:avLst/>
          </a:prstGeom>
          <a:solidFill>
            <a:schemeClr val="accent1">
              <a:lumMod val="60000"/>
              <a:lumOff val="40000"/>
            </a:schemeClr>
          </a:solidFill>
        </p:spPr>
        <p:txBody>
          <a:bodyPr wrap="square" rtlCol="0">
            <a:spAutoFit/>
          </a:bodyPr>
          <a:lstStyle/>
          <a:p>
            <a:r>
              <a:rPr lang="en-US" sz="2000" b="1" dirty="0">
                <a:solidFill>
                  <a:srgbClr val="000000"/>
                </a:solidFill>
                <a:latin typeface="Calibri" panose="020F0502020204030204" pitchFamily="34" charset="0"/>
              </a:rPr>
              <a:t>PMIWG Data Case Study Team – Lead by Example</a:t>
            </a:r>
          </a:p>
          <a:p>
            <a:pPr lvl="1"/>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Michael Schmitz of Minnesota LIHEAP examined changes in MN eligible and recipient households for discussions with subgrantees.</a:t>
            </a:r>
          </a:p>
          <a:p>
            <a:pPr marL="742950" lvl="1"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Debra from California and I wanted to learn how to examine our data using Michael’s procedures.</a:t>
            </a:r>
          </a:p>
          <a:p>
            <a:pPr lvl="1"/>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The analysis for Indiana revealed some important findings that we are still working to interpret and address.</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81399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3" name="TextBox 2"/>
          <p:cNvSpPr txBox="1"/>
          <p:nvPr/>
        </p:nvSpPr>
        <p:spPr>
          <a:xfrm>
            <a:off x="906162" y="1688757"/>
            <a:ext cx="6837406"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Performance Data Case Study</a:t>
            </a:r>
          </a:p>
        </p:txBody>
      </p:sp>
      <p:sp>
        <p:nvSpPr>
          <p:cNvPr id="9" name="TextBox 8"/>
          <p:cNvSpPr txBox="1"/>
          <p:nvPr/>
        </p:nvSpPr>
        <p:spPr>
          <a:xfrm>
            <a:off x="1647567" y="2553730"/>
            <a:ext cx="5354595" cy="3200876"/>
          </a:xfrm>
          <a:prstGeom prst="rect">
            <a:avLst/>
          </a:prstGeom>
          <a:solidFill>
            <a:schemeClr val="accent1">
              <a:lumMod val="60000"/>
              <a:lumOff val="40000"/>
            </a:schemeClr>
          </a:solidFill>
        </p:spPr>
        <p:txBody>
          <a:bodyPr wrap="square" rtlCol="0">
            <a:spAutoFit/>
          </a:bodyPr>
          <a:lstStyle/>
          <a:p>
            <a:r>
              <a:rPr lang="en-US" sz="2000" b="1" dirty="0">
                <a:solidFill>
                  <a:srgbClr val="000000"/>
                </a:solidFill>
                <a:latin typeface="Calibri" panose="020F0502020204030204" pitchFamily="34" charset="0"/>
              </a:rPr>
              <a:t>Common LIHEAP Issue – Some grantees are seeing declining enrollments in the programs</a:t>
            </a:r>
          </a:p>
          <a:p>
            <a:pPr lvl="1"/>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At the LIHEAP National Training Conference, about three-fourths of grantees reported declining enrollments.</a:t>
            </a:r>
          </a:p>
          <a:p>
            <a:pPr marL="742950" lvl="1"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Grantees did not have a good understanding of why that was occurring.</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12946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Management Overview</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313118" y="1667933"/>
            <a:ext cx="8678482" cy="5046134"/>
          </a:xfrm>
        </p:spPr>
        <p:txBody>
          <a:bodyPr>
            <a:normAutofit/>
          </a:bodyPr>
          <a:lstStyle/>
          <a:p>
            <a:pPr marL="0" indent="0">
              <a:buClrTx/>
              <a:buSzPct val="8500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lvl="0">
              <a:lnSpc>
                <a:spcPct val="150000"/>
              </a:lnSpc>
              <a:buSzPct val="85000"/>
              <a:buFont typeface="Arial" pitchFamily="34" charset="0"/>
              <a:buChar char="•"/>
            </a:pPr>
            <a:endParaRPr lang="en-US" sz="2400" dirty="0">
              <a:latin typeface="Calibri" panose="020F0502020204030204" pitchFamily="34" charset="0"/>
              <a:cs typeface="Calibri" panose="020F0502020204030204" pitchFamily="34" charset="0"/>
            </a:endParaRPr>
          </a:p>
        </p:txBody>
      </p:sp>
      <p:sp>
        <p:nvSpPr>
          <p:cNvPr id="3" name="TextBox 2"/>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Melissa Torgerson</a:t>
            </a:r>
          </a:p>
        </p:txBody>
      </p:sp>
      <p:sp>
        <p:nvSpPr>
          <p:cNvPr id="9" name="Content Placeholder 3"/>
          <p:cNvSpPr txBox="1">
            <a:spLocks/>
          </p:cNvSpPr>
          <p:nvPr/>
        </p:nvSpPr>
        <p:spPr>
          <a:xfrm>
            <a:off x="403598" y="2166098"/>
            <a:ext cx="4028615" cy="45720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200" b="1" dirty="0">
                <a:latin typeface="Calibri" panose="020F0502020204030204" pitchFamily="34" charset="0"/>
                <a:cs typeface="Calibri" panose="020F0502020204030204" pitchFamily="34" charset="0"/>
              </a:rPr>
              <a:t>PERFORMANCE MANAGEMENT </a:t>
            </a:r>
            <a:r>
              <a:rPr lang="en-US" sz="2200" dirty="0">
                <a:latin typeface="Calibri" panose="020F0502020204030204" pitchFamily="34" charset="0"/>
                <a:cs typeface="Calibri" panose="020F0502020204030204" pitchFamily="34" charset="0"/>
              </a:rPr>
              <a:t>is the process of evaluating data (together with other information) to make educated program decisions.</a:t>
            </a:r>
          </a:p>
          <a:p>
            <a:pPr marL="0" indent="0">
              <a:buFont typeface="Wingdings"/>
              <a:buNone/>
            </a:pPr>
            <a:endParaRPr lang="en-US" sz="1800" dirty="0">
              <a:latin typeface="Calibri" panose="020F0502020204030204" pitchFamily="34" charset="0"/>
              <a:cs typeface="Calibri" panose="020F0502020204030204" pitchFamily="34" charset="0"/>
            </a:endParaRPr>
          </a:p>
          <a:p>
            <a:pPr marL="0" indent="0">
              <a:buFont typeface="Wingdings"/>
              <a:buNone/>
            </a:pPr>
            <a:r>
              <a:rPr lang="en-US" sz="2200" dirty="0">
                <a:latin typeface="Calibri" panose="020F0502020204030204" pitchFamily="34" charset="0"/>
                <a:cs typeface="Calibri" panose="020F0502020204030204" pitchFamily="34" charset="0"/>
              </a:rPr>
              <a:t>Performance Management is a cycle of continuous </a:t>
            </a:r>
            <a:r>
              <a:rPr lang="en-US" sz="2200" b="1" dirty="0">
                <a:latin typeface="Calibri" panose="020F0502020204030204" pitchFamily="34" charset="0"/>
                <a:cs typeface="Calibri" panose="020F0502020204030204" pitchFamily="34" charset="0"/>
              </a:rPr>
              <a:t>learning</a:t>
            </a:r>
            <a:r>
              <a:rPr lang="en-US" sz="2200" dirty="0">
                <a:latin typeface="Calibri" panose="020F0502020204030204" pitchFamily="34" charset="0"/>
                <a:cs typeface="Calibri" panose="020F0502020204030204" pitchFamily="34" charset="0"/>
              </a:rPr>
              <a:t> and </a:t>
            </a:r>
            <a:r>
              <a:rPr lang="en-US" sz="2200" b="1" dirty="0">
                <a:latin typeface="Calibri" panose="020F0502020204030204" pitchFamily="34" charset="0"/>
                <a:cs typeface="Calibri" panose="020F0502020204030204" pitchFamily="34" charset="0"/>
              </a:rPr>
              <a:t>improvement </a:t>
            </a:r>
            <a:r>
              <a:rPr lang="en-US" sz="2200" dirty="0">
                <a:latin typeface="Calibri" panose="020F0502020204030204" pitchFamily="34" charset="0"/>
                <a:cs typeface="Calibri" panose="020F0502020204030204" pitchFamily="34" charset="0"/>
              </a:rPr>
              <a:t>over time.</a:t>
            </a:r>
          </a:p>
          <a:p>
            <a:pPr marL="0" indent="0">
              <a:buFont typeface="Wingdings"/>
              <a:buNone/>
            </a:pPr>
            <a:endParaRPr lang="en-US" dirty="0"/>
          </a:p>
          <a:p>
            <a:pPr marL="0" indent="0">
              <a:buFont typeface="Wingdings"/>
              <a:buNone/>
            </a:pPr>
            <a:endParaRPr lang="en-US" dirty="0"/>
          </a:p>
          <a:p>
            <a:pPr marL="0" indent="0">
              <a:buFont typeface="Wingdings"/>
              <a:buNone/>
            </a:pPr>
            <a:endParaRPr lang="en-US" dirty="0"/>
          </a:p>
          <a:p>
            <a:pPr marL="0" indent="0">
              <a:buFont typeface="Wingdings"/>
              <a:buNone/>
            </a:pPr>
            <a:endParaRPr lang="en-US" dirty="0"/>
          </a:p>
          <a:p>
            <a:pPr marL="0" indent="0">
              <a:buFont typeface="Wingdings"/>
              <a:buNone/>
            </a:pPr>
            <a:endParaRPr lang="en-US" dirty="0"/>
          </a:p>
          <a:p>
            <a:pPr marL="0" indent="0">
              <a:buFont typeface="Wingdings"/>
              <a:buNone/>
            </a:pPr>
            <a:endParaRPr lang="en-US" dirty="0"/>
          </a:p>
        </p:txBody>
      </p:sp>
      <p:pic>
        <p:nvPicPr>
          <p:cNvPr id="10" name="Picture 9"/>
          <p:cNvPicPr>
            <a:picLocks noChangeAspect="1"/>
          </p:cNvPicPr>
          <p:nvPr/>
        </p:nvPicPr>
        <p:blipFill rotWithShape="1">
          <a:blip r:embed="rId2"/>
          <a:srcRect l="15505" r="17804"/>
          <a:stretch/>
        </p:blipFill>
        <p:spPr>
          <a:xfrm>
            <a:off x="4325030" y="1717365"/>
            <a:ext cx="4419601" cy="4304149"/>
          </a:xfrm>
          <a:prstGeom prst="rect">
            <a:avLst/>
          </a:prstGeom>
        </p:spPr>
      </p:pic>
    </p:spTree>
    <p:extLst>
      <p:ext uri="{BB962C8B-B14F-4D97-AF65-F5344CB8AC3E}">
        <p14:creationId xmlns:p14="http://schemas.microsoft.com/office/powerpoint/2010/main" val="3489535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3789" y="2253652"/>
            <a:ext cx="5708822" cy="3477875"/>
          </a:xfrm>
          <a:prstGeom prst="rect">
            <a:avLst/>
          </a:prstGeom>
          <a:solidFill>
            <a:schemeClr val="accent1">
              <a:lumMod val="60000"/>
              <a:lumOff val="40000"/>
            </a:schemeClr>
          </a:solidFill>
        </p:spPr>
        <p:txBody>
          <a:bodyPr wrap="square" rtlCol="0">
            <a:spAutoFit/>
          </a:bodyPr>
          <a:lstStyle/>
          <a:p>
            <a:r>
              <a:rPr lang="en-US" sz="2000" b="1" dirty="0">
                <a:solidFill>
                  <a:srgbClr val="000000"/>
                </a:solidFill>
                <a:latin typeface="Calibri" panose="020F0502020204030204" pitchFamily="34" charset="0"/>
              </a:rPr>
              <a:t>To better understand the decline in enrollments, we looked at the following data for Indiana:</a:t>
            </a:r>
          </a:p>
          <a:p>
            <a:pPr lvl="1"/>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The number of clients served with heating assistance between 2012 and 2016.</a:t>
            </a:r>
          </a:p>
          <a:p>
            <a:pPr lvl="1"/>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The amount of heating assistance funding available between 2012 and 2016.</a:t>
            </a:r>
          </a:p>
          <a:p>
            <a:pPr marL="742950" lvl="1" indent="-285750">
              <a:buFont typeface="Arial" panose="020B0604020202020204" pitchFamily="34" charset="0"/>
              <a:buChar char="•"/>
            </a:pPr>
            <a:endParaRPr lang="en-US"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dirty="0">
                <a:solidFill>
                  <a:srgbClr val="000000"/>
                </a:solidFill>
                <a:latin typeface="Calibri" panose="020F0502020204030204" pitchFamily="34" charset="0"/>
              </a:rPr>
              <a:t>The average heating assistance benefit between 2012 and 2016.</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3" name="TextBox 2"/>
          <p:cNvSpPr txBox="1"/>
          <p:nvPr/>
        </p:nvSpPr>
        <p:spPr>
          <a:xfrm>
            <a:off x="1054443" y="1672281"/>
            <a:ext cx="7216346"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Performance Data Case Study – Indiana’s Experience</a:t>
            </a:r>
          </a:p>
        </p:txBody>
      </p:sp>
    </p:spTree>
    <p:extLst>
      <p:ext uri="{BB962C8B-B14F-4D97-AF65-F5344CB8AC3E}">
        <p14:creationId xmlns:p14="http://schemas.microsoft.com/office/powerpoint/2010/main" val="3553123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0934" y="5176647"/>
            <a:ext cx="8954530" cy="1538883"/>
          </a:xfrm>
          <a:prstGeom prst="rect">
            <a:avLst/>
          </a:prstGeom>
          <a:solidFill>
            <a:schemeClr val="accent1">
              <a:lumMod val="20000"/>
              <a:lumOff val="80000"/>
            </a:schemeClr>
          </a:solidFill>
        </p:spPr>
        <p:txBody>
          <a:bodyPr wrap="square" rtlCol="0">
            <a:spAutoFit/>
          </a:bodyPr>
          <a:lstStyle/>
          <a:p>
            <a:r>
              <a:rPr lang="en-US" sz="1600" b="1" i="1" dirty="0">
                <a:solidFill>
                  <a:srgbClr val="000000"/>
                </a:solidFill>
                <a:latin typeface="Calibri" panose="020F0502020204030204" pitchFamily="34" charset="0"/>
              </a:rPr>
              <a:t>Has the number of clients served decreased?</a:t>
            </a:r>
          </a:p>
          <a:p>
            <a:endParaRPr lang="en-US" sz="1500" b="1" i="1" dirty="0">
              <a:solidFill>
                <a:srgbClr val="FF0000"/>
              </a:solidFill>
              <a:latin typeface="Calibri" panose="020F0502020204030204" pitchFamily="34" charset="0"/>
            </a:endParaRPr>
          </a:p>
          <a:p>
            <a:r>
              <a:rPr lang="en-US" sz="1500" b="1" i="1" dirty="0">
                <a:solidFill>
                  <a:srgbClr val="FF0000"/>
                </a:solidFill>
                <a:latin typeface="Calibri" panose="020F0502020204030204" pitchFamily="34" charset="0"/>
              </a:rPr>
              <a:t>Yes.</a:t>
            </a:r>
            <a:r>
              <a:rPr lang="en-US" sz="1500" dirty="0">
                <a:solidFill>
                  <a:srgbClr val="FF0000"/>
                </a:solidFill>
                <a:latin typeface="Calibri" panose="020F0502020204030204" pitchFamily="34" charset="0"/>
              </a:rPr>
              <a:t> </a:t>
            </a:r>
            <a:r>
              <a:rPr lang="en-US" sz="1500" dirty="0">
                <a:solidFill>
                  <a:srgbClr val="000000"/>
                </a:solidFill>
                <a:latin typeface="Calibri" panose="020F0502020204030204" pitchFamily="34" charset="0"/>
              </a:rPr>
              <a:t>Between 2012 and 2016, we saw a </a:t>
            </a:r>
            <a:r>
              <a:rPr lang="en-US" sz="1500" u="sng" dirty="0">
                <a:solidFill>
                  <a:srgbClr val="000000"/>
                </a:solidFill>
                <a:latin typeface="Calibri" panose="020F0502020204030204" pitchFamily="34" charset="0"/>
              </a:rPr>
              <a:t>23 percent decrease </a:t>
            </a:r>
            <a:r>
              <a:rPr lang="en-US" sz="1500" dirty="0">
                <a:solidFill>
                  <a:srgbClr val="000000"/>
                </a:solidFill>
                <a:latin typeface="Calibri" panose="020F0502020204030204" pitchFamily="34" charset="0"/>
              </a:rPr>
              <a:t>in the number of households that received heating assistance.</a:t>
            </a:r>
          </a:p>
          <a:p>
            <a:r>
              <a:rPr lang="en-US" sz="1500" i="1" dirty="0">
                <a:solidFill>
                  <a:srgbClr val="000000"/>
                </a:solidFill>
                <a:latin typeface="Calibri" panose="020F0502020204030204" pitchFamily="34" charset="0"/>
              </a:rPr>
              <a:t>Is this a result of decreases in the funding available or increase in benefit amount?</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2" name="TextBox 1"/>
          <p:cNvSpPr txBox="1"/>
          <p:nvPr/>
        </p:nvSpPr>
        <p:spPr>
          <a:xfrm>
            <a:off x="1328351" y="1515641"/>
            <a:ext cx="6639697"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Households Receiving Heating Assistance</a:t>
            </a:r>
          </a:p>
        </p:txBody>
      </p:sp>
      <p:pic>
        <p:nvPicPr>
          <p:cNvPr id="6" name="Picture 5">
            <a:extLst>
              <a:ext uri="{FF2B5EF4-FFF2-40B4-BE49-F238E27FC236}">
                <a16:creationId xmlns:a16="http://schemas.microsoft.com/office/drawing/2014/main" id="{23941096-7FA1-4EAB-96E8-31BF007803C1}"/>
              </a:ext>
            </a:extLst>
          </p:cNvPr>
          <p:cNvPicPr>
            <a:picLocks noChangeAspect="1"/>
          </p:cNvPicPr>
          <p:nvPr/>
        </p:nvPicPr>
        <p:blipFill>
          <a:blip r:embed="rId2"/>
          <a:stretch>
            <a:fillRect/>
          </a:stretch>
        </p:blipFill>
        <p:spPr>
          <a:xfrm>
            <a:off x="778842" y="2011184"/>
            <a:ext cx="7738714" cy="3166004"/>
          </a:xfrm>
          <a:prstGeom prst="rect">
            <a:avLst/>
          </a:prstGeom>
        </p:spPr>
      </p:pic>
    </p:spTree>
    <p:extLst>
      <p:ext uri="{BB962C8B-B14F-4D97-AF65-F5344CB8AC3E}">
        <p14:creationId xmlns:p14="http://schemas.microsoft.com/office/powerpoint/2010/main" val="3920287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069" y="5341710"/>
            <a:ext cx="8776531" cy="1384995"/>
          </a:xfrm>
          <a:prstGeom prst="rect">
            <a:avLst/>
          </a:prstGeom>
          <a:solidFill>
            <a:schemeClr val="accent1">
              <a:lumMod val="20000"/>
              <a:lumOff val="80000"/>
            </a:schemeClr>
          </a:solidFill>
        </p:spPr>
        <p:txBody>
          <a:bodyPr wrap="square" rtlCol="0">
            <a:spAutoFit/>
          </a:bodyPr>
          <a:lstStyle/>
          <a:p>
            <a:r>
              <a:rPr lang="en-US" sz="1600" b="1" i="1" dirty="0">
                <a:solidFill>
                  <a:srgbClr val="000000"/>
                </a:solidFill>
                <a:latin typeface="Calibri" panose="020F0502020204030204" pitchFamily="34" charset="0"/>
              </a:rPr>
              <a:t>Did the amount of heating assistance funding decrease as well?</a:t>
            </a:r>
          </a:p>
          <a:p>
            <a:endParaRPr lang="en-US" b="1" dirty="0">
              <a:solidFill>
                <a:srgbClr val="000000"/>
              </a:solidFill>
              <a:latin typeface="Calibri" panose="020F0502020204030204" pitchFamily="34" charset="0"/>
            </a:endParaRPr>
          </a:p>
          <a:p>
            <a:r>
              <a:rPr lang="en-US" sz="1500" b="1" i="1" dirty="0">
                <a:solidFill>
                  <a:srgbClr val="FF0000"/>
                </a:solidFill>
                <a:latin typeface="Calibri" panose="020F0502020204030204" pitchFamily="34" charset="0"/>
              </a:rPr>
              <a:t>No.</a:t>
            </a:r>
            <a:r>
              <a:rPr lang="en-US" sz="1500" dirty="0">
                <a:solidFill>
                  <a:srgbClr val="FF0000"/>
                </a:solidFill>
                <a:latin typeface="Calibri" panose="020F0502020204030204" pitchFamily="34" charset="0"/>
              </a:rPr>
              <a:t> </a:t>
            </a:r>
            <a:r>
              <a:rPr lang="en-US" sz="1500" dirty="0">
                <a:solidFill>
                  <a:srgbClr val="000000"/>
                </a:solidFill>
                <a:latin typeface="Calibri" panose="020F0502020204030204" pitchFamily="34" charset="0"/>
              </a:rPr>
              <a:t>Between 2012 and 2016, the total amount of heating assistance funding available actually </a:t>
            </a:r>
            <a:r>
              <a:rPr lang="en-US" sz="1500" u="sng" dirty="0">
                <a:solidFill>
                  <a:srgbClr val="000000"/>
                </a:solidFill>
                <a:latin typeface="Calibri" panose="020F0502020204030204" pitchFamily="34" charset="0"/>
              </a:rPr>
              <a:t>increased by 45 percent.</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2" name="TextBox 1"/>
          <p:cNvSpPr txBox="1"/>
          <p:nvPr/>
        </p:nvSpPr>
        <p:spPr>
          <a:xfrm>
            <a:off x="1195699" y="1516698"/>
            <a:ext cx="690500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Total Funding for Heating Assistance</a:t>
            </a:r>
          </a:p>
        </p:txBody>
      </p:sp>
      <p:pic>
        <p:nvPicPr>
          <p:cNvPr id="6" name="Picture 5">
            <a:extLst>
              <a:ext uri="{FF2B5EF4-FFF2-40B4-BE49-F238E27FC236}">
                <a16:creationId xmlns:a16="http://schemas.microsoft.com/office/drawing/2014/main" id="{F006DFBE-941D-4A9E-8F55-D29D97A58728}"/>
              </a:ext>
            </a:extLst>
          </p:cNvPr>
          <p:cNvPicPr>
            <a:picLocks noChangeAspect="1"/>
          </p:cNvPicPr>
          <p:nvPr/>
        </p:nvPicPr>
        <p:blipFill>
          <a:blip r:embed="rId2"/>
          <a:stretch>
            <a:fillRect/>
          </a:stretch>
        </p:blipFill>
        <p:spPr>
          <a:xfrm>
            <a:off x="690961" y="1991001"/>
            <a:ext cx="7779170" cy="3338071"/>
          </a:xfrm>
          <a:prstGeom prst="rect">
            <a:avLst/>
          </a:prstGeom>
        </p:spPr>
      </p:pic>
    </p:spTree>
    <p:extLst>
      <p:ext uri="{BB962C8B-B14F-4D97-AF65-F5344CB8AC3E}">
        <p14:creationId xmlns:p14="http://schemas.microsoft.com/office/powerpoint/2010/main" val="37111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6633" y="5381905"/>
            <a:ext cx="8243131" cy="1123384"/>
          </a:xfrm>
          <a:prstGeom prst="rect">
            <a:avLst/>
          </a:prstGeom>
          <a:solidFill>
            <a:schemeClr val="accent1">
              <a:lumMod val="20000"/>
              <a:lumOff val="80000"/>
            </a:schemeClr>
          </a:solidFill>
        </p:spPr>
        <p:txBody>
          <a:bodyPr wrap="square" rtlCol="0">
            <a:spAutoFit/>
          </a:bodyPr>
          <a:lstStyle/>
          <a:p>
            <a:r>
              <a:rPr lang="en-US" sz="1600" b="1" i="1" dirty="0">
                <a:solidFill>
                  <a:srgbClr val="000000"/>
                </a:solidFill>
                <a:latin typeface="Calibri" panose="020F0502020204030204" pitchFamily="34" charset="0"/>
              </a:rPr>
              <a:t>Did the average heating assistance benefit change?</a:t>
            </a:r>
          </a:p>
          <a:p>
            <a:endParaRPr lang="en-US" b="1" dirty="0">
              <a:solidFill>
                <a:srgbClr val="000000"/>
              </a:solidFill>
            </a:endParaRPr>
          </a:p>
          <a:p>
            <a:r>
              <a:rPr lang="en-US" sz="1500" b="1" i="1" dirty="0">
                <a:solidFill>
                  <a:srgbClr val="FF0000"/>
                </a:solidFill>
                <a:latin typeface="Calibri" panose="020F0502020204030204" pitchFamily="34" charset="0"/>
              </a:rPr>
              <a:t>Yes.</a:t>
            </a:r>
            <a:r>
              <a:rPr lang="en-US" sz="1500" dirty="0">
                <a:solidFill>
                  <a:srgbClr val="FF0000"/>
                </a:solidFill>
                <a:latin typeface="Calibri" panose="020F0502020204030204" pitchFamily="34" charset="0"/>
              </a:rPr>
              <a:t> </a:t>
            </a:r>
            <a:r>
              <a:rPr lang="en-US" sz="1500" dirty="0">
                <a:solidFill>
                  <a:srgbClr val="000000"/>
                </a:solidFill>
                <a:latin typeface="Calibri" panose="020F0502020204030204" pitchFamily="34" charset="0"/>
              </a:rPr>
              <a:t>Between 2012 and 2016, the average heating assistance benefit </a:t>
            </a:r>
            <a:r>
              <a:rPr lang="en-US" sz="1500" u="sng" dirty="0">
                <a:solidFill>
                  <a:srgbClr val="000000"/>
                </a:solidFill>
                <a:latin typeface="Calibri" panose="020F0502020204030204" pitchFamily="34" charset="0"/>
              </a:rPr>
              <a:t>increased by 88 percent.</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2" name="TextBox 1"/>
          <p:cNvSpPr txBox="1"/>
          <p:nvPr/>
        </p:nvSpPr>
        <p:spPr>
          <a:xfrm>
            <a:off x="798241" y="1544932"/>
            <a:ext cx="7520299"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Average Heating Assistance Benefit</a:t>
            </a:r>
          </a:p>
        </p:txBody>
      </p:sp>
      <p:pic>
        <p:nvPicPr>
          <p:cNvPr id="6" name="Picture 5">
            <a:extLst>
              <a:ext uri="{FF2B5EF4-FFF2-40B4-BE49-F238E27FC236}">
                <a16:creationId xmlns:a16="http://schemas.microsoft.com/office/drawing/2014/main" id="{24217ED8-29FC-4703-B58C-BDBF675F4922}"/>
              </a:ext>
            </a:extLst>
          </p:cNvPr>
          <p:cNvPicPr>
            <a:picLocks noChangeAspect="1"/>
          </p:cNvPicPr>
          <p:nvPr/>
        </p:nvPicPr>
        <p:blipFill>
          <a:blip r:embed="rId2"/>
          <a:stretch>
            <a:fillRect/>
          </a:stretch>
        </p:blipFill>
        <p:spPr>
          <a:xfrm>
            <a:off x="708434" y="2062009"/>
            <a:ext cx="7699915" cy="3286029"/>
          </a:xfrm>
          <a:prstGeom prst="rect">
            <a:avLst/>
          </a:prstGeom>
        </p:spPr>
      </p:pic>
    </p:spTree>
    <p:extLst>
      <p:ext uri="{BB962C8B-B14F-4D97-AF65-F5344CB8AC3E}">
        <p14:creationId xmlns:p14="http://schemas.microsoft.com/office/powerpoint/2010/main" val="4282769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1145137" y="1589518"/>
            <a:ext cx="716992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Performance Data Case Study – Indiana’s Experience</a:t>
            </a:r>
          </a:p>
        </p:txBody>
      </p:sp>
      <p:sp>
        <p:nvSpPr>
          <p:cNvPr id="3" name="TextBox 2"/>
          <p:cNvSpPr txBox="1"/>
          <p:nvPr/>
        </p:nvSpPr>
        <p:spPr>
          <a:xfrm>
            <a:off x="1277596" y="2158974"/>
            <a:ext cx="6905002" cy="4031873"/>
          </a:xfrm>
          <a:prstGeom prst="rect">
            <a:avLst/>
          </a:prstGeom>
          <a:solidFill>
            <a:schemeClr val="accent1">
              <a:lumMod val="20000"/>
              <a:lumOff val="80000"/>
            </a:schemeClr>
          </a:solidFill>
        </p:spPr>
        <p:txBody>
          <a:bodyPr wrap="square" rtlCol="0">
            <a:spAutoFit/>
          </a:bodyPr>
          <a:lstStyle/>
          <a:p>
            <a:r>
              <a:rPr lang="en-US" sz="1600" dirty="0">
                <a:solidFill>
                  <a:srgbClr val="000000"/>
                </a:solidFill>
                <a:latin typeface="Calibri" panose="020F0502020204030204" pitchFamily="34" charset="0"/>
              </a:rPr>
              <a:t>Even though our available funding </a:t>
            </a:r>
            <a:r>
              <a:rPr lang="en-US" sz="1600" b="1" dirty="0">
                <a:solidFill>
                  <a:srgbClr val="000000"/>
                </a:solidFill>
                <a:latin typeface="Calibri" panose="020F0502020204030204" pitchFamily="34" charset="0"/>
              </a:rPr>
              <a:t>increased</a:t>
            </a:r>
            <a:r>
              <a:rPr lang="en-US" sz="1600" dirty="0">
                <a:solidFill>
                  <a:srgbClr val="000000"/>
                </a:solidFill>
                <a:latin typeface="Calibri" panose="020F0502020204030204" pitchFamily="34" charset="0"/>
              </a:rPr>
              <a:t> during 2012 and 2016 the number of households that received heating assistance </a:t>
            </a:r>
            <a:r>
              <a:rPr lang="en-US" sz="1600" b="1" dirty="0">
                <a:solidFill>
                  <a:srgbClr val="000000"/>
                </a:solidFill>
                <a:latin typeface="Calibri" panose="020F0502020204030204" pitchFamily="34" charset="0"/>
              </a:rPr>
              <a:t>decreased</a:t>
            </a:r>
            <a:r>
              <a:rPr lang="en-US" sz="1600" dirty="0">
                <a:solidFill>
                  <a:srgbClr val="000000"/>
                </a:solidFill>
                <a:latin typeface="Calibri" panose="020F0502020204030204" pitchFamily="34" charset="0"/>
              </a:rPr>
              <a:t> during that same period. One good outcome is that we were able to increase the average benefit. But, we had to ask whether we were missing households who need assistance.</a:t>
            </a:r>
          </a:p>
          <a:p>
            <a:endParaRPr lang="en-US" sz="1600" dirty="0">
              <a:solidFill>
                <a:srgbClr val="000000"/>
              </a:solidFill>
              <a:latin typeface="Calibri" panose="020F0502020204030204" pitchFamily="34" charset="0"/>
            </a:endParaRPr>
          </a:p>
          <a:p>
            <a:r>
              <a:rPr lang="en-US" sz="1600" i="1" dirty="0">
                <a:solidFill>
                  <a:srgbClr val="000000"/>
                </a:solidFill>
                <a:latin typeface="Calibri" panose="020F0502020204030204" pitchFamily="34" charset="0"/>
              </a:rPr>
              <a:t>Why might this be happening?</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An improving economy may reduce the income-eligible population?</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Falling energy prices for some fuels may reduce demand?</a:t>
            </a:r>
          </a:p>
          <a:p>
            <a:pPr lvl="1"/>
            <a:endParaRPr lang="en-US" sz="1600" dirty="0">
              <a:solidFill>
                <a:srgbClr val="000000"/>
              </a:solidFill>
              <a:latin typeface="Calibri" panose="020F0502020204030204" pitchFamily="34" charset="0"/>
            </a:endParaRPr>
          </a:p>
          <a:p>
            <a:r>
              <a:rPr lang="en-US" sz="1600" b="1" i="1" dirty="0">
                <a:solidFill>
                  <a:srgbClr val="000000"/>
                </a:solidFill>
                <a:latin typeface="Calibri" panose="020F0502020204030204" pitchFamily="34" charset="0"/>
              </a:rPr>
              <a:t>What can we look at to better understand our overall LIHEAP program performance?</a:t>
            </a:r>
          </a:p>
          <a:p>
            <a:endParaRPr lang="en-US" sz="1600" b="1"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The number of income-eligible households.</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The percent of income-eligible households served.</a:t>
            </a: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How that varies by the different population segments. </a:t>
            </a:r>
          </a:p>
          <a:p>
            <a:endParaRPr lang="en-US" sz="1600" dirty="0">
              <a:latin typeface="Calibri" panose="020F0502020204030204" pitchFamily="34" charset="0"/>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Tree>
    <p:extLst>
      <p:ext uri="{BB962C8B-B14F-4D97-AF65-F5344CB8AC3E}">
        <p14:creationId xmlns:p14="http://schemas.microsoft.com/office/powerpoint/2010/main" val="2934892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9100" y="5367341"/>
            <a:ext cx="8458200" cy="1092607"/>
          </a:xfrm>
          <a:prstGeom prst="rect">
            <a:avLst/>
          </a:prstGeom>
          <a:solidFill>
            <a:schemeClr val="accent1">
              <a:lumMod val="20000"/>
              <a:lumOff val="80000"/>
            </a:schemeClr>
          </a:solidFill>
        </p:spPr>
        <p:txBody>
          <a:bodyPr wrap="square" rtlCol="0">
            <a:spAutoFit/>
          </a:bodyPr>
          <a:lstStyle/>
          <a:p>
            <a:r>
              <a:rPr lang="en-US" sz="1600" b="1" i="1" dirty="0">
                <a:solidFill>
                  <a:srgbClr val="000000"/>
                </a:solidFill>
                <a:latin typeface="Calibri" panose="020F0502020204030204" pitchFamily="34" charset="0"/>
              </a:rPr>
              <a:t>What happened to the total number of income-eligible households?</a:t>
            </a:r>
          </a:p>
          <a:p>
            <a:endParaRPr lang="en-US" sz="1600" b="1" dirty="0">
              <a:solidFill>
                <a:srgbClr val="000000"/>
              </a:solidFill>
              <a:latin typeface="Calibri" panose="020F0502020204030204" pitchFamily="34" charset="0"/>
            </a:endParaRPr>
          </a:p>
          <a:p>
            <a:r>
              <a:rPr lang="en-US" sz="1500" dirty="0">
                <a:solidFill>
                  <a:srgbClr val="000000"/>
                </a:solidFill>
                <a:latin typeface="Calibri" panose="020F0502020204030204" pitchFamily="34" charset="0"/>
              </a:rPr>
              <a:t>Between 2012 and 2016, we saw a </a:t>
            </a:r>
            <a:r>
              <a:rPr lang="en-US" sz="1500" u="sng" dirty="0">
                <a:solidFill>
                  <a:srgbClr val="000000"/>
                </a:solidFill>
                <a:latin typeface="Calibri" panose="020F0502020204030204" pitchFamily="34" charset="0"/>
              </a:rPr>
              <a:t>5 percent decrease </a:t>
            </a:r>
            <a:r>
              <a:rPr lang="en-US" sz="1500" dirty="0">
                <a:solidFill>
                  <a:srgbClr val="000000"/>
                </a:solidFill>
                <a:latin typeface="Calibri" panose="020F0502020204030204" pitchFamily="34" charset="0"/>
              </a:rPr>
              <a:t>in the total number of income-eligible households.</a:t>
            </a:r>
            <a:endParaRPr lang="en-US" sz="1500" u="sng" dirty="0">
              <a:solidFill>
                <a:srgbClr val="000000"/>
              </a:solidFill>
              <a:latin typeface="Calibri" panose="020F0502020204030204" pitchFamily="34" charset="0"/>
            </a:endParaRP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1063239" y="1540664"/>
            <a:ext cx="716992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Number of Income-Eligible Households</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pic>
        <p:nvPicPr>
          <p:cNvPr id="8" name="Picture 7">
            <a:extLst>
              <a:ext uri="{FF2B5EF4-FFF2-40B4-BE49-F238E27FC236}">
                <a16:creationId xmlns:a16="http://schemas.microsoft.com/office/drawing/2014/main" id="{1258CDBE-78BB-4280-9D23-511CA57A3FD5}"/>
              </a:ext>
            </a:extLst>
          </p:cNvPr>
          <p:cNvPicPr>
            <a:picLocks noChangeAspect="1"/>
          </p:cNvPicPr>
          <p:nvPr/>
        </p:nvPicPr>
        <p:blipFill>
          <a:blip r:embed="rId2"/>
          <a:stretch>
            <a:fillRect/>
          </a:stretch>
        </p:blipFill>
        <p:spPr>
          <a:xfrm>
            <a:off x="758615" y="2037094"/>
            <a:ext cx="7779170" cy="3295482"/>
          </a:xfrm>
          <a:prstGeom prst="rect">
            <a:avLst/>
          </a:prstGeom>
        </p:spPr>
      </p:pic>
    </p:spTree>
    <p:extLst>
      <p:ext uri="{BB962C8B-B14F-4D97-AF65-F5344CB8AC3E}">
        <p14:creationId xmlns:p14="http://schemas.microsoft.com/office/powerpoint/2010/main" val="4280724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093" y="5326337"/>
            <a:ext cx="8947447" cy="1354217"/>
          </a:xfrm>
          <a:prstGeom prst="rect">
            <a:avLst/>
          </a:prstGeom>
          <a:solidFill>
            <a:schemeClr val="accent1">
              <a:lumMod val="20000"/>
              <a:lumOff val="80000"/>
            </a:schemeClr>
          </a:solidFill>
        </p:spPr>
        <p:txBody>
          <a:bodyPr wrap="square" rtlCol="0">
            <a:spAutoFit/>
          </a:bodyPr>
          <a:lstStyle/>
          <a:p>
            <a:r>
              <a:rPr lang="en-US" sz="1600" b="1" dirty="0">
                <a:solidFill>
                  <a:srgbClr val="000000"/>
                </a:solidFill>
                <a:latin typeface="Calibri" panose="020F0502020204030204" pitchFamily="34" charset="0"/>
              </a:rPr>
              <a:t>Does the percent of income-eligible households served decrease?</a:t>
            </a:r>
          </a:p>
          <a:p>
            <a:endParaRPr lang="en-US" sz="1600" b="1" dirty="0">
              <a:solidFill>
                <a:srgbClr val="000000"/>
              </a:solidFill>
              <a:latin typeface="Calibri" panose="020F0502020204030204" pitchFamily="34" charset="0"/>
            </a:endParaRPr>
          </a:p>
          <a:p>
            <a:r>
              <a:rPr lang="en-US" sz="1600" b="1" i="1" dirty="0">
                <a:solidFill>
                  <a:srgbClr val="FF0000"/>
                </a:solidFill>
                <a:latin typeface="Calibri" panose="020F0502020204030204" pitchFamily="34" charset="0"/>
              </a:rPr>
              <a:t>Yes.</a:t>
            </a:r>
            <a:r>
              <a:rPr lang="en-US" sz="1600" i="1" dirty="0">
                <a:solidFill>
                  <a:srgbClr val="000000"/>
                </a:solidFill>
                <a:latin typeface="Calibri" panose="020F0502020204030204" pitchFamily="34" charset="0"/>
              </a:rPr>
              <a:t> </a:t>
            </a:r>
            <a:r>
              <a:rPr lang="en-US" sz="1600" dirty="0">
                <a:solidFill>
                  <a:srgbClr val="000000"/>
                </a:solidFill>
                <a:latin typeface="Calibri" panose="020F0502020204030204" pitchFamily="34" charset="0"/>
              </a:rPr>
              <a:t>Between 2012 and 2016, we saw a </a:t>
            </a:r>
            <a:r>
              <a:rPr lang="en-US" sz="1600" u="sng" dirty="0">
                <a:solidFill>
                  <a:srgbClr val="000000"/>
                </a:solidFill>
                <a:latin typeface="Calibri" panose="020F0502020204030204" pitchFamily="34" charset="0"/>
              </a:rPr>
              <a:t>19 percent decrease </a:t>
            </a:r>
            <a:r>
              <a:rPr lang="en-US" sz="1600" dirty="0">
                <a:solidFill>
                  <a:srgbClr val="000000"/>
                </a:solidFill>
                <a:latin typeface="Calibri" panose="020F0502020204030204" pitchFamily="34" charset="0"/>
              </a:rPr>
              <a:t>in the percent of income-eligible households served</a:t>
            </a:r>
            <a:endParaRPr lang="en-US" sz="1600" u="sng" dirty="0">
              <a:solidFill>
                <a:srgbClr val="000000"/>
              </a:solidFill>
              <a:latin typeface="Calibri" panose="020F0502020204030204" pitchFamily="34" charset="0"/>
            </a:endParaRP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999855" y="1562864"/>
            <a:ext cx="7169921" cy="830997"/>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Percent of Income-Eligible Households Served</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pic>
        <p:nvPicPr>
          <p:cNvPr id="6" name="Picture 5">
            <a:extLst>
              <a:ext uri="{FF2B5EF4-FFF2-40B4-BE49-F238E27FC236}">
                <a16:creationId xmlns:a16="http://schemas.microsoft.com/office/drawing/2014/main" id="{0AA0F116-743A-421E-A4AA-1811650DECF1}"/>
              </a:ext>
            </a:extLst>
          </p:cNvPr>
          <p:cNvPicPr>
            <a:picLocks noChangeAspect="1"/>
          </p:cNvPicPr>
          <p:nvPr/>
        </p:nvPicPr>
        <p:blipFill>
          <a:blip r:embed="rId2"/>
          <a:stretch>
            <a:fillRect/>
          </a:stretch>
        </p:blipFill>
        <p:spPr>
          <a:xfrm>
            <a:off x="746422" y="1978363"/>
            <a:ext cx="7803556" cy="3265920"/>
          </a:xfrm>
          <a:prstGeom prst="rect">
            <a:avLst/>
          </a:prstGeom>
        </p:spPr>
      </p:pic>
    </p:spTree>
    <p:extLst>
      <p:ext uri="{BB962C8B-B14F-4D97-AF65-F5344CB8AC3E}">
        <p14:creationId xmlns:p14="http://schemas.microsoft.com/office/powerpoint/2010/main" val="7407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866686" y="1589518"/>
            <a:ext cx="756302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Summary of Overall Changes in Indiana’s LIHEAP Program</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6" name="TextBox 5"/>
          <p:cNvSpPr txBox="1"/>
          <p:nvPr/>
        </p:nvSpPr>
        <p:spPr>
          <a:xfrm>
            <a:off x="1820254" y="2615013"/>
            <a:ext cx="4896740" cy="3426864"/>
          </a:xfrm>
          <a:prstGeom prst="rect">
            <a:avLst/>
          </a:prstGeom>
          <a:noFill/>
        </p:spPr>
        <p:txBody>
          <a:bodyPr wrap="square" rtlCol="0">
            <a:spAutoFit/>
          </a:bodyPr>
          <a:lstStyle/>
          <a:p>
            <a:endParaRPr lang="en-US" dirty="0"/>
          </a:p>
        </p:txBody>
      </p:sp>
      <p:pic>
        <p:nvPicPr>
          <p:cNvPr id="10" name="Picture 9"/>
          <p:cNvPicPr>
            <a:picLocks noChangeAspect="1"/>
          </p:cNvPicPr>
          <p:nvPr/>
        </p:nvPicPr>
        <p:blipFill>
          <a:blip r:embed="rId2"/>
          <a:stretch>
            <a:fillRect/>
          </a:stretch>
        </p:blipFill>
        <p:spPr>
          <a:xfrm>
            <a:off x="766762" y="2311265"/>
            <a:ext cx="7762875" cy="3619500"/>
          </a:xfrm>
          <a:prstGeom prst="rect">
            <a:avLst/>
          </a:prstGeom>
        </p:spPr>
      </p:pic>
    </p:spTree>
    <p:extLst>
      <p:ext uri="{BB962C8B-B14F-4D97-AF65-F5344CB8AC3E}">
        <p14:creationId xmlns:p14="http://schemas.microsoft.com/office/powerpoint/2010/main" val="4176724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8965" y="2128095"/>
            <a:ext cx="7178467" cy="4585871"/>
          </a:xfrm>
          <a:prstGeom prst="rect">
            <a:avLst/>
          </a:prstGeom>
          <a:solidFill>
            <a:schemeClr val="accent1">
              <a:lumMod val="20000"/>
              <a:lumOff val="80000"/>
            </a:schemeClr>
          </a:solidFill>
        </p:spPr>
        <p:txBody>
          <a:bodyPr wrap="square" rtlCol="0">
            <a:spAutoFit/>
          </a:bodyPr>
          <a:lstStyle/>
          <a:p>
            <a:r>
              <a:rPr lang="en-US" b="1" i="1" dirty="0">
                <a:solidFill>
                  <a:schemeClr val="accent6">
                    <a:lumMod val="50000"/>
                  </a:schemeClr>
                </a:solidFill>
                <a:latin typeface="Calibri" panose="020F0502020204030204" pitchFamily="34" charset="0"/>
              </a:rPr>
              <a:t>What changes do we see in our overall LIHEAP program?</a:t>
            </a:r>
          </a:p>
          <a:p>
            <a:endParaRPr lang="en-US"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700" dirty="0">
                <a:solidFill>
                  <a:schemeClr val="accent6">
                    <a:lumMod val="50000"/>
                  </a:schemeClr>
                </a:solidFill>
                <a:latin typeface="Calibri" panose="020F0502020204030204" pitchFamily="34" charset="0"/>
              </a:rPr>
              <a:t>The number of federally-income eligible households has </a:t>
            </a:r>
            <a:r>
              <a:rPr lang="en-US" sz="1700" b="1" dirty="0">
                <a:solidFill>
                  <a:schemeClr val="accent6">
                    <a:lumMod val="50000"/>
                  </a:schemeClr>
                </a:solidFill>
                <a:latin typeface="Calibri" panose="020F0502020204030204" pitchFamily="34" charset="0"/>
              </a:rPr>
              <a:t>decreased by 5 percent </a:t>
            </a:r>
            <a:r>
              <a:rPr lang="en-US" sz="1700" dirty="0">
                <a:solidFill>
                  <a:schemeClr val="accent6">
                    <a:lumMod val="50000"/>
                  </a:schemeClr>
                </a:solidFill>
                <a:latin typeface="Calibri" panose="020F0502020204030204" pitchFamily="34" charset="0"/>
              </a:rPr>
              <a:t>(769,995 to 733,638).</a:t>
            </a:r>
          </a:p>
          <a:p>
            <a:pPr marL="285750" indent="-285750">
              <a:buFont typeface="Arial" panose="020B0604020202020204" pitchFamily="34" charset="0"/>
              <a:buChar char="•"/>
            </a:pPr>
            <a:endParaRPr lang="en-US" sz="17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700" dirty="0">
                <a:solidFill>
                  <a:schemeClr val="accent6">
                    <a:lumMod val="50000"/>
                  </a:schemeClr>
                </a:solidFill>
                <a:latin typeface="Calibri" panose="020F0502020204030204" pitchFamily="34" charset="0"/>
              </a:rPr>
              <a:t>The number of  households receiving heating assistance </a:t>
            </a:r>
            <a:r>
              <a:rPr lang="en-US" sz="1700" b="1" dirty="0">
                <a:solidFill>
                  <a:schemeClr val="accent6">
                    <a:lumMod val="50000"/>
                  </a:schemeClr>
                </a:solidFill>
                <a:latin typeface="Calibri" panose="020F0502020204030204" pitchFamily="34" charset="0"/>
              </a:rPr>
              <a:t>decreased by 23 percent </a:t>
            </a:r>
            <a:r>
              <a:rPr lang="en-US" sz="1700" dirty="0">
                <a:solidFill>
                  <a:schemeClr val="accent6">
                    <a:lumMod val="50000"/>
                  </a:schemeClr>
                </a:solidFill>
                <a:latin typeface="Calibri" panose="020F0502020204030204" pitchFamily="34" charset="0"/>
              </a:rPr>
              <a:t>(134,165 to 103,159).</a:t>
            </a:r>
          </a:p>
          <a:p>
            <a:pPr marL="285750" indent="-285750">
              <a:buFont typeface="Arial" panose="020B0604020202020204" pitchFamily="34" charset="0"/>
              <a:buChar char="•"/>
            </a:pPr>
            <a:endParaRPr lang="en-US" sz="17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700" dirty="0">
                <a:solidFill>
                  <a:schemeClr val="accent6">
                    <a:lumMod val="50000"/>
                  </a:schemeClr>
                </a:solidFill>
                <a:latin typeface="Calibri" panose="020F0502020204030204" pitchFamily="34" charset="0"/>
              </a:rPr>
              <a:t>The percent of income-eligible households served </a:t>
            </a:r>
            <a:r>
              <a:rPr lang="en-US" sz="1700" b="1" dirty="0">
                <a:solidFill>
                  <a:schemeClr val="accent6">
                    <a:lumMod val="50000"/>
                  </a:schemeClr>
                </a:solidFill>
                <a:latin typeface="Calibri" panose="020F0502020204030204" pitchFamily="34" charset="0"/>
              </a:rPr>
              <a:t>decreased by about 3.4 percentage points </a:t>
            </a:r>
            <a:r>
              <a:rPr lang="en-US" sz="1700" dirty="0">
                <a:solidFill>
                  <a:schemeClr val="accent6">
                    <a:lumMod val="50000"/>
                  </a:schemeClr>
                </a:solidFill>
                <a:latin typeface="Calibri" panose="020F0502020204030204" pitchFamily="34" charset="0"/>
              </a:rPr>
              <a:t>(17.42% to 14.06%).</a:t>
            </a:r>
          </a:p>
          <a:p>
            <a:pPr marL="285750" indent="-285750">
              <a:buFont typeface="Arial" panose="020B0604020202020204" pitchFamily="34" charset="0"/>
              <a:buChar char="•"/>
            </a:pPr>
            <a:endParaRPr lang="en-US" sz="17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700" dirty="0">
                <a:solidFill>
                  <a:schemeClr val="accent6">
                    <a:lumMod val="50000"/>
                  </a:schemeClr>
                </a:solidFill>
                <a:latin typeface="Calibri" panose="020F0502020204030204" pitchFamily="34" charset="0"/>
              </a:rPr>
              <a:t>The total heating assistance funding available </a:t>
            </a:r>
            <a:r>
              <a:rPr lang="en-US" sz="1700" b="1" dirty="0">
                <a:solidFill>
                  <a:schemeClr val="accent6">
                    <a:lumMod val="50000"/>
                  </a:schemeClr>
                </a:solidFill>
                <a:latin typeface="Calibri" panose="020F0502020204030204" pitchFamily="34" charset="0"/>
              </a:rPr>
              <a:t>increased by 45 percent </a:t>
            </a:r>
            <a:r>
              <a:rPr lang="en-US" sz="1700" dirty="0">
                <a:solidFill>
                  <a:schemeClr val="accent6">
                    <a:lumMod val="50000"/>
                  </a:schemeClr>
                </a:solidFill>
                <a:latin typeface="Calibri" panose="020F0502020204030204" pitchFamily="34" charset="0"/>
              </a:rPr>
              <a:t>($31,532,289 to $45,623,721).</a:t>
            </a:r>
          </a:p>
          <a:p>
            <a:pPr marL="742950" lvl="1" indent="-285750">
              <a:buFont typeface="Arial" panose="020B0604020202020204" pitchFamily="34" charset="0"/>
              <a:buChar char="•"/>
            </a:pPr>
            <a:endParaRPr lang="en-US" sz="17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700" dirty="0">
                <a:solidFill>
                  <a:schemeClr val="accent6">
                    <a:lumMod val="50000"/>
                  </a:schemeClr>
                </a:solidFill>
                <a:latin typeface="Calibri" panose="020F0502020204030204" pitchFamily="34" charset="0"/>
              </a:rPr>
              <a:t>The average heating assistance benefit </a:t>
            </a:r>
            <a:r>
              <a:rPr lang="en-US" sz="1700" b="1" dirty="0">
                <a:solidFill>
                  <a:schemeClr val="accent6">
                    <a:lumMod val="50000"/>
                  </a:schemeClr>
                </a:solidFill>
                <a:latin typeface="Calibri" panose="020F0502020204030204" pitchFamily="34" charset="0"/>
              </a:rPr>
              <a:t>increased by 88 percent </a:t>
            </a:r>
            <a:r>
              <a:rPr lang="en-US" sz="1700" dirty="0">
                <a:solidFill>
                  <a:schemeClr val="accent6">
                    <a:lumMod val="50000"/>
                  </a:schemeClr>
                </a:solidFill>
                <a:latin typeface="Calibri" panose="020F0502020204030204" pitchFamily="34" charset="0"/>
              </a:rPr>
              <a:t>($233 to $439).</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862767" y="1615156"/>
            <a:ext cx="757086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Summary of Overall Changes in Indiana’s LIHEAP Program</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Tree>
    <p:extLst>
      <p:ext uri="{BB962C8B-B14F-4D97-AF65-F5344CB8AC3E}">
        <p14:creationId xmlns:p14="http://schemas.microsoft.com/office/powerpoint/2010/main" val="508412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928998" y="1608496"/>
            <a:ext cx="743840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Changes in Indiana’s Low-Income Vulnerable Population</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3" name="TextBox 2"/>
          <p:cNvSpPr txBox="1"/>
          <p:nvPr/>
        </p:nvSpPr>
        <p:spPr>
          <a:xfrm>
            <a:off x="1477708" y="2422344"/>
            <a:ext cx="6340980" cy="3416320"/>
          </a:xfrm>
          <a:prstGeom prst="rect">
            <a:avLst/>
          </a:prstGeom>
          <a:solidFill>
            <a:schemeClr val="accent1">
              <a:lumMod val="20000"/>
              <a:lumOff val="80000"/>
            </a:schemeClr>
          </a:solidFill>
        </p:spPr>
        <p:txBody>
          <a:bodyPr wrap="square" rtlCol="0">
            <a:spAutoFit/>
          </a:bodyPr>
          <a:lstStyle/>
          <a:p>
            <a:r>
              <a:rPr lang="en-US" dirty="0">
                <a:solidFill>
                  <a:srgbClr val="000000"/>
                </a:solidFill>
                <a:latin typeface="Calibri" panose="020F0502020204030204" pitchFamily="34" charset="0"/>
              </a:rPr>
              <a:t>We see a general decline in the number of households receiving assistance in Indiana. To further explore this decline, we focused on the low-income vulnerable population.</a:t>
            </a:r>
          </a:p>
          <a:p>
            <a:endParaRPr lang="en-US" dirty="0">
              <a:solidFill>
                <a:srgbClr val="000000"/>
              </a:solidFill>
              <a:latin typeface="Calibri" panose="020F0502020204030204" pitchFamily="34" charset="0"/>
            </a:endParaRPr>
          </a:p>
          <a:p>
            <a:r>
              <a:rPr lang="en-US" b="1" i="1" dirty="0">
                <a:solidFill>
                  <a:srgbClr val="000000"/>
                </a:solidFill>
                <a:latin typeface="Calibri" panose="020F0502020204030204" pitchFamily="34" charset="0"/>
              </a:rPr>
              <a:t>What is happening to low-income vulnerable households in Indiana? Are these trends the same for those groups?</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Specifically, we looked at:</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Households with an adult 60 years old or over.</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Households with a disabled member.</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Households with a child 5 years old or younger.</a:t>
            </a:r>
          </a:p>
          <a:p>
            <a:endParaRPr lang="en-US" dirty="0"/>
          </a:p>
        </p:txBody>
      </p:sp>
    </p:spTree>
    <p:extLst>
      <p:ext uri="{BB962C8B-B14F-4D97-AF65-F5344CB8AC3E}">
        <p14:creationId xmlns:p14="http://schemas.microsoft.com/office/powerpoint/2010/main" val="50466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Management Toolbox</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313118" y="1667933"/>
            <a:ext cx="8678482" cy="5046134"/>
          </a:xfrm>
        </p:spPr>
        <p:txBody>
          <a:bodyPr>
            <a:normAutofit/>
          </a:bodyPr>
          <a:lstStyle/>
          <a:p>
            <a:pPr marL="0" lvl="1" indent="0">
              <a:spcBef>
                <a:spcPct val="20000"/>
              </a:spcBef>
              <a:spcAft>
                <a:spcPts val="600"/>
              </a:spcAft>
              <a:buClrTx/>
              <a:buSzTx/>
              <a:buNone/>
              <a:defRPr/>
            </a:pPr>
            <a:r>
              <a:rPr lang="en-US" sz="2000" b="1" dirty="0">
                <a:solidFill>
                  <a:srgbClr val="264A64"/>
                </a:solidFill>
                <a:latin typeface="Calibri" panose="020F0502020204030204" pitchFamily="34" charset="0"/>
                <a:cs typeface="Calibri" panose="020F0502020204030204" pitchFamily="34" charset="0"/>
              </a:rPr>
              <a:t>For many years, LIHEAP Grantees have had a suite of data </a:t>
            </a:r>
            <a:r>
              <a:rPr lang="en-US" sz="2000" b="1">
                <a:solidFill>
                  <a:srgbClr val="264A64"/>
                </a:solidFill>
                <a:latin typeface="Calibri" panose="020F0502020204030204" pitchFamily="34" charset="0"/>
                <a:cs typeface="Calibri" panose="020F0502020204030204" pitchFamily="34" charset="0"/>
              </a:rPr>
              <a:t>and information available </a:t>
            </a:r>
            <a:r>
              <a:rPr lang="en-US" sz="2000" b="1" dirty="0">
                <a:solidFill>
                  <a:srgbClr val="264A64"/>
                </a:solidFill>
                <a:latin typeface="Calibri" panose="020F0502020204030204" pitchFamily="34" charset="0"/>
                <a:cs typeface="Calibri" panose="020F0502020204030204" pitchFamily="34" charset="0"/>
              </a:rPr>
              <a:t>to inform program evaluation and planning.</a:t>
            </a:r>
          </a:p>
          <a:p>
            <a:pPr marL="0" lvl="1" indent="0">
              <a:spcBef>
                <a:spcPct val="20000"/>
              </a:spcBef>
              <a:spcAft>
                <a:spcPts val="600"/>
              </a:spcAft>
              <a:buClrTx/>
              <a:buSzTx/>
              <a:buNone/>
              <a:defRPr/>
            </a:pPr>
            <a:endParaRPr lang="en-US" sz="400" b="1" dirty="0">
              <a:solidFill>
                <a:srgbClr val="264A64"/>
              </a:solidFill>
              <a:latin typeface="Calibri" panose="020F0502020204030204" pitchFamily="34" charset="0"/>
              <a:cs typeface="Calibri" panose="020F0502020204030204" pitchFamily="34" charset="0"/>
            </a:endParaRPr>
          </a:p>
          <a:p>
            <a:pPr marL="0" lvl="1" indent="0">
              <a:spcBef>
                <a:spcPct val="20000"/>
              </a:spcBef>
              <a:spcAft>
                <a:spcPts val="600"/>
              </a:spcAft>
              <a:buClrTx/>
              <a:buSzTx/>
              <a:buNone/>
              <a:defRPr/>
            </a:pPr>
            <a:r>
              <a:rPr lang="en-US" sz="2000" b="1" dirty="0">
                <a:solidFill>
                  <a:srgbClr val="264A64"/>
                </a:solidFill>
                <a:latin typeface="Calibri" panose="020F0502020204030204" pitchFamily="34" charset="0"/>
                <a:cs typeface="Calibri" panose="020F0502020204030204" pitchFamily="34" charset="0"/>
              </a:rPr>
              <a:t>Required LIHEAP Reports</a:t>
            </a:r>
          </a:p>
          <a:p>
            <a:pPr marL="0" lvl="1" indent="0">
              <a:spcBef>
                <a:spcPts val="0"/>
              </a:spcBef>
              <a:buClrTx/>
              <a:buSzTx/>
              <a:buNone/>
              <a:defRPr/>
            </a:pPr>
            <a:endParaRPr lang="en-US" sz="900" b="1" dirty="0">
              <a:solidFill>
                <a:srgbClr val="264A64"/>
              </a:solidFill>
              <a:latin typeface="Calibri" panose="020F0502020204030204" pitchFamily="34" charset="0"/>
              <a:cs typeface="Calibri" panose="020F0502020204030204" pitchFamily="34" charset="0"/>
            </a:endParaRP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LIHEAP Model Plan</a:t>
            </a:r>
            <a:endParaRPr lang="en-US" sz="1800" dirty="0">
              <a:solidFill>
                <a:srgbClr val="264A64"/>
              </a:solidFill>
              <a:latin typeface="Calibri" panose="020F0502020204030204" pitchFamily="34" charset="0"/>
              <a:cs typeface="Calibri" panose="020F0502020204030204" pitchFamily="34" charset="0"/>
            </a:endParaRP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LIHEAP Household Report</a:t>
            </a:r>
            <a:endParaRPr lang="en-US" sz="1800" dirty="0">
              <a:solidFill>
                <a:srgbClr val="264A64"/>
              </a:solidFill>
              <a:latin typeface="Calibri" panose="020F0502020204030204" pitchFamily="34" charset="0"/>
              <a:cs typeface="Calibri" panose="020F0502020204030204" pitchFamily="34" charset="0"/>
            </a:endParaRP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LIHEAP Performance Data Form - Section I. Grantee Survey</a:t>
            </a:r>
          </a:p>
          <a:p>
            <a:pPr marL="569913" lvl="0" indent="-398463">
              <a:spcBef>
                <a:spcPts val="0"/>
              </a:spcBef>
              <a:buClrTx/>
              <a:buSzTx/>
              <a:buFont typeface="Arial" panose="020B0604020202020204" pitchFamily="34" charset="0"/>
              <a:buChar char="•"/>
              <a:defRPr/>
            </a:pPr>
            <a:endParaRPr lang="en-US" sz="2000" i="1" dirty="0">
              <a:solidFill>
                <a:srgbClr val="264A64"/>
              </a:solidFill>
              <a:latin typeface="Calibri" panose="020F0502020204030204" pitchFamily="34" charset="0"/>
              <a:cs typeface="Calibri" panose="020F0502020204030204" pitchFamily="34" charset="0"/>
            </a:endParaRPr>
          </a:p>
          <a:p>
            <a:pPr marL="0" lvl="1" indent="0">
              <a:spcBef>
                <a:spcPct val="20000"/>
              </a:spcBef>
              <a:spcAft>
                <a:spcPts val="600"/>
              </a:spcAft>
              <a:buClrTx/>
              <a:buSzTx/>
              <a:buNone/>
              <a:defRPr/>
            </a:pPr>
            <a:r>
              <a:rPr lang="en-US" sz="2000" b="1" dirty="0">
                <a:solidFill>
                  <a:srgbClr val="264A64"/>
                </a:solidFill>
                <a:latin typeface="Calibri" panose="020F0502020204030204" pitchFamily="34" charset="0"/>
                <a:cs typeface="Calibri" panose="020F0502020204030204" pitchFamily="34" charset="0"/>
              </a:rPr>
              <a:t>Other Data Sources</a:t>
            </a:r>
          </a:p>
          <a:p>
            <a:pPr marL="0" lvl="1" indent="0">
              <a:spcBef>
                <a:spcPts val="0"/>
              </a:spcBef>
              <a:buClrTx/>
              <a:buSzTx/>
              <a:buNone/>
              <a:defRPr/>
            </a:pPr>
            <a:endParaRPr lang="en-US" sz="1050" b="1" dirty="0">
              <a:solidFill>
                <a:srgbClr val="264A64"/>
              </a:solidFill>
              <a:latin typeface="Calibri" panose="020F0502020204030204" pitchFamily="34" charset="0"/>
              <a:cs typeface="Calibri" panose="020F0502020204030204" pitchFamily="34" charset="0"/>
            </a:endParaRP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LIHEAP Home Energy Notebook</a:t>
            </a: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American Community Survey (Census)</a:t>
            </a:r>
            <a:endParaRPr lang="en-US" sz="1800" dirty="0">
              <a:solidFill>
                <a:srgbClr val="264A64"/>
              </a:solidFill>
              <a:latin typeface="Calibri" panose="020F0502020204030204" pitchFamily="34" charset="0"/>
              <a:cs typeface="Calibri" panose="020F0502020204030204" pitchFamily="34" charset="0"/>
            </a:endParaRPr>
          </a:p>
          <a:p>
            <a:pPr marL="569913" lvl="0" indent="-398463">
              <a:spcBef>
                <a:spcPts val="0"/>
              </a:spcBef>
              <a:buClrTx/>
              <a:buSzTx/>
              <a:buFont typeface="Arial" panose="020B0604020202020204" pitchFamily="34" charset="0"/>
              <a:buChar char="•"/>
              <a:defRPr/>
            </a:pPr>
            <a:r>
              <a:rPr lang="en-US" sz="2000" dirty="0">
                <a:solidFill>
                  <a:srgbClr val="264A64"/>
                </a:solidFill>
                <a:latin typeface="Calibri" panose="020F0502020204030204" pitchFamily="34" charset="0"/>
                <a:cs typeface="Calibri" panose="020F0502020204030204" pitchFamily="34" charset="0"/>
              </a:rPr>
              <a:t>Residential Energy Consumption Survey (RECS)</a:t>
            </a:r>
          </a:p>
          <a:p>
            <a:pPr marL="0" indent="0">
              <a:buClrTx/>
              <a:buSzPct val="85000"/>
              <a:buNone/>
            </a:pPr>
            <a:endParaRPr lang="en-US" sz="2000" dirty="0">
              <a:latin typeface="Calibri" panose="020F0502020204030204" pitchFamily="34" charset="0"/>
              <a:cs typeface="Calibri" panose="020F0502020204030204" pitchFamily="34" charset="0"/>
            </a:endParaRPr>
          </a:p>
          <a:p>
            <a:pPr marL="0" indent="0">
              <a:buNone/>
            </a:pPr>
            <a:endParaRPr lang="en-US" sz="2000" dirty="0">
              <a:latin typeface="Calibri" panose="020F0502020204030204" pitchFamily="34" charset="0"/>
              <a:cs typeface="Calibri" panose="020F0502020204030204" pitchFamily="34" charset="0"/>
            </a:endParaRPr>
          </a:p>
          <a:p>
            <a:pPr lvl="0">
              <a:lnSpc>
                <a:spcPct val="150000"/>
              </a:lnSpc>
              <a:buSzPct val="85000"/>
              <a:buFont typeface="Arial" pitchFamily="34" charset="0"/>
              <a:buChar char="•"/>
            </a:pPr>
            <a:endParaRPr lang="en-US" sz="2400" dirty="0">
              <a:latin typeface="Calibri" panose="020F0502020204030204" pitchFamily="34" charset="0"/>
              <a:cs typeface="Calibri" panose="020F0502020204030204" pitchFamily="34" charset="0"/>
            </a:endParaRPr>
          </a:p>
        </p:txBody>
      </p:sp>
      <p:sp>
        <p:nvSpPr>
          <p:cNvPr id="3" name="TextBox 2"/>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Melissa Torgerson</a:t>
            </a:r>
          </a:p>
        </p:txBody>
      </p:sp>
    </p:spTree>
    <p:extLst>
      <p:ext uri="{BB962C8B-B14F-4D97-AF65-F5344CB8AC3E}">
        <p14:creationId xmlns:p14="http://schemas.microsoft.com/office/powerpoint/2010/main" val="3278606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5251" y="2172853"/>
            <a:ext cx="6434983" cy="4524315"/>
          </a:xfrm>
          <a:prstGeom prst="rect">
            <a:avLst/>
          </a:prstGeom>
          <a:solidFill>
            <a:schemeClr val="accent1">
              <a:lumMod val="20000"/>
              <a:lumOff val="80000"/>
            </a:schemeClr>
          </a:solidFill>
        </p:spPr>
        <p:txBody>
          <a:bodyPr wrap="square" rtlCol="0">
            <a:spAutoFit/>
          </a:bodyPr>
          <a:lstStyle/>
          <a:p>
            <a:r>
              <a:rPr lang="en-US" sz="1500" dirty="0">
                <a:solidFill>
                  <a:schemeClr val="accent6">
                    <a:lumMod val="50000"/>
                  </a:schemeClr>
                </a:solidFill>
                <a:latin typeface="Calibri" panose="020F0502020204030204" pitchFamily="34" charset="0"/>
              </a:rPr>
              <a:t>We saw that the overall number of households served by LIHEAP heating assistance decreased by 23 percent.</a:t>
            </a:r>
          </a:p>
          <a:p>
            <a:endParaRPr lang="en-US" sz="1600" dirty="0">
              <a:solidFill>
                <a:schemeClr val="accent6">
                  <a:lumMod val="50000"/>
                </a:schemeClr>
              </a:solidFill>
              <a:latin typeface="Calibri" panose="020F0502020204030204" pitchFamily="34" charset="0"/>
            </a:endParaRPr>
          </a:p>
          <a:p>
            <a:r>
              <a:rPr lang="en-US" sz="1600" b="1" i="1" dirty="0">
                <a:solidFill>
                  <a:schemeClr val="accent6">
                    <a:lumMod val="50000"/>
                  </a:schemeClr>
                </a:solidFill>
                <a:latin typeface="Calibri" panose="020F0502020204030204" pitchFamily="34" charset="0"/>
              </a:rPr>
              <a:t>What changes do we see in the number of low-income vulnerable households served?</a:t>
            </a:r>
          </a:p>
          <a:p>
            <a:endParaRPr lang="en-US" sz="16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accent6">
                    <a:lumMod val="50000"/>
                  </a:schemeClr>
                </a:solidFill>
                <a:latin typeface="Calibri" panose="020F0502020204030204" pitchFamily="34" charset="0"/>
              </a:rPr>
              <a:t>The number of elderly low-income households served </a:t>
            </a:r>
            <a:r>
              <a:rPr lang="en-US" sz="1600" b="1" dirty="0">
                <a:solidFill>
                  <a:schemeClr val="accent6">
                    <a:lumMod val="50000"/>
                  </a:schemeClr>
                </a:solidFill>
                <a:latin typeface="Calibri" panose="020F0502020204030204" pitchFamily="34" charset="0"/>
              </a:rPr>
              <a:t>decreased by 6 percent </a:t>
            </a:r>
            <a:r>
              <a:rPr lang="en-US" sz="1600" dirty="0">
                <a:solidFill>
                  <a:schemeClr val="accent6">
                    <a:lumMod val="50000"/>
                  </a:schemeClr>
                </a:solidFill>
                <a:latin typeface="Calibri" panose="020F0502020204030204" pitchFamily="34" charset="0"/>
              </a:rPr>
              <a:t>(38,100 to 35,640).</a:t>
            </a:r>
          </a:p>
          <a:p>
            <a:pPr marL="742950" lvl="1" indent="-285750">
              <a:buFont typeface="Arial" panose="020B0604020202020204" pitchFamily="34" charset="0"/>
              <a:buChar char="•"/>
            </a:pPr>
            <a:endParaRPr lang="en-US" sz="16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accent6">
                    <a:lumMod val="50000"/>
                  </a:schemeClr>
                </a:solidFill>
                <a:latin typeface="Calibri" panose="020F0502020204030204" pitchFamily="34" charset="0"/>
              </a:rPr>
              <a:t>The number of disabled low-income households served </a:t>
            </a:r>
            <a:r>
              <a:rPr lang="en-US" sz="1600" b="1" dirty="0">
                <a:solidFill>
                  <a:schemeClr val="accent6">
                    <a:lumMod val="50000"/>
                  </a:schemeClr>
                </a:solidFill>
                <a:latin typeface="Calibri" panose="020F0502020204030204" pitchFamily="34" charset="0"/>
              </a:rPr>
              <a:t>decreased by 13 percent </a:t>
            </a:r>
            <a:r>
              <a:rPr lang="en-US" sz="1600" dirty="0">
                <a:solidFill>
                  <a:schemeClr val="accent6">
                    <a:lumMod val="50000"/>
                  </a:schemeClr>
                </a:solidFill>
                <a:latin typeface="Calibri" panose="020F0502020204030204" pitchFamily="34" charset="0"/>
              </a:rPr>
              <a:t>(49,962 to 43,562).</a:t>
            </a:r>
          </a:p>
          <a:p>
            <a:pPr marL="742950" lvl="1" indent="-285750">
              <a:buFont typeface="Arial" panose="020B0604020202020204" pitchFamily="34" charset="0"/>
              <a:buChar char="•"/>
            </a:pPr>
            <a:endParaRPr lang="en-US" sz="1600" dirty="0">
              <a:solidFill>
                <a:schemeClr val="accent6">
                  <a:lumMod val="50000"/>
                </a:schemeClr>
              </a:solidFill>
              <a:latin typeface="Calibri" panose="020F0502020204030204" pitchFamily="34" charset="0"/>
            </a:endParaRPr>
          </a:p>
          <a:p>
            <a:pPr marL="742950" lvl="1" indent="-285750">
              <a:buFont typeface="Arial" panose="020B0604020202020204" pitchFamily="34" charset="0"/>
              <a:buChar char="•"/>
            </a:pPr>
            <a:r>
              <a:rPr lang="en-US" sz="1600" dirty="0">
                <a:solidFill>
                  <a:schemeClr val="accent6">
                    <a:lumMod val="50000"/>
                  </a:schemeClr>
                </a:solidFill>
                <a:latin typeface="Calibri" panose="020F0502020204030204" pitchFamily="34" charset="0"/>
              </a:rPr>
              <a:t>The number of young child low-income households served </a:t>
            </a:r>
            <a:r>
              <a:rPr lang="en-US" sz="1600" b="1" dirty="0">
                <a:solidFill>
                  <a:schemeClr val="accent6">
                    <a:lumMod val="50000"/>
                  </a:schemeClr>
                </a:solidFill>
                <a:latin typeface="Calibri" panose="020F0502020204030204" pitchFamily="34" charset="0"/>
              </a:rPr>
              <a:t>decreased by 39 percent </a:t>
            </a:r>
            <a:r>
              <a:rPr lang="en-US" sz="1600" dirty="0">
                <a:solidFill>
                  <a:schemeClr val="accent6">
                    <a:lumMod val="50000"/>
                  </a:schemeClr>
                </a:solidFill>
                <a:latin typeface="Calibri" panose="020F0502020204030204" pitchFamily="34" charset="0"/>
              </a:rPr>
              <a:t>(30,203 to 18,307)!!!</a:t>
            </a:r>
          </a:p>
          <a:p>
            <a:pPr lvl="1"/>
            <a:endParaRPr lang="en-US" sz="1600" dirty="0">
              <a:solidFill>
                <a:schemeClr val="accent6">
                  <a:lumMod val="50000"/>
                </a:schemeClr>
              </a:solidFill>
              <a:latin typeface="Calibri" panose="020F0502020204030204" pitchFamily="34" charset="0"/>
            </a:endParaRPr>
          </a:p>
          <a:p>
            <a:pPr marL="320040" lvl="1" indent="0">
              <a:buNone/>
            </a:pPr>
            <a:r>
              <a:rPr lang="en-US" sz="1600" i="1" dirty="0">
                <a:solidFill>
                  <a:schemeClr val="accent6">
                    <a:lumMod val="50000"/>
                  </a:schemeClr>
                </a:solidFill>
                <a:latin typeface="Calibri" panose="020F0502020204030204" pitchFamily="34" charset="0"/>
              </a:rPr>
              <a:t>The decrease in young child low-income households served is much larger compared to the decrease in elderly and disabled low-income households served.</a:t>
            </a:r>
            <a:endParaRPr lang="en-US" sz="1600" dirty="0">
              <a:latin typeface="Calibri" panose="020F0502020204030204" pitchFamily="34" charset="0"/>
            </a:endParaRPr>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819684" y="1589518"/>
            <a:ext cx="7486116"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Indiana – Number of Households Served by Vulnerability</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Tree>
    <p:extLst>
      <p:ext uri="{BB962C8B-B14F-4D97-AF65-F5344CB8AC3E}">
        <p14:creationId xmlns:p14="http://schemas.microsoft.com/office/powerpoint/2010/main" val="188036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8248" y="2205140"/>
            <a:ext cx="6699903" cy="4247317"/>
          </a:xfrm>
          <a:prstGeom prst="rect">
            <a:avLst/>
          </a:prstGeom>
          <a:solidFill>
            <a:schemeClr val="accent1">
              <a:lumMod val="20000"/>
              <a:lumOff val="80000"/>
            </a:schemeClr>
          </a:solidFill>
        </p:spPr>
        <p:txBody>
          <a:bodyPr wrap="square" rtlCol="0">
            <a:spAutoFit/>
          </a:bodyPr>
          <a:lstStyle/>
          <a:p>
            <a:r>
              <a:rPr lang="en-US" dirty="0">
                <a:solidFill>
                  <a:srgbClr val="000000"/>
                </a:solidFill>
                <a:latin typeface="Calibri" panose="020F0502020204030204" pitchFamily="34" charset="0"/>
              </a:rPr>
              <a:t>We saw declines in the share of eligible households served among all groups.</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The percent of elderly households served fell from 14.8% to 13.7%</a:t>
            </a:r>
            <a:endParaRPr lang="en-US" b="1" i="1"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The percent of disabled households served fell from 17.2% to 14.8%</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The percent of young child households served fell from 19.2% to 13.5%</a:t>
            </a:r>
          </a:p>
          <a:p>
            <a:endParaRPr lang="en-US" dirty="0">
              <a:solidFill>
                <a:srgbClr val="000000"/>
              </a:solidFill>
              <a:latin typeface="Calibri" panose="020F0502020204030204" pitchFamily="34" charset="0"/>
            </a:endParaRPr>
          </a:p>
          <a:p>
            <a:r>
              <a:rPr lang="en-US" i="1" dirty="0">
                <a:solidFill>
                  <a:srgbClr val="000000"/>
                </a:solidFill>
                <a:latin typeface="Calibri" panose="020F0502020204030204" pitchFamily="34" charset="0"/>
              </a:rPr>
              <a:t>The young child households went from having the </a:t>
            </a:r>
            <a:r>
              <a:rPr lang="en-US" i="1" u="sng" dirty="0">
                <a:solidFill>
                  <a:srgbClr val="FF0000"/>
                </a:solidFill>
                <a:latin typeface="Calibri" panose="020F0502020204030204" pitchFamily="34" charset="0"/>
              </a:rPr>
              <a:t>highest</a:t>
            </a:r>
            <a:r>
              <a:rPr lang="en-US" i="1" dirty="0">
                <a:solidFill>
                  <a:srgbClr val="000000"/>
                </a:solidFill>
                <a:latin typeface="Calibri" panose="020F0502020204030204" pitchFamily="34" charset="0"/>
              </a:rPr>
              <a:t> share of eligible households served to having the </a:t>
            </a:r>
            <a:r>
              <a:rPr lang="en-US" i="1" u="sng" dirty="0">
                <a:solidFill>
                  <a:srgbClr val="FF0000"/>
                </a:solidFill>
                <a:latin typeface="Calibri" panose="020F0502020204030204" pitchFamily="34" charset="0"/>
              </a:rPr>
              <a:t>lowest</a:t>
            </a:r>
            <a:r>
              <a:rPr lang="en-US" i="1" dirty="0">
                <a:solidFill>
                  <a:srgbClr val="000000"/>
                </a:solidFill>
                <a:latin typeface="Calibri" panose="020F0502020204030204" pitchFamily="34" charset="0"/>
              </a:rPr>
              <a:t> share of eligible households served.</a:t>
            </a:r>
          </a:p>
          <a:p>
            <a:endParaRPr lang="en-US" dirty="0">
              <a:latin typeface="Calibri" panose="020F0502020204030204" pitchFamily="34" charset="0"/>
            </a:endParaRPr>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958554" y="1613635"/>
            <a:ext cx="7379292"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Changes in Indiana’s Low-Income Vulnerable Population</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Tree>
    <p:extLst>
      <p:ext uri="{BB962C8B-B14F-4D97-AF65-F5344CB8AC3E}">
        <p14:creationId xmlns:p14="http://schemas.microsoft.com/office/powerpoint/2010/main" val="4121383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958554" y="1613635"/>
            <a:ext cx="7379292"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Changes in Indiana’s Low-Income Vulnerable Population</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
        <p:nvSpPr>
          <p:cNvPr id="3" name="TextBox 2"/>
          <p:cNvSpPr txBox="1"/>
          <p:nvPr/>
        </p:nvSpPr>
        <p:spPr>
          <a:xfrm>
            <a:off x="1298248" y="2461190"/>
            <a:ext cx="6699903" cy="3139321"/>
          </a:xfrm>
          <a:prstGeom prst="rect">
            <a:avLst/>
          </a:prstGeom>
          <a:solidFill>
            <a:schemeClr val="accent1">
              <a:lumMod val="20000"/>
              <a:lumOff val="80000"/>
            </a:schemeClr>
          </a:solidFill>
        </p:spPr>
        <p:txBody>
          <a:bodyPr wrap="square" rtlCol="0">
            <a:spAutoFit/>
          </a:bodyPr>
          <a:lstStyle/>
          <a:p>
            <a:r>
              <a:rPr lang="en-US" dirty="0">
                <a:solidFill>
                  <a:srgbClr val="000000"/>
                </a:solidFill>
                <a:latin typeface="Calibri" panose="020F0502020204030204" pitchFamily="34" charset="0"/>
              </a:rPr>
              <a:t>By looking at the number of low-income vulnerable households served and the number of income-eligible vulnerable households in Indiana, we learned two things:</a:t>
            </a:r>
          </a:p>
          <a:p>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Finding #1 – </a:t>
            </a:r>
            <a:r>
              <a:rPr lang="en-US" b="1" i="1" dirty="0">
                <a:solidFill>
                  <a:srgbClr val="000000"/>
                </a:solidFill>
                <a:latin typeface="Calibri" panose="020F0502020204030204" pitchFamily="34" charset="0"/>
              </a:rPr>
              <a:t>Across all vulnerable population groups, the decline in the number of households served is </a:t>
            </a:r>
            <a:r>
              <a:rPr lang="en-US" b="1" i="1" u="sng" dirty="0">
                <a:solidFill>
                  <a:srgbClr val="FF0000"/>
                </a:solidFill>
                <a:latin typeface="Calibri" panose="020F0502020204030204" pitchFamily="34" charset="0"/>
              </a:rPr>
              <a:t>greater</a:t>
            </a:r>
            <a:r>
              <a:rPr lang="en-US" b="1" i="1" dirty="0">
                <a:solidFill>
                  <a:srgbClr val="000000"/>
                </a:solidFill>
                <a:latin typeface="Calibri" panose="020F0502020204030204" pitchFamily="34" charset="0"/>
              </a:rPr>
              <a:t> than the decline in the number of income-eligible households.</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solidFill>
                  <a:srgbClr val="000000"/>
                </a:solidFill>
                <a:latin typeface="Calibri" panose="020F0502020204030204" pitchFamily="34" charset="0"/>
              </a:rPr>
              <a:t>Finding #2 – </a:t>
            </a:r>
            <a:r>
              <a:rPr lang="en-US" b="1" i="1" dirty="0">
                <a:solidFill>
                  <a:srgbClr val="000000"/>
                </a:solidFill>
                <a:latin typeface="Calibri" panose="020F0502020204030204" pitchFamily="34" charset="0"/>
              </a:rPr>
              <a:t>We see the greatest level of comparative change for </a:t>
            </a:r>
            <a:r>
              <a:rPr lang="en-US" b="1" i="1" u="sng" dirty="0">
                <a:solidFill>
                  <a:srgbClr val="FF0000"/>
                </a:solidFill>
                <a:latin typeface="Calibri" panose="020F0502020204030204" pitchFamily="34" charset="0"/>
              </a:rPr>
              <a:t>low-income households with young children</a:t>
            </a:r>
            <a:r>
              <a:rPr lang="en-US" b="1" i="1" dirty="0">
                <a:solidFill>
                  <a:srgbClr val="000000"/>
                </a:solidFill>
                <a:latin typeface="Calibri" panose="020F0502020204030204" pitchFamily="34" charset="0"/>
              </a:rPr>
              <a:t>.</a:t>
            </a:r>
          </a:p>
          <a:p>
            <a:endParaRPr lang="en-US" dirty="0">
              <a:latin typeface="Calibri" panose="020F0502020204030204" pitchFamily="34" charset="0"/>
            </a:endParaRPr>
          </a:p>
        </p:txBody>
      </p:sp>
    </p:spTree>
    <p:extLst>
      <p:ext uri="{BB962C8B-B14F-4D97-AF65-F5344CB8AC3E}">
        <p14:creationId xmlns:p14="http://schemas.microsoft.com/office/powerpoint/2010/main" val="124670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7710" y="2273181"/>
            <a:ext cx="6340980" cy="4124206"/>
          </a:xfrm>
          <a:prstGeom prst="rect">
            <a:avLst/>
          </a:prstGeom>
          <a:solidFill>
            <a:schemeClr val="accent1">
              <a:lumMod val="20000"/>
              <a:lumOff val="80000"/>
            </a:schemeClr>
          </a:solidFill>
        </p:spPr>
        <p:txBody>
          <a:bodyPr wrap="square" rtlCol="0">
            <a:spAutoFit/>
          </a:bodyPr>
          <a:lstStyle/>
          <a:p>
            <a:r>
              <a:rPr lang="en-US" b="1" i="1" dirty="0">
                <a:solidFill>
                  <a:srgbClr val="000000"/>
                </a:solidFill>
                <a:latin typeface="Calibri" panose="020F0502020204030204" pitchFamily="34" charset="0"/>
              </a:rPr>
              <a:t>Do we need to increase the marketing of our LIHEAP program?</a:t>
            </a:r>
          </a:p>
          <a:p>
            <a:endParaRPr lang="en-US" sz="160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This would lead to an increase in households that are served.</a:t>
            </a:r>
          </a:p>
          <a:p>
            <a:pPr marL="742950" lvl="1" indent="-285750">
              <a:buFont typeface="Arial" panose="020B0604020202020204" pitchFamily="34" charset="0"/>
              <a:buChar char="•"/>
            </a:pPr>
            <a:endParaRPr lang="en-US" sz="160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However, this could also result in a lower average benefit for each household served.</a:t>
            </a:r>
          </a:p>
          <a:p>
            <a:endParaRPr lang="en-US" sz="1600" dirty="0">
              <a:solidFill>
                <a:srgbClr val="000000"/>
              </a:solidFill>
              <a:latin typeface="Calibri" panose="020F0502020204030204" pitchFamily="34" charset="0"/>
            </a:endParaRPr>
          </a:p>
          <a:p>
            <a:r>
              <a:rPr lang="en-US" b="1" i="1" dirty="0">
                <a:solidFill>
                  <a:srgbClr val="000000"/>
                </a:solidFill>
                <a:latin typeface="Calibri" panose="020F0502020204030204" pitchFamily="34" charset="0"/>
              </a:rPr>
              <a:t>Do we need to increase marketing to certain groups?</a:t>
            </a:r>
          </a:p>
          <a:p>
            <a:endParaRPr lang="en-US" sz="160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States are more likely to see changes in the young children population than in the disabled or elderly populations because young children can age out of their vulnerability status.</a:t>
            </a:r>
          </a:p>
          <a:p>
            <a:pPr marL="742950" lvl="1" indent="-285750">
              <a:buFont typeface="Arial" panose="020B0604020202020204" pitchFamily="34" charset="0"/>
              <a:buChar char="•"/>
            </a:pPr>
            <a:endParaRPr lang="en-US" sz="1600" dirty="0">
              <a:solidFill>
                <a:srgbClr val="000000"/>
              </a:solidFill>
              <a:latin typeface="Calibri" panose="020F0502020204030204" pitchFamily="34" charset="0"/>
            </a:endParaRPr>
          </a:p>
          <a:p>
            <a:pPr marL="742950" lvl="1" indent="-285750">
              <a:buFont typeface="Arial" panose="020B0604020202020204" pitchFamily="34" charset="0"/>
              <a:buChar char="•"/>
            </a:pPr>
            <a:r>
              <a:rPr lang="en-US" sz="1600" dirty="0">
                <a:solidFill>
                  <a:srgbClr val="000000"/>
                </a:solidFill>
                <a:latin typeface="Calibri" panose="020F0502020204030204" pitchFamily="34" charset="0"/>
              </a:rPr>
              <a:t>Is the reduction in percent of low-income households with young children served due to limited program marketing?</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Data Case Study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1702394" y="1638373"/>
            <a:ext cx="5891612"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Next Steps for Indiana</a:t>
            </a: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Laura Betzinger</a:t>
            </a:r>
          </a:p>
        </p:txBody>
      </p:sp>
    </p:spTree>
    <p:extLst>
      <p:ext uri="{BB962C8B-B14F-4D97-AF65-F5344CB8AC3E}">
        <p14:creationId xmlns:p14="http://schemas.microsoft.com/office/powerpoint/2010/main" val="2299363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endParaRPr lang="en-US" sz="2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6" name="TextBox 5"/>
          <p:cNvSpPr txBox="1"/>
          <p:nvPr/>
        </p:nvSpPr>
        <p:spPr>
          <a:xfrm>
            <a:off x="1336704" y="2545493"/>
            <a:ext cx="6622991" cy="1323439"/>
          </a:xfrm>
          <a:prstGeom prst="rect">
            <a:avLst/>
          </a:prstGeom>
          <a:noFill/>
        </p:spPr>
        <p:txBody>
          <a:bodyPr wrap="square" rtlCol="0">
            <a:spAutoFit/>
          </a:bodyPr>
          <a:lstStyle/>
          <a:p>
            <a:pPr algn="ctr"/>
            <a:r>
              <a:rPr lang="en-US" sz="4000" b="1" dirty="0">
                <a:solidFill>
                  <a:schemeClr val="accent2">
                    <a:lumMod val="75000"/>
                  </a:schemeClr>
                </a:solidFill>
                <a:latin typeface="Calibri" panose="020F0502020204030204" pitchFamily="34" charset="0"/>
              </a:rPr>
              <a:t>Prioritizing Clients Using Estimates of Client Bill Savings</a:t>
            </a:r>
          </a:p>
        </p:txBody>
      </p:sp>
    </p:spTree>
    <p:extLst>
      <p:ext uri="{BB962C8B-B14F-4D97-AF65-F5344CB8AC3E}">
        <p14:creationId xmlns:p14="http://schemas.microsoft.com/office/powerpoint/2010/main" val="120101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6" name="TextBox 5"/>
          <p:cNvSpPr txBox="1"/>
          <p:nvPr/>
        </p:nvSpPr>
        <p:spPr>
          <a:xfrm>
            <a:off x="1427992" y="1700613"/>
            <a:ext cx="6768269"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Structure</a:t>
            </a:r>
          </a:p>
        </p:txBody>
      </p:sp>
      <p:pic>
        <p:nvPicPr>
          <p:cNvPr id="9" name="Picture 8"/>
          <p:cNvPicPr>
            <a:picLocks noChangeAspect="1"/>
          </p:cNvPicPr>
          <p:nvPr/>
        </p:nvPicPr>
        <p:blipFill>
          <a:blip r:embed="rId2"/>
          <a:stretch>
            <a:fillRect/>
          </a:stretch>
        </p:blipFill>
        <p:spPr>
          <a:xfrm>
            <a:off x="1264065" y="2354901"/>
            <a:ext cx="7096125" cy="3771900"/>
          </a:xfrm>
          <a:prstGeom prst="rect">
            <a:avLst/>
          </a:prstGeom>
        </p:spPr>
      </p:pic>
    </p:spTree>
    <p:extLst>
      <p:ext uri="{BB962C8B-B14F-4D97-AF65-F5344CB8AC3E}">
        <p14:creationId xmlns:p14="http://schemas.microsoft.com/office/powerpoint/2010/main" val="2997976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816123" y="2576059"/>
            <a:ext cx="7580119" cy="2708434"/>
          </a:xfrm>
          <a:prstGeom prst="rect">
            <a:avLst/>
          </a:prstGeom>
          <a:solidFill>
            <a:schemeClr val="accent1">
              <a:lumMod val="20000"/>
              <a:lumOff val="80000"/>
            </a:schemeClr>
          </a:solidFill>
        </p:spPr>
        <p:txBody>
          <a:bodyPr wrap="square" rtlCol="0">
            <a:spAutoFit/>
          </a:bodyPr>
          <a:lstStyle/>
          <a:p>
            <a:r>
              <a:rPr lang="en-US" b="1" dirty="0">
                <a:latin typeface="Calibri" panose="020F0502020204030204" pitchFamily="34" charset="0"/>
              </a:rPr>
              <a:t>Iowa Subgrantees</a:t>
            </a:r>
          </a:p>
          <a:p>
            <a:pPr marL="800100" lvl="1" indent="-342900">
              <a:buFont typeface="Arial" panose="020B0604020202020204" pitchFamily="34" charset="0"/>
              <a:buChar char="•"/>
            </a:pPr>
            <a:r>
              <a:rPr lang="en-US" sz="1600" dirty="0">
                <a:latin typeface="Calibri" panose="020F0502020204030204" pitchFamily="34" charset="0"/>
              </a:rPr>
              <a:t>17 – LIHEAP (Community Action Agencies)</a:t>
            </a:r>
          </a:p>
          <a:p>
            <a:pPr marL="800100" lvl="1" indent="-342900">
              <a:buFont typeface="Arial" panose="020B0604020202020204" pitchFamily="34" charset="0"/>
              <a:buChar char="•"/>
            </a:pPr>
            <a:r>
              <a:rPr lang="en-US" sz="1600" dirty="0">
                <a:latin typeface="Calibri" panose="020F0502020204030204" pitchFamily="34" charset="0"/>
              </a:rPr>
              <a:t>18 – Weatherization (17 Community Action Agencies + 1 Local Government)</a:t>
            </a:r>
          </a:p>
          <a:p>
            <a:pPr lvl="1"/>
            <a:endParaRPr lang="en-US" sz="2200" dirty="0">
              <a:latin typeface="Calibri" panose="020F0502020204030204" pitchFamily="34" charset="0"/>
            </a:endParaRPr>
          </a:p>
          <a:p>
            <a:r>
              <a:rPr lang="en-US" b="1" dirty="0">
                <a:latin typeface="Calibri" panose="020F0502020204030204" pitchFamily="34" charset="0"/>
              </a:rPr>
              <a:t>Applications</a:t>
            </a:r>
          </a:p>
          <a:p>
            <a:pPr marL="800100" lvl="1" indent="-342900">
              <a:buFont typeface="Arial" panose="020B0604020202020204" pitchFamily="34" charset="0"/>
              <a:buChar char="•"/>
            </a:pPr>
            <a:r>
              <a:rPr lang="en-US" sz="1600" dirty="0">
                <a:latin typeface="Calibri" panose="020F0502020204030204" pitchFamily="34" charset="0"/>
              </a:rPr>
              <a:t>Applicants apply for LIHEAP and Weatherization in tandem</a:t>
            </a:r>
          </a:p>
          <a:p>
            <a:pPr marL="800100" lvl="1" indent="-342900">
              <a:buFont typeface="Arial" panose="020B0604020202020204" pitchFamily="34" charset="0"/>
              <a:buChar char="•"/>
            </a:pPr>
            <a:r>
              <a:rPr lang="en-US" sz="1600" dirty="0">
                <a:latin typeface="Calibri" panose="020F0502020204030204" pitchFamily="34" charset="0"/>
              </a:rPr>
              <a:t>80,000+ approved applicants every year</a:t>
            </a:r>
          </a:p>
          <a:p>
            <a:pPr marL="800100" lvl="1" indent="-342900">
              <a:buFont typeface="Arial" panose="020B0604020202020204" pitchFamily="34" charset="0"/>
              <a:buChar char="•"/>
            </a:pPr>
            <a:r>
              <a:rPr lang="en-US" sz="1600" dirty="0">
                <a:latin typeface="Calibri" panose="020F0502020204030204" pitchFamily="34" charset="0"/>
              </a:rPr>
              <a:t>The LIHEAP client list becomes Weatherization’s waiting list</a:t>
            </a:r>
          </a:p>
          <a:p>
            <a:pPr marL="1200150" lvl="2" indent="-285750">
              <a:buFont typeface="Arial" panose="020B0604020202020204" pitchFamily="34" charset="0"/>
              <a:buChar char="•"/>
            </a:pPr>
            <a:r>
              <a:rPr lang="en-US" sz="1600" dirty="0">
                <a:latin typeface="Calibri" panose="020F0502020204030204" pitchFamily="34" charset="0"/>
              </a:rPr>
              <a:t>All LIHEAP clients are considered possibilities for Weatherization, regardless of their fuel usage – therefore, a priority list is necessary</a:t>
            </a:r>
          </a:p>
        </p:txBody>
      </p:sp>
      <p:sp>
        <p:nvSpPr>
          <p:cNvPr id="6" name="TextBox 5"/>
          <p:cNvSpPr txBox="1"/>
          <p:nvPr/>
        </p:nvSpPr>
        <p:spPr>
          <a:xfrm>
            <a:off x="888763" y="1820254"/>
            <a:ext cx="7434841"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Background Information</a:t>
            </a:r>
          </a:p>
        </p:txBody>
      </p:sp>
    </p:spTree>
    <p:extLst>
      <p:ext uri="{BB962C8B-B14F-4D97-AF65-F5344CB8AC3E}">
        <p14:creationId xmlns:p14="http://schemas.microsoft.com/office/powerpoint/2010/main" val="3107857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511893" y="1640792"/>
            <a:ext cx="6272614"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Determining Client Priority</a:t>
            </a:r>
          </a:p>
        </p:txBody>
      </p:sp>
      <p:sp>
        <p:nvSpPr>
          <p:cNvPr id="3" name="TextBox 2"/>
          <p:cNvSpPr txBox="1"/>
          <p:nvPr/>
        </p:nvSpPr>
        <p:spPr>
          <a:xfrm>
            <a:off x="588947" y="2524049"/>
            <a:ext cx="8118505" cy="3508653"/>
          </a:xfrm>
          <a:prstGeom prst="rect">
            <a:avLst/>
          </a:prstGeom>
          <a:solidFill>
            <a:schemeClr val="accent1">
              <a:lumMod val="20000"/>
              <a:lumOff val="80000"/>
            </a:schemeClr>
          </a:solidFill>
        </p:spPr>
        <p:txBody>
          <a:bodyPr wrap="square" rtlCol="0">
            <a:spAutoFit/>
          </a:bodyPr>
          <a:lstStyle/>
          <a:p>
            <a:r>
              <a:rPr lang="en-US" b="1" dirty="0">
                <a:latin typeface="Calibri" panose="020F0502020204030204" pitchFamily="34" charset="0"/>
              </a:rPr>
              <a:t>Determining Client Priority</a:t>
            </a:r>
          </a:p>
          <a:p>
            <a:pPr marL="777240" lvl="1" indent="-457200">
              <a:buFont typeface="+mj-lt"/>
              <a:buAutoNum type="arabicPeriod"/>
            </a:pPr>
            <a:r>
              <a:rPr lang="en-US" sz="1600" dirty="0">
                <a:latin typeface="Calibri" panose="020F0502020204030204" pitchFamily="34" charset="0"/>
              </a:rPr>
              <a:t>Annual heating fuel savings, water heater fuel savings, and air conditioning savings are calculated </a:t>
            </a:r>
          </a:p>
          <a:p>
            <a:pPr marL="1200150" lvl="2" indent="-285750">
              <a:buFont typeface="Arial" panose="020B0604020202020204" pitchFamily="34" charset="0"/>
              <a:buChar char="•"/>
            </a:pPr>
            <a:r>
              <a:rPr lang="en-US" sz="1500" dirty="0">
                <a:latin typeface="Calibri" panose="020F0502020204030204" pitchFamily="34" charset="0"/>
              </a:rPr>
              <a:t>Client fuel consumption data is a key parameter in this calculation</a:t>
            </a:r>
          </a:p>
          <a:p>
            <a:pPr marL="777240" lvl="1" indent="-457200">
              <a:buFont typeface="+mj-lt"/>
              <a:buAutoNum type="arabicPeriod"/>
            </a:pPr>
            <a:r>
              <a:rPr lang="en-US" sz="1600" dirty="0">
                <a:latin typeface="Calibri" panose="020F0502020204030204" pitchFamily="34" charset="0"/>
              </a:rPr>
              <a:t>The annual fuel savings for each fuel type is added together and multiplied by the average statewide fuel costs </a:t>
            </a:r>
          </a:p>
          <a:p>
            <a:pPr marL="1200150" lvl="2" indent="-285750">
              <a:buFont typeface="Arial" panose="020B0604020202020204" pitchFamily="34" charset="0"/>
              <a:buChar char="•"/>
            </a:pPr>
            <a:r>
              <a:rPr lang="en-US" sz="1500" dirty="0">
                <a:latin typeface="Calibri" panose="020F0502020204030204" pitchFamily="34" charset="0"/>
              </a:rPr>
              <a:t>Savings estimates are obtained from annual evaluations of the Weatherization Assistance Program</a:t>
            </a:r>
          </a:p>
          <a:p>
            <a:pPr marL="777240" lvl="1" indent="-457200">
              <a:buFont typeface="+mj-lt"/>
              <a:buAutoNum type="arabicPeriod"/>
            </a:pPr>
            <a:r>
              <a:rPr lang="en-US" sz="1600" dirty="0">
                <a:latin typeface="Calibri" panose="020F0502020204030204" pitchFamily="34" charset="0"/>
              </a:rPr>
              <a:t>The estimated annual bill savings is then adjusted using a 5% multiplier for those households with occupants who are elderly, and/or disabled, and/or young children</a:t>
            </a:r>
          </a:p>
          <a:p>
            <a:pPr marL="1200150" lvl="2" indent="-285750">
              <a:buFont typeface="Arial" panose="020B0604020202020204" pitchFamily="34" charset="0"/>
              <a:buChar char="•"/>
            </a:pPr>
            <a:r>
              <a:rPr lang="en-US" sz="1500" dirty="0">
                <a:latin typeface="Calibri" panose="020F0502020204030204" pitchFamily="34" charset="0"/>
              </a:rPr>
              <a:t>The 5% adjustments applies to each of the household characteristics, so a household containing elderly and disabled persons would have the estimated annual fuel savings adjusted by 10%</a:t>
            </a:r>
          </a:p>
          <a:p>
            <a:endParaRPr lang="en-US" dirty="0"/>
          </a:p>
        </p:txBody>
      </p:sp>
    </p:spTree>
    <p:extLst>
      <p:ext uri="{BB962C8B-B14F-4D97-AF65-F5344CB8AC3E}">
        <p14:creationId xmlns:p14="http://schemas.microsoft.com/office/powerpoint/2010/main" val="268598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5449" y="2389806"/>
            <a:ext cx="5785502" cy="4062651"/>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rPr>
              <a:t>Clients with Investor-Owned Utilities</a:t>
            </a:r>
          </a:p>
          <a:p>
            <a:pPr marL="777240" lvl="1" indent="-457200">
              <a:buFont typeface="+mj-lt"/>
              <a:buAutoNum type="arabicPeriod"/>
            </a:pPr>
            <a:r>
              <a:rPr lang="en-US" sz="1600" dirty="0">
                <a:latin typeface="Calibri" panose="020F0502020204030204" pitchFamily="34" charset="0"/>
              </a:rPr>
              <a:t>Client list is sent to Iowa’s energy program evaluation contractor</a:t>
            </a:r>
          </a:p>
          <a:p>
            <a:pPr marL="777240" lvl="1" indent="-457200">
              <a:buFont typeface="+mj-lt"/>
              <a:buAutoNum type="arabicPeriod"/>
            </a:pPr>
            <a:r>
              <a:rPr lang="en-US" sz="1600" dirty="0">
                <a:latin typeface="Calibri" panose="020F0502020204030204" pitchFamily="34" charset="0"/>
              </a:rPr>
              <a:t>Primary </a:t>
            </a:r>
            <a:r>
              <a:rPr lang="en-US" sz="1600" u="sng" dirty="0">
                <a:latin typeface="Calibri" panose="020F0502020204030204" pitchFamily="34" charset="0"/>
              </a:rPr>
              <a:t>and</a:t>
            </a:r>
            <a:r>
              <a:rPr lang="en-US" sz="1600" dirty="0">
                <a:latin typeface="Calibri" panose="020F0502020204030204" pitchFamily="34" charset="0"/>
              </a:rPr>
              <a:t> secondary consumption data is obtained by the contractor</a:t>
            </a:r>
          </a:p>
          <a:p>
            <a:pPr marL="777240" lvl="1" indent="-457200">
              <a:buFont typeface="+mj-lt"/>
              <a:buAutoNum type="arabicPeriod"/>
            </a:pPr>
            <a:r>
              <a:rPr lang="en-US" sz="1600" dirty="0">
                <a:latin typeface="Calibri" panose="020F0502020204030204" pitchFamily="34" charset="0"/>
              </a:rPr>
              <a:t>Fuel usage for the entire state is sent to the state weatherization office and imported into the reporting system</a:t>
            </a:r>
          </a:p>
          <a:p>
            <a:pPr marL="777240" lvl="1" indent="-457200">
              <a:buFont typeface="+mj-lt"/>
              <a:buAutoNum type="arabicPeriod"/>
            </a:pPr>
            <a:r>
              <a:rPr lang="en-US" sz="1600" dirty="0">
                <a:latin typeface="Calibri" panose="020F0502020204030204" pitchFamily="34" charset="0"/>
              </a:rPr>
              <a:t>The state weatherization office sends fuel usage data to each weatherization subgrantee; they import the data into their reporting database (stand-alone Access database; not web-based)</a:t>
            </a:r>
          </a:p>
          <a:p>
            <a:pPr marL="777240" lvl="1" indent="-457200">
              <a:buFont typeface="+mj-lt"/>
              <a:buAutoNum type="arabicPeriod"/>
            </a:pPr>
            <a:r>
              <a:rPr lang="en-US" sz="1600" dirty="0">
                <a:latin typeface="Calibri" panose="020F0502020204030204" pitchFamily="34" charset="0"/>
              </a:rPr>
              <a:t>A client priority routine in the reporting database calculates priority numbers (points) for clients whose consumption data is available</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358781"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Obtaining Client Fuel Consumption Data</a:t>
            </a:r>
          </a:p>
        </p:txBody>
      </p:sp>
    </p:spTree>
    <p:extLst>
      <p:ext uri="{BB962C8B-B14F-4D97-AF65-F5344CB8AC3E}">
        <p14:creationId xmlns:p14="http://schemas.microsoft.com/office/powerpoint/2010/main" val="72016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107115" y="1683523"/>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Obtaining Client Fuel Consumption Data</a:t>
            </a:r>
          </a:p>
        </p:txBody>
      </p:sp>
      <p:sp>
        <p:nvSpPr>
          <p:cNvPr id="3" name="TextBox 2"/>
          <p:cNvSpPr txBox="1"/>
          <p:nvPr/>
        </p:nvSpPr>
        <p:spPr>
          <a:xfrm>
            <a:off x="982054" y="2626601"/>
            <a:ext cx="7332291" cy="3062377"/>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rPr>
              <a:t>Clients with Municipal Utilities, Rural Electric Cooperatives (RECs), and Deliverable Fuel Vendors</a:t>
            </a:r>
          </a:p>
          <a:p>
            <a:pPr marL="777240" lvl="1" indent="-457200">
              <a:buFont typeface="+mj-lt"/>
              <a:buAutoNum type="arabicPeriod"/>
            </a:pPr>
            <a:r>
              <a:rPr lang="en-US" sz="1600" dirty="0">
                <a:latin typeface="Calibri" panose="020F0502020204030204" pitchFamily="34" charset="0"/>
              </a:rPr>
              <a:t>Primary </a:t>
            </a:r>
            <a:r>
              <a:rPr lang="en-US" sz="1600" u="sng" dirty="0">
                <a:latin typeface="Calibri" panose="020F0502020204030204" pitchFamily="34" charset="0"/>
              </a:rPr>
              <a:t>and</a:t>
            </a:r>
            <a:r>
              <a:rPr lang="en-US" sz="1600" dirty="0">
                <a:latin typeface="Calibri" panose="020F0502020204030204" pitchFamily="34" charset="0"/>
              </a:rPr>
              <a:t> secondary consumption data is obtained by the subgrantee</a:t>
            </a:r>
          </a:p>
          <a:p>
            <a:pPr marL="1200150" lvl="2" indent="-285750">
              <a:buFont typeface="Arial" panose="020B0604020202020204" pitchFamily="34" charset="0"/>
              <a:buChar char="•"/>
            </a:pPr>
            <a:r>
              <a:rPr lang="en-US" sz="1500" dirty="0">
                <a:latin typeface="Calibri" panose="020F0502020204030204" pitchFamily="34" charset="0"/>
              </a:rPr>
              <a:t>Preferable to have 12 months of both heating and electric consumption data</a:t>
            </a:r>
          </a:p>
          <a:p>
            <a:pPr marL="1200150" lvl="2" indent="-285750">
              <a:buFont typeface="Arial" panose="020B0604020202020204" pitchFamily="34" charset="0"/>
              <a:buChar char="•"/>
            </a:pPr>
            <a:r>
              <a:rPr lang="en-US" sz="1500" dirty="0">
                <a:latin typeface="Calibri" panose="020F0502020204030204" pitchFamily="34" charset="0"/>
              </a:rPr>
              <a:t>If less than 12 months of a client’s consumption data is available, the client priority routine in the reporting database is able to convert the data to an annual amount as long as the data collected accounts for a minimum of 30 days between December 15 and March 15</a:t>
            </a:r>
          </a:p>
          <a:p>
            <a:pPr marL="777240" lvl="1" indent="-457200">
              <a:buFont typeface="+mj-lt"/>
              <a:buAutoNum type="arabicPeriod"/>
            </a:pPr>
            <a:r>
              <a:rPr lang="en-US" sz="1600" dirty="0">
                <a:latin typeface="Calibri" panose="020F0502020204030204" pitchFamily="34" charset="0"/>
              </a:rPr>
              <a:t>Fuel data is entered into the reporting database by the subgrantee</a:t>
            </a:r>
          </a:p>
          <a:p>
            <a:pPr marL="777240" lvl="1" indent="-457200">
              <a:buFont typeface="+mj-lt"/>
              <a:buAutoNum type="arabicPeriod"/>
            </a:pPr>
            <a:r>
              <a:rPr lang="en-US" sz="1600" dirty="0">
                <a:latin typeface="Calibri" panose="020F0502020204030204" pitchFamily="34" charset="0"/>
              </a:rPr>
              <a:t>A client priority routine in the reporting database calculates priority numbers (points)</a:t>
            </a:r>
          </a:p>
          <a:p>
            <a:endParaRPr lang="en-US" dirty="0"/>
          </a:p>
        </p:txBody>
      </p:sp>
    </p:spTree>
    <p:extLst>
      <p:ext uri="{BB962C8B-B14F-4D97-AF65-F5344CB8AC3E}">
        <p14:creationId xmlns:p14="http://schemas.microsoft.com/office/powerpoint/2010/main" val="3964330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Performance Management Toolbox</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266700" y="1741339"/>
            <a:ext cx="8678482" cy="5046134"/>
          </a:xfrm>
        </p:spPr>
        <p:txBody>
          <a:bodyPr>
            <a:normAutofit/>
          </a:bodyPr>
          <a:lstStyle/>
          <a:p>
            <a:pPr marL="0" indent="0">
              <a:buClrTx/>
              <a:buSzPct val="85000"/>
              <a:buNone/>
            </a:pPr>
            <a:endParaRPr lang="en-US" sz="2000" dirty="0">
              <a:latin typeface="Calibri" pitchFamily="34" charset="0"/>
            </a:endParaRPr>
          </a:p>
          <a:p>
            <a:pPr marL="0" indent="0">
              <a:buNone/>
            </a:pPr>
            <a:endParaRPr lang="en-US" sz="2000" dirty="0">
              <a:latin typeface="Calibri" pitchFamily="34" charset="0"/>
            </a:endParaRPr>
          </a:p>
          <a:p>
            <a:pPr lvl="0">
              <a:lnSpc>
                <a:spcPct val="150000"/>
              </a:lnSpc>
              <a:buSzPct val="85000"/>
              <a:buFont typeface="Arial" pitchFamily="34" charset="0"/>
              <a:buChar char="•"/>
            </a:pPr>
            <a:endParaRPr lang="en-US" sz="2400" dirty="0">
              <a:latin typeface="Calibri" pitchFamily="34" charset="0"/>
            </a:endParaRPr>
          </a:p>
        </p:txBody>
      </p:sp>
      <p:sp>
        <p:nvSpPr>
          <p:cNvPr id="3" name="TextBox 2"/>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Melissa Torgerson</a:t>
            </a:r>
          </a:p>
        </p:txBody>
      </p:sp>
      <p:sp>
        <p:nvSpPr>
          <p:cNvPr id="2" name="Rectangle 1"/>
          <p:cNvSpPr/>
          <p:nvPr/>
        </p:nvSpPr>
        <p:spPr>
          <a:xfrm>
            <a:off x="266700" y="1614109"/>
            <a:ext cx="8547103" cy="4867486"/>
          </a:xfrm>
          <a:prstGeom prst="rect">
            <a:avLst/>
          </a:prstGeom>
        </p:spPr>
        <p:txBody>
          <a:bodyPr wrap="square">
            <a:spAutoFit/>
          </a:bodyPr>
          <a:lstStyle/>
          <a:p>
            <a:pPr lvl="0">
              <a:defRPr/>
            </a:pPr>
            <a:r>
              <a:rPr lang="en-US" b="1" dirty="0">
                <a:solidFill>
                  <a:srgbClr val="264A64"/>
                </a:solidFill>
                <a:latin typeface="Calibri" panose="020F0502020204030204" pitchFamily="34" charset="0"/>
                <a:cs typeface="Calibri" panose="020F0502020204030204" pitchFamily="34" charset="0"/>
              </a:rPr>
              <a:t>New Performance Measure data provides LIHEAP grantees with important additions to their suite of Performance Management tools.  </a:t>
            </a:r>
          </a:p>
          <a:p>
            <a:pPr lvl="0">
              <a:defRPr/>
            </a:pPr>
            <a:endParaRPr lang="en-US" sz="1600" b="1" dirty="0">
              <a:solidFill>
                <a:srgbClr val="264A64"/>
              </a:solidFill>
              <a:latin typeface="Calibri" panose="020F0502020204030204" pitchFamily="34" charset="0"/>
              <a:cs typeface="Calibri" panose="020F0502020204030204" pitchFamily="34" charset="0"/>
            </a:endParaRPr>
          </a:p>
          <a:p>
            <a:pPr marL="285750" lvl="0" indent="-285750">
              <a:lnSpc>
                <a:spcPct val="90000"/>
              </a:lnSpc>
              <a:buFont typeface="Arial" panose="020B0604020202020204" pitchFamily="34" charset="0"/>
              <a:buChar char="•"/>
              <a:defRPr/>
            </a:pPr>
            <a:r>
              <a:rPr lang="en-US" b="1" dirty="0">
                <a:solidFill>
                  <a:srgbClr val="264A64"/>
                </a:solidFill>
                <a:latin typeface="Calibri" panose="020F0502020204030204" pitchFamily="34" charset="0"/>
                <a:cs typeface="Calibri" panose="020F0502020204030204" pitchFamily="34" charset="0"/>
              </a:rPr>
              <a:t>Household characteristics to inform program planning</a:t>
            </a:r>
          </a:p>
          <a:p>
            <a:pPr lvl="0">
              <a:lnSpc>
                <a:spcPct val="90000"/>
              </a:lnSpc>
              <a:defRPr/>
            </a:pPr>
            <a:endParaRPr lang="en-US" sz="1100" dirty="0">
              <a:solidFill>
                <a:srgbClr val="264A64"/>
              </a:solidFill>
              <a:latin typeface="Calibri" panose="020F0502020204030204" pitchFamily="34" charset="0"/>
              <a:cs typeface="Calibri" panose="020F0502020204030204" pitchFamily="34" charset="0"/>
            </a:endParaRP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Average annual income by household fuel type</a:t>
            </a: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Average annual energy costs by household fuel type</a:t>
            </a:r>
          </a:p>
          <a:p>
            <a:pPr marL="285750" lvl="0" indent="-285750">
              <a:lnSpc>
                <a:spcPct val="90000"/>
              </a:lnSpc>
              <a:buFont typeface="Arial" panose="020B0604020202020204" pitchFamily="34" charset="0"/>
              <a:buChar char="•"/>
              <a:defRPr/>
            </a:pPr>
            <a:endParaRPr lang="en-US" dirty="0">
              <a:solidFill>
                <a:srgbClr val="264A64"/>
              </a:solidFill>
              <a:latin typeface="Calibri" panose="020F0502020204030204" pitchFamily="34" charset="0"/>
              <a:cs typeface="Calibri" panose="020F0502020204030204" pitchFamily="34" charset="0"/>
            </a:endParaRPr>
          </a:p>
          <a:p>
            <a:pPr marL="285750" lvl="0" indent="-285750">
              <a:lnSpc>
                <a:spcPct val="90000"/>
              </a:lnSpc>
              <a:buFont typeface="Arial" panose="020B0604020202020204" pitchFamily="34" charset="0"/>
              <a:buChar char="•"/>
              <a:defRPr/>
            </a:pPr>
            <a:r>
              <a:rPr lang="en-US" b="1" dirty="0">
                <a:solidFill>
                  <a:srgbClr val="264A64"/>
                </a:solidFill>
                <a:latin typeface="Calibri" panose="020F0502020204030204" pitchFamily="34" charset="0"/>
                <a:cs typeface="Calibri" panose="020F0502020204030204" pitchFamily="34" charset="0"/>
              </a:rPr>
              <a:t>Indicators to evaluate impact of LIHEAP on households</a:t>
            </a:r>
          </a:p>
          <a:p>
            <a:pPr lvl="0">
              <a:lnSpc>
                <a:spcPct val="90000"/>
              </a:lnSpc>
              <a:defRPr/>
            </a:pPr>
            <a:endParaRPr lang="en-US" sz="1100" dirty="0">
              <a:solidFill>
                <a:srgbClr val="264A64"/>
              </a:solidFill>
              <a:latin typeface="Calibri" panose="020F0502020204030204" pitchFamily="34" charset="0"/>
              <a:cs typeface="Calibri" panose="020F0502020204030204" pitchFamily="34" charset="0"/>
            </a:endParaRP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Average pre-LIHEAP Energy Burden by fuel type</a:t>
            </a: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Average post-LIHEAP Energy Burden by fuel type</a:t>
            </a: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Average energy burden reduction as a result of LIHEAP by fuel type</a:t>
            </a: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Instances of Home Energy Loss Prevention v. Restoration of Home Energy Service</a:t>
            </a:r>
          </a:p>
          <a:p>
            <a:pPr lvl="0">
              <a:lnSpc>
                <a:spcPct val="90000"/>
              </a:lnSpc>
              <a:defRPr/>
            </a:pPr>
            <a:endParaRPr lang="en-US" dirty="0">
              <a:solidFill>
                <a:srgbClr val="264A64"/>
              </a:solidFill>
              <a:latin typeface="Calibri" panose="020F0502020204030204" pitchFamily="34" charset="0"/>
              <a:cs typeface="Calibri" panose="020F0502020204030204" pitchFamily="34" charset="0"/>
            </a:endParaRPr>
          </a:p>
          <a:p>
            <a:pPr marL="285750" lvl="0" indent="-285750">
              <a:lnSpc>
                <a:spcPct val="90000"/>
              </a:lnSpc>
              <a:buFont typeface="Arial" panose="020B0604020202020204" pitchFamily="34" charset="0"/>
              <a:buChar char="•"/>
              <a:defRPr/>
            </a:pPr>
            <a:r>
              <a:rPr lang="en-US" b="1" dirty="0">
                <a:solidFill>
                  <a:srgbClr val="264A64"/>
                </a:solidFill>
                <a:latin typeface="Calibri" panose="020F0502020204030204" pitchFamily="34" charset="0"/>
                <a:cs typeface="Calibri" panose="020F0502020204030204" pitchFamily="34" charset="0"/>
              </a:rPr>
              <a:t>Targeting Indices to evaluate effectiveness of program (compliance with statute)</a:t>
            </a:r>
          </a:p>
          <a:p>
            <a:pPr lvl="0">
              <a:lnSpc>
                <a:spcPct val="90000"/>
              </a:lnSpc>
              <a:defRPr/>
            </a:pPr>
            <a:endParaRPr lang="en-US" sz="1100" b="1" dirty="0">
              <a:solidFill>
                <a:srgbClr val="264A64"/>
              </a:solidFill>
              <a:latin typeface="Calibri" panose="020F0502020204030204" pitchFamily="34" charset="0"/>
              <a:cs typeface="Calibri" panose="020F0502020204030204" pitchFamily="34" charset="0"/>
            </a:endParaRP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Benefit Targeting Index</a:t>
            </a:r>
          </a:p>
          <a:p>
            <a:pPr marL="687388" lvl="0" indent="-398463">
              <a:lnSpc>
                <a:spcPct val="90000"/>
              </a:lnSpc>
              <a:buFont typeface="Wingdings" panose="05000000000000000000" pitchFamily="2" charset="2"/>
              <a:buChar char="ü"/>
              <a:defRPr/>
            </a:pPr>
            <a:r>
              <a:rPr lang="en-US" dirty="0">
                <a:solidFill>
                  <a:srgbClr val="264A64"/>
                </a:solidFill>
                <a:latin typeface="Calibri" panose="020F0502020204030204" pitchFamily="34" charset="0"/>
                <a:cs typeface="Calibri" panose="020F0502020204030204" pitchFamily="34" charset="0"/>
              </a:rPr>
              <a:t>Burden Reduction Targeting Index</a:t>
            </a:r>
            <a:endParaRPr lang="en-US" sz="2000" dirty="0">
              <a:solidFill>
                <a:srgbClr val="264A64"/>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2107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358781"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Obtaining Client Fuel Consumption Data</a:t>
            </a:r>
          </a:p>
        </p:txBody>
      </p:sp>
      <p:sp>
        <p:nvSpPr>
          <p:cNvPr id="3" name="TextBox 2"/>
          <p:cNvSpPr txBox="1"/>
          <p:nvPr/>
        </p:nvSpPr>
        <p:spPr>
          <a:xfrm>
            <a:off x="1482695" y="2748823"/>
            <a:ext cx="6828090" cy="2846933"/>
          </a:xfrm>
          <a:prstGeom prst="rect">
            <a:avLst/>
          </a:prstGeom>
          <a:solidFill>
            <a:schemeClr val="accent1">
              <a:lumMod val="20000"/>
              <a:lumOff val="80000"/>
            </a:schemeClr>
          </a:solidFill>
        </p:spPr>
        <p:txBody>
          <a:bodyPr wrap="square" rtlCol="0">
            <a:spAutoFit/>
          </a:bodyPr>
          <a:lstStyle/>
          <a:p>
            <a:r>
              <a:rPr lang="en-US" b="1" dirty="0">
                <a:latin typeface="Calibri" panose="020F0502020204030204" pitchFamily="34" charset="0"/>
              </a:rPr>
              <a:t>Consumption Data Unattainable or Not Available for Sufficient Number of Months</a:t>
            </a:r>
          </a:p>
          <a:p>
            <a:pPr marL="742950" lvl="1" indent="-285750">
              <a:buFont typeface="Arial" panose="020B0604020202020204" pitchFamily="34" charset="0"/>
              <a:buChar char="•"/>
            </a:pPr>
            <a:r>
              <a:rPr lang="en-US" sz="1600" dirty="0">
                <a:latin typeface="Calibri" panose="020F0502020204030204" pitchFamily="34" charset="0"/>
              </a:rPr>
              <a:t>A square foot calculation can be used to determine priority numbers for those clients</a:t>
            </a:r>
          </a:p>
          <a:p>
            <a:pPr marL="1200150" lvl="2" indent="-285750">
              <a:buFont typeface="Arial" panose="020B0604020202020204" pitchFamily="34" charset="0"/>
              <a:buChar char="•"/>
            </a:pPr>
            <a:r>
              <a:rPr lang="en-US" sz="1500" dirty="0">
                <a:latin typeface="Calibri" panose="020F0502020204030204" pitchFamily="34" charset="0"/>
              </a:rPr>
              <a:t>Square footage of living space area is provided by the client or viewed on assessor’s website</a:t>
            </a:r>
          </a:p>
          <a:p>
            <a:pPr marL="1200150" lvl="2" indent="-285750">
              <a:buFont typeface="Arial" panose="020B0604020202020204" pitchFamily="34" charset="0"/>
              <a:buChar char="•"/>
            </a:pPr>
            <a:r>
              <a:rPr lang="en-US" sz="1500" dirty="0">
                <a:latin typeface="Calibri" panose="020F0502020204030204" pitchFamily="34" charset="0"/>
              </a:rPr>
              <a:t>The subgrantee enters the square footage into the reporting database</a:t>
            </a:r>
          </a:p>
          <a:p>
            <a:pPr marL="742950" lvl="1" indent="-285750">
              <a:buFont typeface="Arial" panose="020B0604020202020204" pitchFamily="34" charset="0"/>
              <a:buChar char="•"/>
            </a:pPr>
            <a:r>
              <a:rPr lang="en-US" sz="1600" dirty="0">
                <a:latin typeface="Calibri" panose="020F0502020204030204" pitchFamily="34" charset="0"/>
              </a:rPr>
              <a:t>The fuel usage per square foot factors is based on historic program data</a:t>
            </a:r>
          </a:p>
          <a:p>
            <a:pPr marL="742950" lvl="1" indent="-285750">
              <a:buFont typeface="Arial" panose="020B0604020202020204" pitchFamily="34" charset="0"/>
              <a:buChar char="•"/>
            </a:pPr>
            <a:r>
              <a:rPr lang="en-US" sz="1600" dirty="0">
                <a:latin typeface="Calibri" panose="020F0502020204030204" pitchFamily="34" charset="0"/>
              </a:rPr>
              <a:t>The square foot calculation is also contained in the client priority routine in the reporting database</a:t>
            </a:r>
          </a:p>
          <a:p>
            <a:endParaRPr lang="en-US" dirty="0"/>
          </a:p>
        </p:txBody>
      </p:sp>
    </p:spTree>
    <p:extLst>
      <p:ext uri="{BB962C8B-B14F-4D97-AF65-F5344CB8AC3E}">
        <p14:creationId xmlns:p14="http://schemas.microsoft.com/office/powerpoint/2010/main" val="2587303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4511" y="2333002"/>
            <a:ext cx="7324458" cy="3970318"/>
          </a:xfrm>
          <a:prstGeom prst="rect">
            <a:avLst/>
          </a:prstGeom>
          <a:solidFill>
            <a:schemeClr val="accent1">
              <a:lumMod val="20000"/>
              <a:lumOff val="80000"/>
            </a:schemeClr>
          </a:solidFill>
        </p:spPr>
        <p:txBody>
          <a:bodyPr wrap="square" rtlCol="0">
            <a:spAutoFit/>
          </a:bodyPr>
          <a:lstStyle/>
          <a:p>
            <a:r>
              <a:rPr lang="en-US" b="1" dirty="0">
                <a:latin typeface="Calibri" panose="020F0502020204030204" pitchFamily="34" charset="0"/>
              </a:rPr>
              <a:t>Subgrantees Use the Reporting Database to Produce  Client Priority List</a:t>
            </a:r>
          </a:p>
          <a:p>
            <a:pPr marL="742950" lvl="1" indent="-285750">
              <a:buFont typeface="Arial" panose="020B0604020202020204" pitchFamily="34" charset="0"/>
              <a:buChar char="•"/>
            </a:pPr>
            <a:r>
              <a:rPr lang="en-US" dirty="0">
                <a:latin typeface="Calibri" panose="020F0502020204030204" pitchFamily="34" charset="0"/>
              </a:rPr>
              <a:t>Client names are listed in priority order using the client priority points as the basis for prioritization (highest priority listed first and must be served first)</a:t>
            </a:r>
          </a:p>
          <a:p>
            <a:pPr marL="742950" lvl="1" indent="-285750">
              <a:buFont typeface="Arial" panose="020B0604020202020204" pitchFamily="34" charset="0"/>
              <a:buChar char="•"/>
            </a:pPr>
            <a:r>
              <a:rPr lang="en-US" dirty="0">
                <a:latin typeface="Calibri" panose="020F0502020204030204" pitchFamily="34" charset="0"/>
              </a:rPr>
              <a:t>New list produced each year after the most recent LIHEAP heating season</a:t>
            </a:r>
          </a:p>
          <a:p>
            <a:endParaRPr lang="en-US" dirty="0">
              <a:latin typeface="Calibri" panose="020F0502020204030204" pitchFamily="34" charset="0"/>
            </a:endParaRPr>
          </a:p>
          <a:p>
            <a:r>
              <a:rPr lang="en-US" b="1" dirty="0">
                <a:latin typeface="Calibri" panose="020F0502020204030204" pitchFamily="34" charset="0"/>
              </a:rPr>
              <a:t>List Includes:</a:t>
            </a:r>
          </a:p>
          <a:p>
            <a:pPr marL="742950" lvl="1" indent="-285750">
              <a:buFont typeface="Arial" panose="020B0604020202020204" pitchFamily="34" charset="0"/>
              <a:buChar char="•"/>
            </a:pPr>
            <a:r>
              <a:rPr lang="en-US" dirty="0">
                <a:latin typeface="Calibri" panose="020F0502020204030204" pitchFamily="34" charset="0"/>
              </a:rPr>
              <a:t>Names of clients eligible for weatherization</a:t>
            </a:r>
          </a:p>
          <a:p>
            <a:pPr marL="742950" lvl="1" indent="-285750">
              <a:buFont typeface="Arial" panose="020B0604020202020204" pitchFamily="34" charset="0"/>
              <a:buChar char="•"/>
            </a:pPr>
            <a:r>
              <a:rPr lang="en-US" dirty="0">
                <a:latin typeface="Calibri" panose="020F0502020204030204" pitchFamily="34" charset="0"/>
              </a:rPr>
              <a:t>Clients’ addresses</a:t>
            </a:r>
          </a:p>
          <a:p>
            <a:pPr marL="742950" lvl="1" indent="-285750">
              <a:buFont typeface="Arial" panose="020B0604020202020204" pitchFamily="34" charset="0"/>
              <a:buChar char="•"/>
            </a:pPr>
            <a:r>
              <a:rPr lang="en-US" dirty="0">
                <a:latin typeface="Calibri" panose="020F0502020204030204" pitchFamily="34" charset="0"/>
              </a:rPr>
              <a:t>Telephone numbers</a:t>
            </a:r>
          </a:p>
          <a:p>
            <a:pPr marL="742950" lvl="1" indent="-285750">
              <a:buFont typeface="Arial" panose="020B0604020202020204" pitchFamily="34" charset="0"/>
              <a:buChar char="•"/>
            </a:pPr>
            <a:r>
              <a:rPr lang="en-US" dirty="0">
                <a:latin typeface="Calibri" panose="020F0502020204030204" pitchFamily="34" charset="0"/>
              </a:rPr>
              <a:t>Client priority point</a:t>
            </a:r>
          </a:p>
          <a:p>
            <a:pPr marL="742950" lvl="1" indent="-285750">
              <a:buFont typeface="Arial" panose="020B0604020202020204" pitchFamily="34" charset="0"/>
              <a:buChar char="•"/>
            </a:pPr>
            <a:r>
              <a:rPr lang="en-US" dirty="0">
                <a:latin typeface="Calibri" panose="020F0502020204030204" pitchFamily="34" charset="0"/>
              </a:rPr>
              <a:t>Other pertinent information </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358781"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Client Priority List</a:t>
            </a:r>
          </a:p>
        </p:txBody>
      </p:sp>
    </p:spTree>
    <p:extLst>
      <p:ext uri="{BB962C8B-B14F-4D97-AF65-F5344CB8AC3E}">
        <p14:creationId xmlns:p14="http://schemas.microsoft.com/office/powerpoint/2010/main" val="3038346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1515" y="2312862"/>
            <a:ext cx="6973369" cy="413959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rPr>
              <a:t>List is Produced for Each County in the Subgrantee’s Service Territory  </a:t>
            </a:r>
          </a:p>
          <a:p>
            <a:pPr marL="742950" lvl="1" indent="-285750">
              <a:buFont typeface="Arial" panose="020B0604020202020204" pitchFamily="34" charset="0"/>
              <a:buChar char="•"/>
            </a:pPr>
            <a:r>
              <a:rPr lang="en-US" sz="1600" dirty="0">
                <a:latin typeface="Calibri" panose="020F0502020204030204" pitchFamily="34" charset="0"/>
              </a:rPr>
              <a:t>Must keep in mind that percentage of homes weatherized is the same or close to the same percentage of LIHEAP clients that reside in those counties relative to the total number of LIHEAP clients in their entire service area</a:t>
            </a:r>
          </a:p>
          <a:p>
            <a:pPr marL="1200150" lvl="2" indent="-285750">
              <a:buFont typeface="Arial" panose="020B0604020202020204" pitchFamily="34" charset="0"/>
              <a:buChar char="•"/>
            </a:pPr>
            <a:r>
              <a:rPr lang="en-US" sz="1600" dirty="0">
                <a:latin typeface="Calibri" panose="020F0502020204030204" pitchFamily="34" charset="0"/>
              </a:rPr>
              <a:t>If 15% of the total LIHEAP clients who reside in the </a:t>
            </a:r>
            <a:r>
              <a:rPr lang="en-US" sz="1600" dirty="0" err="1">
                <a:latin typeface="Calibri" panose="020F0502020204030204" pitchFamily="34" charset="0"/>
              </a:rPr>
              <a:t>subgrantee’s</a:t>
            </a:r>
            <a:r>
              <a:rPr lang="en-US" sz="1600" dirty="0">
                <a:latin typeface="Calibri" panose="020F0502020204030204" pitchFamily="34" charset="0"/>
              </a:rPr>
              <a:t> service territory reside in County A, the subgrantee should try to ensure 15% of the dwellings it weatherizes during the year are located in County A</a:t>
            </a:r>
          </a:p>
          <a:p>
            <a:pPr marL="1200150" lvl="2" indent="-285750">
              <a:buFont typeface="Arial" panose="020B0604020202020204" pitchFamily="34" charset="0"/>
              <a:buChar char="•"/>
            </a:pPr>
            <a:endParaRPr lang="en-US" b="1" dirty="0">
              <a:latin typeface="Calibri" panose="020F0502020204030204" pitchFamily="34" charset="0"/>
            </a:endParaRPr>
          </a:p>
          <a:p>
            <a:pPr marL="285750" indent="-285750">
              <a:buFont typeface="Arial" panose="020B0604020202020204" pitchFamily="34" charset="0"/>
              <a:buChar char="•"/>
            </a:pPr>
            <a:r>
              <a:rPr lang="en-US" b="1" dirty="0">
                <a:latin typeface="Calibri" panose="020F0502020204030204" pitchFamily="34" charset="0"/>
              </a:rPr>
              <a:t>Eligible Households Include:</a:t>
            </a:r>
          </a:p>
          <a:p>
            <a:pPr marL="742950" lvl="1" indent="-285750">
              <a:buFont typeface="Arial" panose="020B0604020202020204" pitchFamily="34" charset="0"/>
              <a:buChar char="•"/>
            </a:pPr>
            <a:r>
              <a:rPr lang="en-US" sz="1600" dirty="0">
                <a:latin typeface="Calibri" panose="020F0502020204030204" pitchFamily="34" charset="0"/>
              </a:rPr>
              <a:t>Owners</a:t>
            </a:r>
          </a:p>
          <a:p>
            <a:pPr marL="742950" lvl="1" indent="-285750">
              <a:buFont typeface="Arial" panose="020B0604020202020204" pitchFamily="34" charset="0"/>
              <a:buChar char="•"/>
            </a:pPr>
            <a:r>
              <a:rPr lang="en-US" sz="1600" dirty="0">
                <a:latin typeface="Calibri" panose="020F0502020204030204" pitchFamily="34" charset="0"/>
              </a:rPr>
              <a:t>Renters (with landlord approval)</a:t>
            </a:r>
          </a:p>
          <a:p>
            <a:pPr marL="742950" lvl="1" indent="-285750">
              <a:buFont typeface="Arial" panose="020B0604020202020204" pitchFamily="34" charset="0"/>
              <a:buChar char="•"/>
            </a:pPr>
            <a:r>
              <a:rPr lang="en-US" sz="1600" dirty="0">
                <a:latin typeface="Calibri" panose="020F0502020204030204" pitchFamily="34" charset="0"/>
              </a:rPr>
              <a:t>Shelters (domestic abuse shelters, homeless shelters)</a:t>
            </a:r>
          </a:p>
          <a:p>
            <a:pPr marL="1200150" lvl="2" indent="-285750">
              <a:buFont typeface="Arial" panose="020B0604020202020204" pitchFamily="34" charset="0"/>
              <a:buChar char="•"/>
            </a:pPr>
            <a:r>
              <a:rPr lang="en-US" sz="1500" dirty="0">
                <a:latin typeface="Calibri" panose="020F0502020204030204" pitchFamily="34" charset="0"/>
              </a:rPr>
              <a:t>Note: Shelters are excluded from the priority system</a:t>
            </a:r>
          </a:p>
          <a:p>
            <a:endParaRPr lang="en-US" dirty="0"/>
          </a:p>
        </p:txBody>
      </p:sp>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110240"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Client Priority List</a:t>
            </a:r>
          </a:p>
        </p:txBody>
      </p:sp>
    </p:spTree>
    <p:extLst>
      <p:ext uri="{BB962C8B-B14F-4D97-AF65-F5344CB8AC3E}">
        <p14:creationId xmlns:p14="http://schemas.microsoft.com/office/powerpoint/2010/main" val="28118677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107115"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Prioritization Effectiveness</a:t>
            </a:r>
          </a:p>
        </p:txBody>
      </p:sp>
      <p:sp>
        <p:nvSpPr>
          <p:cNvPr id="3" name="TextBox 2"/>
          <p:cNvSpPr txBox="1"/>
          <p:nvPr/>
        </p:nvSpPr>
        <p:spPr>
          <a:xfrm>
            <a:off x="1640357" y="2664185"/>
            <a:ext cx="6015686" cy="3016210"/>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US" b="1" dirty="0">
                <a:latin typeface="Calibri" panose="020F0502020204030204" pitchFamily="34" charset="0"/>
              </a:rPr>
              <a:t>Iowa Weatherization Assistance Program Annual Evaluation</a:t>
            </a:r>
          </a:p>
          <a:p>
            <a:pPr marL="742950" lvl="1" indent="-285750">
              <a:buFont typeface="Arial" panose="020B0604020202020204" pitchFamily="34" charset="0"/>
              <a:buChar char="•"/>
            </a:pPr>
            <a:r>
              <a:rPr lang="en-US" dirty="0">
                <a:latin typeface="Calibri" panose="020F0502020204030204" pitchFamily="34" charset="0"/>
              </a:rPr>
              <a:t>An evaluation of Iowa’s program is conducted each year by a contractor (Dalhoff Associates)</a:t>
            </a:r>
          </a:p>
          <a:p>
            <a:pPr marL="1200150" lvl="2" indent="-285750">
              <a:buFont typeface="Arial" panose="020B0604020202020204" pitchFamily="34" charset="0"/>
              <a:buChar char="•"/>
            </a:pPr>
            <a:r>
              <a:rPr lang="en-US" sz="1600" dirty="0">
                <a:latin typeface="Calibri" panose="020F0502020204030204" pitchFamily="34" charset="0"/>
              </a:rPr>
              <a:t>Iowa has attained around 25% savings for gas in recent years</a:t>
            </a:r>
          </a:p>
          <a:p>
            <a:pPr marL="742950" lvl="1" indent="-285750">
              <a:buFont typeface="Arial" panose="020B0604020202020204" pitchFamily="34" charset="0"/>
              <a:buChar char="•"/>
            </a:pPr>
            <a:r>
              <a:rPr lang="en-US" dirty="0">
                <a:latin typeface="Calibri" panose="020F0502020204030204" pitchFamily="34" charset="0"/>
              </a:rPr>
              <a:t>Results show that Iowa has higher savings than the national averages for cold climates</a:t>
            </a:r>
          </a:p>
          <a:p>
            <a:pPr marL="1200150" lvl="2" indent="-285750">
              <a:buFont typeface="Arial" panose="020B0604020202020204" pitchFamily="34" charset="0"/>
              <a:buChar char="•"/>
            </a:pPr>
            <a:r>
              <a:rPr lang="en-US" sz="1600" dirty="0">
                <a:latin typeface="Calibri" panose="020F0502020204030204" pitchFamily="34" charset="0"/>
              </a:rPr>
              <a:t>National Weatherization Evaluation reported gas savings of 13%-18% </a:t>
            </a:r>
          </a:p>
          <a:p>
            <a:endParaRPr lang="en-US" dirty="0"/>
          </a:p>
        </p:txBody>
      </p:sp>
    </p:spTree>
    <p:extLst>
      <p:ext uri="{BB962C8B-B14F-4D97-AF65-F5344CB8AC3E}">
        <p14:creationId xmlns:p14="http://schemas.microsoft.com/office/powerpoint/2010/main" val="19977297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Prioritizing Clients Using Estimates of Client Bill Savings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Christine Taylor</a:t>
            </a:r>
          </a:p>
        </p:txBody>
      </p:sp>
      <p:sp>
        <p:nvSpPr>
          <p:cNvPr id="2" name="TextBox 1"/>
          <p:cNvSpPr txBox="1"/>
          <p:nvPr/>
        </p:nvSpPr>
        <p:spPr>
          <a:xfrm>
            <a:off x="1358781" y="1692068"/>
            <a:ext cx="7075918" cy="461665"/>
          </a:xfrm>
          <a:prstGeom prst="rect">
            <a:avLst/>
          </a:prstGeom>
          <a:solidFill>
            <a:schemeClr val="accent2"/>
          </a:solidFill>
        </p:spPr>
        <p:txBody>
          <a:bodyPr wrap="square" rtlCol="0">
            <a:spAutoFit/>
          </a:bodyPr>
          <a:lstStyle/>
          <a:p>
            <a:r>
              <a:rPr lang="en-US" sz="2400" b="1" dirty="0">
                <a:solidFill>
                  <a:schemeClr val="bg1"/>
                </a:solidFill>
                <a:latin typeface="Calibri" panose="020F0502020204030204" pitchFamily="34" charset="0"/>
              </a:rPr>
              <a:t>Summary</a:t>
            </a:r>
          </a:p>
        </p:txBody>
      </p:sp>
      <p:sp>
        <p:nvSpPr>
          <p:cNvPr id="3" name="TextBox 2"/>
          <p:cNvSpPr txBox="1"/>
          <p:nvPr/>
        </p:nvSpPr>
        <p:spPr>
          <a:xfrm>
            <a:off x="1666430" y="2910406"/>
            <a:ext cx="6460620" cy="2523768"/>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US" sz="2000" b="1" dirty="0">
                <a:latin typeface="Calibri" panose="020F0502020204030204" pitchFamily="34" charset="0"/>
              </a:rPr>
              <a:t>Iowa Prioritizes clients based upon a rough expectation of energy bill savings</a:t>
            </a:r>
          </a:p>
          <a:p>
            <a:pPr marL="342900" indent="-342900">
              <a:buFont typeface="Arial" panose="020B0604020202020204" pitchFamily="34" charset="0"/>
              <a:buChar char="•"/>
            </a:pPr>
            <a:endParaRPr lang="en-US" sz="2000" b="1" dirty="0">
              <a:latin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rPr>
              <a:t>Subgrantees weatherize highest priority homes first</a:t>
            </a:r>
          </a:p>
          <a:p>
            <a:pPr marL="800100" lvl="1" indent="-342900">
              <a:buFont typeface="Arial" panose="020B0604020202020204" pitchFamily="34" charset="0"/>
              <a:buChar char="•"/>
            </a:pPr>
            <a:r>
              <a:rPr lang="en-US" sz="2000" dirty="0">
                <a:latin typeface="Calibri" panose="020F0502020204030204" pitchFamily="34" charset="0"/>
              </a:rPr>
              <a:t>Targeted populations receive an increase in priority</a:t>
            </a:r>
          </a:p>
          <a:p>
            <a:pPr marL="342900" indent="-342900">
              <a:buFont typeface="Arial" panose="020B0604020202020204" pitchFamily="34" charset="0"/>
              <a:buChar char="•"/>
            </a:pPr>
            <a:endParaRPr lang="en-US" sz="2000" b="1" dirty="0">
              <a:latin typeface="Calibri" panose="020F0502020204030204" pitchFamily="34" charset="0"/>
            </a:endParaRPr>
          </a:p>
          <a:p>
            <a:pPr marL="342900" indent="-342900">
              <a:buFont typeface="Arial" panose="020B0604020202020204" pitchFamily="34" charset="0"/>
              <a:buChar char="•"/>
            </a:pPr>
            <a:r>
              <a:rPr lang="en-US" sz="2000" b="1" dirty="0">
                <a:latin typeface="Calibri" panose="020F0502020204030204" pitchFamily="34" charset="0"/>
              </a:rPr>
              <a:t>Prioritizing achieves greater savings for clients</a:t>
            </a:r>
          </a:p>
          <a:p>
            <a:endParaRPr lang="en-US" dirty="0"/>
          </a:p>
        </p:txBody>
      </p:sp>
    </p:spTree>
    <p:extLst>
      <p:ext uri="{BB962C8B-B14F-4D97-AF65-F5344CB8AC3E}">
        <p14:creationId xmlns:p14="http://schemas.microsoft.com/office/powerpoint/2010/main" val="3594081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endParaRPr lang="en-US" sz="2600" b="1" dirty="0">
              <a:latin typeface="Calibri" pitchFamily="34" charset="0"/>
            </a:endParaRP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1107115" y="2862842"/>
            <a:ext cx="7075918" cy="707886"/>
          </a:xfrm>
          <a:prstGeom prst="rect">
            <a:avLst/>
          </a:prstGeom>
          <a:solidFill>
            <a:schemeClr val="accent2"/>
          </a:solidFill>
        </p:spPr>
        <p:txBody>
          <a:bodyPr wrap="square" rtlCol="0">
            <a:spAutoFit/>
          </a:bodyPr>
          <a:lstStyle/>
          <a:p>
            <a:pPr algn="ctr"/>
            <a:r>
              <a:rPr lang="en-US" sz="4000" dirty="0">
                <a:solidFill>
                  <a:schemeClr val="bg1"/>
                </a:solidFill>
                <a:latin typeface="Calibri" panose="020F0502020204030204" pitchFamily="34" charset="0"/>
              </a:rPr>
              <a:t>Questions / Discussions</a:t>
            </a:r>
          </a:p>
        </p:txBody>
      </p:sp>
    </p:spTree>
    <p:extLst>
      <p:ext uri="{BB962C8B-B14F-4D97-AF65-F5344CB8AC3E}">
        <p14:creationId xmlns:p14="http://schemas.microsoft.com/office/powerpoint/2010/main" val="3455093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solidFill>
                  <a:srgbClr val="775F55"/>
                </a:solidFill>
                <a:latin typeface="Calibri" pitchFamily="34" charset="0"/>
              </a:rPr>
              <a:t>How Performance Management Can Improve LIHEAP</a:t>
            </a:r>
            <a:br>
              <a:rPr lang="en-US" sz="3000" i="1" dirty="0">
                <a:solidFill>
                  <a:srgbClr val="775F55"/>
                </a:solidFill>
                <a:latin typeface="Calibri" pitchFamily="34" charset="0"/>
              </a:rPr>
            </a:br>
            <a:r>
              <a:rPr lang="en-US" sz="2600" b="1" dirty="0">
                <a:solidFill>
                  <a:srgbClr val="775F55"/>
                </a:solidFill>
                <a:latin typeface="Calibri" pitchFamily="34" charset="0"/>
              </a:rPr>
              <a:t>Performance Management Toolbox</a:t>
            </a:r>
            <a:endParaRPr lang="en-US" sz="2400" b="1" dirty="0"/>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266700" y="1741339"/>
            <a:ext cx="8678482" cy="5046134"/>
          </a:xfrm>
        </p:spPr>
        <p:txBody>
          <a:bodyPr>
            <a:normAutofit/>
          </a:bodyPr>
          <a:lstStyle/>
          <a:p>
            <a:pPr marL="0" indent="0">
              <a:buClrTx/>
              <a:buSzPct val="85000"/>
              <a:buNone/>
            </a:pPr>
            <a:endParaRPr lang="en-US" sz="2000" dirty="0">
              <a:latin typeface="Calibri" pitchFamily="34" charset="0"/>
            </a:endParaRPr>
          </a:p>
          <a:p>
            <a:pPr marL="0" indent="0">
              <a:buNone/>
            </a:pPr>
            <a:endParaRPr lang="en-US" sz="2000" dirty="0">
              <a:latin typeface="Calibri" pitchFamily="34" charset="0"/>
            </a:endParaRPr>
          </a:p>
        </p:txBody>
      </p:sp>
      <p:sp>
        <p:nvSpPr>
          <p:cNvPr id="3" name="TextBox 2"/>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Melissa Torgerson</a:t>
            </a:r>
          </a:p>
        </p:txBody>
      </p:sp>
      <p:sp>
        <p:nvSpPr>
          <p:cNvPr id="2" name="Rectangle 1"/>
          <p:cNvSpPr/>
          <p:nvPr/>
        </p:nvSpPr>
        <p:spPr>
          <a:xfrm>
            <a:off x="749297" y="2302592"/>
            <a:ext cx="8547103" cy="3499420"/>
          </a:xfrm>
          <a:prstGeom prst="rect">
            <a:avLst/>
          </a:prstGeom>
        </p:spPr>
        <p:txBody>
          <a:bodyPr wrap="square">
            <a:spAutoFit/>
          </a:bodyPr>
          <a:lstStyle/>
          <a:p>
            <a:pPr marL="285750" lvl="0" indent="-285750">
              <a:lnSpc>
                <a:spcPct val="90000"/>
              </a:lnSpc>
              <a:buFont typeface="Arial" panose="020B0604020202020204" pitchFamily="34" charset="0"/>
              <a:buChar char="•"/>
              <a:defRPr/>
            </a:pPr>
            <a:r>
              <a:rPr lang="en-US" sz="2800" b="1" dirty="0">
                <a:solidFill>
                  <a:srgbClr val="264A64"/>
                </a:solidFill>
                <a:latin typeface="Calibri" panose="020F0502020204030204" pitchFamily="34" charset="0"/>
                <a:cs typeface="Calibri" panose="020F0502020204030204" pitchFamily="34" charset="0"/>
              </a:rPr>
              <a:t>LIHEAP Performance Management Website:</a:t>
            </a:r>
          </a:p>
          <a:p>
            <a:pPr marL="287338" lvl="0">
              <a:lnSpc>
                <a:spcPct val="90000"/>
              </a:lnSpc>
              <a:defRPr/>
            </a:pPr>
            <a:r>
              <a:rPr lang="en-US" sz="2400" dirty="0">
                <a:solidFill>
                  <a:srgbClr val="264A64"/>
                </a:solidFill>
                <a:latin typeface="Calibri" panose="020F0502020204030204" pitchFamily="34" charset="0"/>
                <a:cs typeface="Calibri" panose="020F0502020204030204" pitchFamily="34" charset="0"/>
                <a:hlinkClick r:id="rId2"/>
              </a:rPr>
              <a:t>https://</a:t>
            </a:r>
            <a:r>
              <a:rPr lang="en-US" sz="2400" dirty="0" err="1">
                <a:solidFill>
                  <a:srgbClr val="264A64"/>
                </a:solidFill>
                <a:latin typeface="Calibri" panose="020F0502020204030204" pitchFamily="34" charset="0"/>
                <a:cs typeface="Calibri" panose="020F0502020204030204" pitchFamily="34" charset="0"/>
                <a:hlinkClick r:id="rId2"/>
              </a:rPr>
              <a:t>liheappm.acf.hhs.gov</a:t>
            </a:r>
            <a:r>
              <a:rPr lang="en-US" sz="2400" dirty="0">
                <a:solidFill>
                  <a:srgbClr val="264A64"/>
                </a:solidFill>
                <a:latin typeface="Calibri" panose="020F0502020204030204" pitchFamily="34" charset="0"/>
                <a:cs typeface="Calibri" panose="020F0502020204030204" pitchFamily="34" charset="0"/>
                <a:hlinkClick r:id="rId2"/>
              </a:rPr>
              <a:t>/</a:t>
            </a:r>
            <a:endParaRPr lang="en-US" sz="2400" dirty="0">
              <a:solidFill>
                <a:srgbClr val="264A64"/>
              </a:solidFill>
              <a:latin typeface="Calibri" panose="020F0502020204030204" pitchFamily="34" charset="0"/>
              <a:cs typeface="Calibri" panose="020F0502020204030204" pitchFamily="34" charset="0"/>
            </a:endParaRPr>
          </a:p>
          <a:p>
            <a:pPr marL="287338" lvl="0">
              <a:lnSpc>
                <a:spcPct val="90000"/>
              </a:lnSpc>
              <a:defRPr/>
            </a:pPr>
            <a:endParaRPr lang="en-US" sz="2400" dirty="0">
              <a:solidFill>
                <a:srgbClr val="264A64"/>
              </a:solidFill>
              <a:latin typeface="Calibri" panose="020F0502020204030204" pitchFamily="34" charset="0"/>
              <a:cs typeface="Calibri" panose="020F0502020204030204" pitchFamily="34" charset="0"/>
            </a:endParaRPr>
          </a:p>
          <a:p>
            <a:pPr marL="744538" lvl="0">
              <a:lnSpc>
                <a:spcPct val="90000"/>
              </a:lnSpc>
              <a:defRPr/>
            </a:pPr>
            <a:r>
              <a:rPr lang="en-US" sz="2800" dirty="0">
                <a:solidFill>
                  <a:srgbClr val="264A64"/>
                </a:solidFill>
                <a:latin typeface="Calibri" panose="020F0502020204030204" pitchFamily="34" charset="0"/>
                <a:cs typeface="Calibri" panose="020F0502020204030204" pitchFamily="34" charset="0"/>
              </a:rPr>
              <a:t>Kiosk at 2018 </a:t>
            </a:r>
            <a:r>
              <a:rPr lang="en-US" sz="2800" dirty="0" err="1">
                <a:solidFill>
                  <a:srgbClr val="264A64"/>
                </a:solidFill>
                <a:latin typeface="Calibri" panose="020F0502020204030204" pitchFamily="34" charset="0"/>
                <a:cs typeface="Calibri" panose="020F0502020204030204" pitchFamily="34" charset="0"/>
              </a:rPr>
              <a:t>NEUAC</a:t>
            </a:r>
            <a:r>
              <a:rPr lang="en-US" sz="2800" dirty="0">
                <a:solidFill>
                  <a:srgbClr val="264A64"/>
                </a:solidFill>
                <a:latin typeface="Calibri" panose="020F0502020204030204" pitchFamily="34" charset="0"/>
                <a:cs typeface="Calibri" panose="020F0502020204030204" pitchFamily="34" charset="0"/>
              </a:rPr>
              <a:t> conference!</a:t>
            </a:r>
          </a:p>
          <a:p>
            <a:pPr marL="744538" lvl="0">
              <a:lnSpc>
                <a:spcPct val="90000"/>
              </a:lnSpc>
              <a:defRPr/>
            </a:pPr>
            <a:endParaRPr lang="en-US" sz="1200" dirty="0">
              <a:solidFill>
                <a:srgbClr val="264A64"/>
              </a:solidFill>
              <a:latin typeface="Calibri" panose="020F0502020204030204" pitchFamily="34" charset="0"/>
              <a:cs typeface="Calibri" panose="020F0502020204030204" pitchFamily="34" charset="0"/>
            </a:endParaRPr>
          </a:p>
          <a:p>
            <a:pPr marL="1201738" lvl="1" indent="-457200">
              <a:lnSpc>
                <a:spcPct val="90000"/>
              </a:lnSpc>
              <a:buFont typeface="Wingdings" panose="05000000000000000000" pitchFamily="2" charset="2"/>
              <a:buChar char="Ø"/>
              <a:defRPr/>
            </a:pPr>
            <a:r>
              <a:rPr lang="en-US" sz="2000" dirty="0">
                <a:solidFill>
                  <a:srgbClr val="264A64"/>
                </a:solidFill>
                <a:latin typeface="Calibri" panose="020F0502020204030204" pitchFamily="34" charset="0"/>
                <a:cs typeface="Calibri" panose="020F0502020204030204" pitchFamily="34" charset="0"/>
              </a:rPr>
              <a:t>Guided search and ad hoc reporting tools</a:t>
            </a:r>
          </a:p>
          <a:p>
            <a:pPr marL="1201738" lvl="1" indent="-457200">
              <a:lnSpc>
                <a:spcPct val="90000"/>
              </a:lnSpc>
              <a:buFont typeface="Wingdings" panose="05000000000000000000" pitchFamily="2" charset="2"/>
              <a:buChar char="Ø"/>
              <a:defRPr/>
            </a:pPr>
            <a:r>
              <a:rPr lang="en-US" sz="2000" dirty="0">
                <a:solidFill>
                  <a:srgbClr val="264A64"/>
                </a:solidFill>
                <a:latin typeface="Calibri" panose="020F0502020204030204" pitchFamily="34" charset="0"/>
                <a:cs typeface="Calibri" panose="020F0502020204030204" pitchFamily="34" charset="0"/>
              </a:rPr>
              <a:t>LIHEAP Performance Management resources</a:t>
            </a:r>
          </a:p>
          <a:p>
            <a:pPr marL="287338" lvl="0">
              <a:lnSpc>
                <a:spcPct val="90000"/>
              </a:lnSpc>
              <a:defRPr/>
            </a:pPr>
            <a:endParaRPr lang="en-US" sz="2800" dirty="0">
              <a:solidFill>
                <a:srgbClr val="264A64"/>
              </a:solidFill>
              <a:latin typeface="Calibri" panose="020F0502020204030204" pitchFamily="34" charset="0"/>
              <a:cs typeface="Calibri" panose="020F0502020204030204" pitchFamily="34" charset="0"/>
            </a:endParaRPr>
          </a:p>
          <a:p>
            <a:pPr marL="287338" lvl="0">
              <a:lnSpc>
                <a:spcPct val="90000"/>
              </a:lnSpc>
              <a:defRPr/>
            </a:pPr>
            <a:endParaRPr lang="en-US" sz="2400" dirty="0">
              <a:solidFill>
                <a:srgbClr val="264A64"/>
              </a:solidFill>
              <a:latin typeface="Calibri" panose="020F0502020204030204" pitchFamily="34" charset="0"/>
              <a:cs typeface="Calibri" panose="020F0502020204030204" pitchFamily="34" charset="0"/>
            </a:endParaRPr>
          </a:p>
          <a:p>
            <a:pPr lvl="0">
              <a:lnSpc>
                <a:spcPct val="90000"/>
              </a:lnSpc>
              <a:defRPr/>
            </a:pPr>
            <a:endParaRPr lang="en-US" sz="2000" b="1" dirty="0">
              <a:solidFill>
                <a:srgbClr val="264A64"/>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7" name="5-Point Star 6"/>
          <p:cNvSpPr/>
          <p:nvPr/>
        </p:nvSpPr>
        <p:spPr>
          <a:xfrm rot="20715644">
            <a:off x="881400" y="3263052"/>
            <a:ext cx="681925" cy="557939"/>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21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solidFill>
                  <a:srgbClr val="775F55"/>
                </a:solidFill>
                <a:latin typeface="Calibri" pitchFamily="34" charset="0"/>
              </a:rPr>
              <a:t>How Performance Management Can Improve LIHEAP</a:t>
            </a:r>
            <a:br>
              <a:rPr lang="en-US" sz="3000" i="1" dirty="0">
                <a:solidFill>
                  <a:srgbClr val="775F55"/>
                </a:solidFill>
                <a:latin typeface="Calibri" pitchFamily="34" charset="0"/>
              </a:rPr>
            </a:br>
            <a:r>
              <a:rPr lang="en-US" sz="2600" b="1" dirty="0">
                <a:solidFill>
                  <a:srgbClr val="775F55"/>
                </a:solidFill>
                <a:latin typeface="Calibri" pitchFamily="34" charset="0"/>
              </a:rPr>
              <a:t>Performance Management Toolbox</a:t>
            </a:r>
            <a:endParaRPr lang="en-US" sz="2400" b="1" dirty="0"/>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6" name="Content Placeholder 2"/>
          <p:cNvSpPr>
            <a:spLocks noGrp="1"/>
          </p:cNvSpPr>
          <p:nvPr>
            <p:ph sz="quarter" idx="1"/>
          </p:nvPr>
        </p:nvSpPr>
        <p:spPr>
          <a:xfrm>
            <a:off x="266700" y="1741339"/>
            <a:ext cx="8678482" cy="5046134"/>
          </a:xfrm>
        </p:spPr>
        <p:txBody>
          <a:bodyPr>
            <a:normAutofit/>
          </a:bodyPr>
          <a:lstStyle/>
          <a:p>
            <a:pPr marL="0" indent="0">
              <a:buClrTx/>
              <a:buSzPct val="85000"/>
              <a:buNone/>
            </a:pPr>
            <a:endParaRPr lang="en-US" sz="2000" dirty="0">
              <a:latin typeface="Calibri" pitchFamily="34" charset="0"/>
            </a:endParaRPr>
          </a:p>
          <a:p>
            <a:pPr marL="0" indent="0">
              <a:buNone/>
            </a:pPr>
            <a:endParaRPr lang="en-US" sz="2000" dirty="0">
              <a:latin typeface="Calibri" pitchFamily="34" charset="0"/>
            </a:endParaRPr>
          </a:p>
        </p:txBody>
      </p:sp>
      <p:sp>
        <p:nvSpPr>
          <p:cNvPr id="3" name="TextBox 2"/>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Melissa Torgerson</a:t>
            </a:r>
          </a:p>
        </p:txBody>
      </p:sp>
      <p:sp>
        <p:nvSpPr>
          <p:cNvPr id="2" name="Rectangle 1"/>
          <p:cNvSpPr/>
          <p:nvPr/>
        </p:nvSpPr>
        <p:spPr>
          <a:xfrm>
            <a:off x="749297" y="2302592"/>
            <a:ext cx="8547103" cy="1197251"/>
          </a:xfrm>
          <a:prstGeom prst="rect">
            <a:avLst/>
          </a:prstGeom>
        </p:spPr>
        <p:txBody>
          <a:bodyPr wrap="square">
            <a:spAutoFit/>
          </a:bodyPr>
          <a:lstStyle/>
          <a:p>
            <a:pPr marL="287338" lvl="0">
              <a:lnSpc>
                <a:spcPct val="90000"/>
              </a:lnSpc>
              <a:defRPr/>
            </a:pPr>
            <a:endParaRPr lang="en-US" sz="2400" dirty="0">
              <a:solidFill>
                <a:srgbClr val="264A64"/>
              </a:solidFill>
              <a:latin typeface="Calibri" panose="020F0502020204030204" pitchFamily="34" charset="0"/>
              <a:cs typeface="Calibri" panose="020F0502020204030204" pitchFamily="34" charset="0"/>
            </a:endParaRPr>
          </a:p>
          <a:p>
            <a:pPr marL="287338" lvl="0">
              <a:lnSpc>
                <a:spcPct val="90000"/>
              </a:lnSpc>
              <a:defRPr/>
            </a:pPr>
            <a:endParaRPr lang="en-US" sz="2000" dirty="0">
              <a:solidFill>
                <a:srgbClr val="264A64"/>
              </a:solidFill>
              <a:latin typeface="Calibri" panose="020F0502020204030204" pitchFamily="34" charset="0"/>
              <a:cs typeface="Calibri" panose="020F0502020204030204" pitchFamily="34" charset="0"/>
            </a:endParaRPr>
          </a:p>
          <a:p>
            <a:pPr lvl="0">
              <a:lnSpc>
                <a:spcPct val="90000"/>
              </a:lnSpc>
              <a:defRPr/>
            </a:pPr>
            <a:endParaRPr lang="en-US" b="1" dirty="0">
              <a:solidFill>
                <a:srgbClr val="264A64"/>
              </a:solidFill>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p:txBody>
      </p:sp>
      <p:sp>
        <p:nvSpPr>
          <p:cNvPr id="8" name="Rectangle 7"/>
          <p:cNvSpPr/>
          <p:nvPr/>
        </p:nvSpPr>
        <p:spPr>
          <a:xfrm>
            <a:off x="170268" y="1861957"/>
            <a:ext cx="6239556" cy="4413516"/>
          </a:xfrm>
          <a:prstGeom prst="rect">
            <a:avLst/>
          </a:prstGeom>
        </p:spPr>
        <p:txBody>
          <a:bodyPr wrap="square">
            <a:spAutoFit/>
          </a:bodyPr>
          <a:lstStyle/>
          <a:p>
            <a:pPr marL="319088">
              <a:lnSpc>
                <a:spcPct val="90000"/>
              </a:lnSpc>
              <a:spcBef>
                <a:spcPts val="0"/>
              </a:spcBef>
              <a:buSzPct val="100000"/>
            </a:pPr>
            <a:r>
              <a:rPr lang="en-US" sz="2400" b="1" dirty="0">
                <a:latin typeface="Calibri" panose="020F0502020204030204" pitchFamily="34" charset="0"/>
                <a:cs typeface="Calibri" panose="020F0502020204030204" pitchFamily="34" charset="0"/>
              </a:rPr>
              <a:t>For questions or more information:</a:t>
            </a:r>
          </a:p>
          <a:p>
            <a:pPr marL="319088">
              <a:lnSpc>
                <a:spcPct val="90000"/>
              </a:lnSpc>
              <a:spcBef>
                <a:spcPts val="0"/>
              </a:spcBef>
              <a:buSzPct val="100000"/>
            </a:pPr>
            <a:endParaRPr lang="en-US" sz="2400" b="1" dirty="0">
              <a:latin typeface="Calibri" panose="020F0502020204030204" pitchFamily="34" charset="0"/>
              <a:cs typeface="Calibri" panose="020F0502020204030204" pitchFamily="34" charset="0"/>
            </a:endParaRPr>
          </a:p>
          <a:p>
            <a:pPr marL="319088">
              <a:lnSpc>
                <a:spcPct val="90000"/>
              </a:lnSpc>
              <a:spcBef>
                <a:spcPts val="0"/>
              </a:spcBef>
              <a:buSzPct val="100000"/>
            </a:pPr>
            <a:r>
              <a:rPr lang="en-US" sz="2400" b="1" dirty="0">
                <a:latin typeface="Calibri" panose="020F0502020204030204" pitchFamily="34" charset="0"/>
                <a:cs typeface="Calibri" panose="020F0502020204030204" pitchFamily="34" charset="0"/>
              </a:rPr>
              <a:t>Melissa Torgerson</a:t>
            </a:r>
          </a:p>
          <a:p>
            <a:pPr marL="319088" lvl="1">
              <a:lnSpc>
                <a:spcPct val="90000"/>
              </a:lnSpc>
              <a:spcBef>
                <a:spcPts val="0"/>
              </a:spcBef>
              <a:buSzPct val="100000"/>
            </a:pPr>
            <a:r>
              <a:rPr lang="en-US" sz="2400" dirty="0" err="1">
                <a:latin typeface="Calibri" panose="020F0502020204030204" pitchFamily="34" charset="0"/>
                <a:cs typeface="Calibri" panose="020F0502020204030204" pitchFamily="34" charset="0"/>
                <a:hlinkClick r:id="rId2"/>
              </a:rPr>
              <a:t>Melissa@verveassociates.net</a:t>
            </a:r>
            <a:endParaRPr lang="en-US" sz="2400" dirty="0">
              <a:latin typeface="Calibri" panose="020F0502020204030204" pitchFamily="34" charset="0"/>
              <a:cs typeface="Calibri" panose="020F0502020204030204" pitchFamily="34" charset="0"/>
            </a:endParaRPr>
          </a:p>
          <a:p>
            <a:pPr marL="319088" lvl="1">
              <a:lnSpc>
                <a:spcPct val="90000"/>
              </a:lnSpc>
              <a:spcBef>
                <a:spcPts val="0"/>
              </a:spcBef>
              <a:buSzPct val="100000"/>
            </a:pPr>
            <a:r>
              <a:rPr lang="en-US" sz="2400" dirty="0">
                <a:latin typeface="Calibri" panose="020F0502020204030204" pitchFamily="34" charset="0"/>
                <a:cs typeface="Calibri" panose="020F0502020204030204" pitchFamily="34" charset="0"/>
              </a:rPr>
              <a:t>503-706-2647</a:t>
            </a:r>
          </a:p>
          <a:p>
            <a:pPr marL="319088" lvl="1">
              <a:lnSpc>
                <a:spcPct val="90000"/>
              </a:lnSpc>
              <a:spcBef>
                <a:spcPts val="0"/>
              </a:spcBef>
              <a:buSzPct val="100000"/>
            </a:pPr>
            <a:endParaRPr lang="en-US" sz="2400" dirty="0">
              <a:latin typeface="Calibri" panose="020F0502020204030204" pitchFamily="34" charset="0"/>
              <a:cs typeface="Calibri" panose="020F0502020204030204" pitchFamily="34" charset="0"/>
            </a:endParaRPr>
          </a:p>
          <a:p>
            <a:pPr marL="319088">
              <a:lnSpc>
                <a:spcPct val="90000"/>
              </a:lnSpc>
              <a:spcBef>
                <a:spcPts val="0"/>
              </a:spcBef>
              <a:buSzPct val="100000"/>
            </a:pPr>
            <a:r>
              <a:rPr lang="en-US" sz="2400" b="1" dirty="0">
                <a:latin typeface="Calibri" panose="020F0502020204030204" pitchFamily="34" charset="0"/>
                <a:cs typeface="Calibri" panose="020F0502020204030204" pitchFamily="34" charset="0"/>
              </a:rPr>
              <a:t>Kevin McGrath</a:t>
            </a:r>
          </a:p>
          <a:p>
            <a:pPr marL="319088" lvl="1">
              <a:lnSpc>
                <a:spcPct val="90000"/>
              </a:lnSpc>
              <a:spcBef>
                <a:spcPts val="0"/>
              </a:spcBef>
              <a:buSzPct val="100000"/>
            </a:pPr>
            <a:r>
              <a:rPr lang="en-US" sz="2400" dirty="0" err="1">
                <a:latin typeface="Calibri" panose="020F0502020204030204" pitchFamily="34" charset="0"/>
                <a:cs typeface="Calibri" panose="020F0502020204030204" pitchFamily="34" charset="0"/>
                <a:hlinkClick r:id="rId3"/>
              </a:rPr>
              <a:t>Kevin-McGrath@appriseinc.org</a:t>
            </a:r>
            <a:endParaRPr lang="en-US" sz="2400" dirty="0">
              <a:latin typeface="Calibri" panose="020F0502020204030204" pitchFamily="34" charset="0"/>
              <a:cs typeface="Calibri" panose="020F0502020204030204" pitchFamily="34" charset="0"/>
            </a:endParaRPr>
          </a:p>
          <a:p>
            <a:pPr marL="319088" lvl="1">
              <a:lnSpc>
                <a:spcPct val="90000"/>
              </a:lnSpc>
              <a:spcBef>
                <a:spcPts val="0"/>
              </a:spcBef>
              <a:buSzPct val="100000"/>
            </a:pPr>
            <a:r>
              <a:rPr lang="en-US" sz="2400" dirty="0">
                <a:latin typeface="Calibri" panose="020F0502020204030204" pitchFamily="34" charset="0"/>
                <a:cs typeface="Calibri" panose="020F0502020204030204" pitchFamily="34" charset="0"/>
              </a:rPr>
              <a:t>609-252-2081</a:t>
            </a:r>
          </a:p>
          <a:p>
            <a:pPr marL="319088" lvl="1">
              <a:lnSpc>
                <a:spcPct val="90000"/>
              </a:lnSpc>
              <a:spcBef>
                <a:spcPts val="0"/>
              </a:spcBef>
              <a:buSzPct val="100000"/>
              <a:buNone/>
            </a:pPr>
            <a:endParaRPr lang="en-US" sz="2400" dirty="0">
              <a:latin typeface="Calibri" panose="020F0502020204030204" pitchFamily="34" charset="0"/>
              <a:cs typeface="Calibri" panose="020F0502020204030204" pitchFamily="34" charset="0"/>
            </a:endParaRPr>
          </a:p>
          <a:p>
            <a:pPr marL="319088">
              <a:lnSpc>
                <a:spcPct val="90000"/>
              </a:lnSpc>
              <a:spcBef>
                <a:spcPts val="0"/>
              </a:spcBef>
              <a:buSzPct val="100000"/>
            </a:pPr>
            <a:r>
              <a:rPr lang="en-US" sz="2400" b="1" dirty="0">
                <a:latin typeface="Calibri" panose="020F0502020204030204" pitchFamily="34" charset="0"/>
                <a:cs typeface="Calibri" panose="020F0502020204030204" pitchFamily="34" charset="0"/>
              </a:rPr>
              <a:t>Dan Bausch</a:t>
            </a:r>
          </a:p>
          <a:p>
            <a:pPr marL="319088" lvl="1">
              <a:lnSpc>
                <a:spcPct val="90000"/>
              </a:lnSpc>
              <a:spcBef>
                <a:spcPts val="0"/>
              </a:spcBef>
              <a:buSzPct val="100000"/>
            </a:pPr>
            <a:r>
              <a:rPr lang="en-US" sz="2400" dirty="0" err="1">
                <a:latin typeface="Calibri" panose="020F0502020204030204" pitchFamily="34" charset="0"/>
                <a:cs typeface="Calibri" panose="020F0502020204030204" pitchFamily="34" charset="0"/>
                <a:hlinkClick r:id="rId4"/>
              </a:rPr>
              <a:t>Daniel-Bausch@appriseinc.org</a:t>
            </a:r>
            <a:r>
              <a:rPr lang="en-US" sz="2400" dirty="0">
                <a:latin typeface="Calibri" panose="020F0502020204030204" pitchFamily="34" charset="0"/>
                <a:cs typeface="Calibri" panose="020F0502020204030204" pitchFamily="34" charset="0"/>
              </a:rPr>
              <a:t> </a:t>
            </a:r>
          </a:p>
          <a:p>
            <a:pPr marL="319088" lvl="1">
              <a:lnSpc>
                <a:spcPct val="90000"/>
              </a:lnSpc>
              <a:spcBef>
                <a:spcPts val="0"/>
              </a:spcBef>
              <a:buSzPct val="100000"/>
            </a:pPr>
            <a:r>
              <a:rPr lang="en-US" sz="2400" dirty="0">
                <a:latin typeface="Calibri" panose="020F0502020204030204" pitchFamily="34" charset="0"/>
                <a:cs typeface="Calibri" panose="020F0502020204030204" pitchFamily="34" charset="0"/>
              </a:rPr>
              <a:t>609-252-9050</a:t>
            </a:r>
          </a:p>
        </p:txBody>
      </p:sp>
    </p:spTree>
    <p:extLst>
      <p:ext uri="{BB962C8B-B14F-4D97-AF65-F5344CB8AC3E}">
        <p14:creationId xmlns:p14="http://schemas.microsoft.com/office/powerpoint/2010/main" val="128982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 </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7" name="TextBox 6"/>
          <p:cNvSpPr txBox="1"/>
          <p:nvPr/>
        </p:nvSpPr>
        <p:spPr>
          <a:xfrm>
            <a:off x="7374467" y="6190847"/>
            <a:ext cx="1617133" cy="523220"/>
          </a:xfrm>
          <a:prstGeom prst="rect">
            <a:avLst/>
          </a:prstGeom>
          <a:solidFill>
            <a:schemeClr val="accent1">
              <a:alpha val="66000"/>
            </a:schemeClr>
          </a:solidFill>
          <a:ln w="38100">
            <a:solidFill>
              <a:schemeClr val="accent2"/>
            </a:solidFill>
          </a:ln>
        </p:spPr>
        <p:txBody>
          <a:bodyPr wrap="square" rtlCol="0">
            <a:spAutoFit/>
          </a:bodyPr>
          <a:lstStyle/>
          <a:p>
            <a:pPr algn="ctr"/>
            <a:r>
              <a:rPr lang="en-US" sz="1400" dirty="0">
                <a:latin typeface="Calibri" panose="020F0502020204030204" pitchFamily="34" charset="0"/>
              </a:rPr>
              <a:t>Presenter:</a:t>
            </a:r>
          </a:p>
          <a:p>
            <a:pPr algn="ctr"/>
            <a:r>
              <a:rPr lang="en-US" sz="1400" dirty="0">
                <a:latin typeface="Calibri" panose="020F0502020204030204" pitchFamily="34" charset="0"/>
              </a:rPr>
              <a:t>Heather Jones</a:t>
            </a:r>
          </a:p>
        </p:txBody>
      </p:sp>
      <p:sp>
        <p:nvSpPr>
          <p:cNvPr id="6" name="TextBox 5"/>
          <p:cNvSpPr txBox="1"/>
          <p:nvPr/>
        </p:nvSpPr>
        <p:spPr>
          <a:xfrm>
            <a:off x="0" y="3043304"/>
            <a:ext cx="9144000" cy="1323439"/>
          </a:xfrm>
          <a:prstGeom prst="rect">
            <a:avLst/>
          </a:prstGeom>
          <a:noFill/>
        </p:spPr>
        <p:txBody>
          <a:bodyPr wrap="square" rtlCol="0">
            <a:spAutoFit/>
          </a:bodyPr>
          <a:lstStyle/>
          <a:p>
            <a:pPr algn="ctr"/>
            <a:r>
              <a:rPr lang="en-US" sz="4000" b="1" dirty="0">
                <a:solidFill>
                  <a:schemeClr val="accent2">
                    <a:lumMod val="75000"/>
                  </a:schemeClr>
                </a:solidFill>
                <a:latin typeface="Calibri" panose="020F0502020204030204" pitchFamily="34" charset="0"/>
              </a:rPr>
              <a:t>Understanding LIHEAP Performance Measures</a:t>
            </a:r>
          </a:p>
        </p:txBody>
      </p:sp>
    </p:spTree>
    <p:extLst>
      <p:ext uri="{BB962C8B-B14F-4D97-AF65-F5344CB8AC3E}">
        <p14:creationId xmlns:p14="http://schemas.microsoft.com/office/powerpoint/2010/main" val="119833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pic>
        <p:nvPicPr>
          <p:cNvPr id="7" name="Picture 6"/>
          <p:cNvPicPr>
            <a:picLocks noChangeAspect="1"/>
          </p:cNvPicPr>
          <p:nvPr/>
        </p:nvPicPr>
        <p:blipFill rotWithShape="1">
          <a:blip r:embed="rId3"/>
          <a:srcRect r="1992"/>
          <a:stretch/>
        </p:blipFill>
        <p:spPr>
          <a:xfrm>
            <a:off x="3014366" y="2251388"/>
            <a:ext cx="5580556" cy="3114388"/>
          </a:xfrm>
          <a:prstGeom prst="rect">
            <a:avLst/>
          </a:prstGeom>
          <a:ln w="9525">
            <a:noFill/>
          </a:ln>
        </p:spPr>
      </p:pic>
      <p:sp>
        <p:nvSpPr>
          <p:cNvPr id="10" name="Rectangle 9"/>
          <p:cNvSpPr/>
          <p:nvPr/>
        </p:nvSpPr>
        <p:spPr>
          <a:xfrm>
            <a:off x="156012" y="2481894"/>
            <a:ext cx="2618847" cy="284685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8738">
              <a:lnSpc>
                <a:spcPct val="90000"/>
              </a:lnSpc>
            </a:pPr>
            <a:r>
              <a:rPr lang="en-US" b="1" dirty="0">
                <a:solidFill>
                  <a:srgbClr val="000000"/>
                </a:solidFill>
                <a:latin typeface="Calibri" panose="020F0502020204030204" pitchFamily="34" charset="0"/>
                <a:cs typeface="Calibri" panose="020F0502020204030204" pitchFamily="34" charset="0"/>
              </a:rPr>
              <a:t>Does LIHEAP furnish higher benefits to higher burden households?</a:t>
            </a:r>
          </a:p>
          <a:p>
            <a:pPr marL="58738">
              <a:lnSpc>
                <a:spcPct val="90000"/>
              </a:lnSpc>
            </a:pPr>
            <a:endParaRPr lang="en-US" sz="1100" dirty="0">
              <a:solidFill>
                <a:srgbClr val="000000"/>
              </a:solidFill>
              <a:latin typeface="Calibri" panose="020F0502020204030204" pitchFamily="34" charset="0"/>
              <a:cs typeface="Calibri" panose="020F0502020204030204" pitchFamily="34" charset="0"/>
            </a:endParaRPr>
          </a:p>
          <a:p>
            <a:pPr marL="58738">
              <a:lnSpc>
                <a:spcPct val="90000"/>
              </a:lnSpc>
            </a:pPr>
            <a:r>
              <a:rPr lang="en-US" sz="2000" b="1" dirty="0">
                <a:solidFill>
                  <a:srgbClr val="000000"/>
                </a:solidFill>
                <a:latin typeface="Calibri" panose="020F0502020204030204" pitchFamily="34" charset="0"/>
                <a:cs typeface="Calibri" panose="020F0502020204030204" pitchFamily="34" charset="0"/>
              </a:rPr>
              <a:t>No. </a:t>
            </a:r>
            <a:r>
              <a:rPr lang="en-US" sz="1600" dirty="0">
                <a:solidFill>
                  <a:srgbClr val="000000"/>
                </a:solidFill>
                <a:latin typeface="Calibri" panose="020F0502020204030204" pitchFamily="34" charset="0"/>
                <a:cs typeface="Calibri" panose="020F0502020204030204" pitchFamily="34" charset="0"/>
              </a:rPr>
              <a:t>In Missouri, the total LIHEAP benefit received by high burden households in FY 2017 was about</a:t>
            </a:r>
            <a:r>
              <a:rPr lang="en-US" sz="1600" b="1" dirty="0">
                <a:solidFill>
                  <a:srgbClr val="000000"/>
                </a:solidFill>
                <a:latin typeface="Calibri" panose="020F0502020204030204" pitchFamily="34" charset="0"/>
                <a:cs typeface="Calibri" panose="020F0502020204030204" pitchFamily="34" charset="0"/>
              </a:rPr>
              <a:t> $26 (8.4%) less</a:t>
            </a:r>
            <a:r>
              <a:rPr lang="en-US" dirty="0">
                <a:solidFill>
                  <a:srgbClr val="000000"/>
                </a:solidFill>
                <a:latin typeface="Calibri" panose="020F0502020204030204" pitchFamily="34" charset="0"/>
                <a:cs typeface="Calibri" panose="020F0502020204030204" pitchFamily="34" charset="0"/>
              </a:rPr>
              <a:t> </a:t>
            </a:r>
            <a:r>
              <a:rPr lang="en-US" sz="1600" dirty="0">
                <a:solidFill>
                  <a:srgbClr val="000000"/>
                </a:solidFill>
                <a:latin typeface="Calibri" panose="020F0502020204030204" pitchFamily="34" charset="0"/>
                <a:cs typeface="Calibri" panose="020F0502020204030204" pitchFamily="34" charset="0"/>
              </a:rPr>
              <a:t>than the total LIHEAP benefit received by the average recipient household.</a:t>
            </a:r>
          </a:p>
        </p:txBody>
      </p:sp>
      <p:sp>
        <p:nvSpPr>
          <p:cNvPr id="12" name="TextBox 11"/>
          <p:cNvSpPr txBox="1"/>
          <p:nvPr/>
        </p:nvSpPr>
        <p:spPr>
          <a:xfrm>
            <a:off x="156012" y="5618308"/>
            <a:ext cx="8653759" cy="923330"/>
          </a:xfrm>
          <a:prstGeom prst="rect">
            <a:avLst/>
          </a:prstGeom>
          <a:solidFill>
            <a:schemeClr val="accent1">
              <a:lumMod val="20000"/>
              <a:lumOff val="80000"/>
            </a:schemeClr>
          </a:solidFill>
          <a:ln w="9525">
            <a:noFill/>
          </a:ln>
        </p:spPr>
        <p:txBody>
          <a:bodyPr wrap="square" rtlCol="0">
            <a:spAutoFit/>
          </a:bodyPr>
          <a:lstStyle/>
          <a:p>
            <a:pPr marL="168275" lvl="0">
              <a:lnSpc>
                <a:spcPct val="90000"/>
              </a:lnSpc>
              <a:buClr>
                <a:srgbClr val="548AB0"/>
              </a:buClr>
            </a:pPr>
            <a:r>
              <a:rPr lang="en-US" b="1" dirty="0">
                <a:solidFill>
                  <a:srgbClr val="000000"/>
                </a:solidFill>
                <a:latin typeface="Calibri" panose="020F0502020204030204" pitchFamily="34" charset="0"/>
                <a:cs typeface="Calibri" panose="020F0502020204030204" pitchFamily="34" charset="0"/>
              </a:rPr>
              <a:t>Does LIHEAP pay a larger share of the home energy bill for high burden households?</a:t>
            </a:r>
          </a:p>
          <a:p>
            <a:pPr marL="168275" lvl="0">
              <a:lnSpc>
                <a:spcPct val="90000"/>
              </a:lnSpc>
              <a:spcBef>
                <a:spcPts val="0"/>
              </a:spcBef>
              <a:buClr>
                <a:srgbClr val="548AB0"/>
              </a:buClr>
            </a:pPr>
            <a:endParaRPr lang="en-US" sz="1050" b="1" dirty="0">
              <a:solidFill>
                <a:srgbClr val="000000"/>
              </a:solidFill>
              <a:latin typeface="Calibri" panose="020F0502020204030204" pitchFamily="34" charset="0"/>
              <a:cs typeface="Calibri" panose="020F0502020204030204" pitchFamily="34" charset="0"/>
            </a:endParaRPr>
          </a:p>
          <a:p>
            <a:pPr marL="168275" lvl="0">
              <a:lnSpc>
                <a:spcPct val="90000"/>
              </a:lnSpc>
              <a:buClr>
                <a:srgbClr val="548AB0"/>
              </a:buClr>
            </a:pPr>
            <a:r>
              <a:rPr lang="en-US" sz="1600" b="1" dirty="0">
                <a:solidFill>
                  <a:srgbClr val="000000"/>
                </a:solidFill>
                <a:latin typeface="Calibri" panose="020F0502020204030204" pitchFamily="34" charset="0"/>
                <a:cs typeface="Calibri" panose="020F0502020204030204" pitchFamily="34" charset="0"/>
              </a:rPr>
              <a:t>No. </a:t>
            </a:r>
            <a:r>
              <a:rPr lang="en-US" sz="1600" dirty="0">
                <a:solidFill>
                  <a:srgbClr val="000000"/>
                </a:solidFill>
                <a:latin typeface="Calibri" panose="020F0502020204030204" pitchFamily="34" charset="0"/>
                <a:cs typeface="Calibri" panose="020F0502020204030204" pitchFamily="34" charset="0"/>
              </a:rPr>
              <a:t>In FY 2017, LIHEAP paid </a:t>
            </a:r>
            <a:r>
              <a:rPr lang="en-US" sz="1600" b="1" dirty="0">
                <a:solidFill>
                  <a:srgbClr val="000000"/>
                </a:solidFill>
                <a:latin typeface="Calibri" panose="020F0502020204030204" pitchFamily="34" charset="0"/>
                <a:cs typeface="Calibri" panose="020F0502020204030204" pitchFamily="34" charset="0"/>
              </a:rPr>
              <a:t>45.3%</a:t>
            </a:r>
            <a:r>
              <a:rPr lang="en-US" sz="1600" b="1" i="1" dirty="0">
                <a:solidFill>
                  <a:srgbClr val="000000"/>
                </a:solidFill>
                <a:latin typeface="Calibri" panose="020F0502020204030204" pitchFamily="34" charset="0"/>
                <a:cs typeface="Calibri" panose="020F0502020204030204" pitchFamily="34" charset="0"/>
              </a:rPr>
              <a:t> </a:t>
            </a:r>
            <a:r>
              <a:rPr lang="en-US" sz="1600" dirty="0">
                <a:solidFill>
                  <a:srgbClr val="000000"/>
                </a:solidFill>
                <a:latin typeface="Calibri" panose="020F0502020204030204" pitchFamily="34" charset="0"/>
                <a:cs typeface="Calibri" panose="020F0502020204030204" pitchFamily="34" charset="0"/>
              </a:rPr>
              <a:t>of the energy bill for average households in Missouri, while LIHEAP paid </a:t>
            </a:r>
            <a:r>
              <a:rPr lang="en-US" sz="1600" b="1" dirty="0">
                <a:solidFill>
                  <a:srgbClr val="000000"/>
                </a:solidFill>
                <a:latin typeface="Calibri" panose="020F0502020204030204" pitchFamily="34" charset="0"/>
                <a:cs typeface="Calibri" panose="020F0502020204030204" pitchFamily="34" charset="0"/>
              </a:rPr>
              <a:t>28.2%</a:t>
            </a:r>
            <a:r>
              <a:rPr lang="en-US" sz="1600" b="1" i="1" dirty="0">
                <a:solidFill>
                  <a:srgbClr val="000000"/>
                </a:solidFill>
                <a:latin typeface="Calibri" panose="020F0502020204030204" pitchFamily="34" charset="0"/>
                <a:cs typeface="Calibri" panose="020F0502020204030204" pitchFamily="34" charset="0"/>
              </a:rPr>
              <a:t> </a:t>
            </a:r>
            <a:r>
              <a:rPr lang="en-US" sz="1600" dirty="0">
                <a:solidFill>
                  <a:srgbClr val="000000"/>
                </a:solidFill>
                <a:latin typeface="Calibri" panose="020F0502020204030204" pitchFamily="34" charset="0"/>
                <a:cs typeface="Calibri" panose="020F0502020204030204" pitchFamily="34" charset="0"/>
              </a:rPr>
              <a:t>of the energy bill for high burden households.</a:t>
            </a:r>
          </a:p>
        </p:txBody>
      </p:sp>
      <p:sp>
        <p:nvSpPr>
          <p:cNvPr id="13" name="TextBox 12"/>
          <p:cNvSpPr txBox="1"/>
          <p:nvPr/>
        </p:nvSpPr>
        <p:spPr>
          <a:xfrm>
            <a:off x="0" y="1538724"/>
            <a:ext cx="9144000" cy="690638"/>
          </a:xfrm>
          <a:prstGeom prst="rect">
            <a:avLst/>
          </a:prstGeom>
          <a:solidFill>
            <a:schemeClr val="accent2"/>
          </a:solidFill>
          <a:ln w="9525">
            <a:noFill/>
          </a:ln>
        </p:spPr>
        <p:txBody>
          <a:bodyPr wrap="square" rtlCol="0">
            <a:spAutoFit/>
          </a:bodyPr>
          <a:lstStyle/>
          <a:p>
            <a:pPr>
              <a:lnSpc>
                <a:spcPct val="80000"/>
              </a:lnSpc>
            </a:pPr>
            <a:r>
              <a:rPr lang="en-US" sz="2400" b="1" dirty="0">
                <a:solidFill>
                  <a:schemeClr val="bg1"/>
                </a:solidFill>
                <a:latin typeface="Calibri" panose="020F0502020204030204" pitchFamily="34" charset="0"/>
              </a:rPr>
              <a:t>Missouri State Snapshot </a:t>
            </a:r>
          </a:p>
          <a:p>
            <a:pPr>
              <a:lnSpc>
                <a:spcPct val="80000"/>
              </a:lnSpc>
            </a:pPr>
            <a:r>
              <a:rPr lang="en-US" sz="2400" b="1" dirty="0">
                <a:solidFill>
                  <a:schemeClr val="bg1"/>
                </a:solidFill>
                <a:latin typeface="Calibri" panose="020F0502020204030204" pitchFamily="34" charset="0"/>
              </a:rPr>
              <a:t>(Executive Summary—Energy Burden Measures)</a:t>
            </a:r>
          </a:p>
        </p:txBody>
      </p:sp>
    </p:spTree>
    <p:extLst>
      <p:ext uri="{BB962C8B-B14F-4D97-AF65-F5344CB8AC3E}">
        <p14:creationId xmlns:p14="http://schemas.microsoft.com/office/powerpoint/2010/main" val="362914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8600"/>
            <a:ext cx="9296400" cy="990600"/>
          </a:xfrm>
        </p:spPr>
        <p:txBody>
          <a:bodyPr>
            <a:noAutofit/>
          </a:bodyPr>
          <a:lstStyle/>
          <a:p>
            <a:pPr marL="234950">
              <a:lnSpc>
                <a:spcPct val="80000"/>
              </a:lnSpc>
            </a:pPr>
            <a:r>
              <a:rPr lang="en-US" sz="3000" i="1" dirty="0">
                <a:latin typeface="Calibri" pitchFamily="34" charset="0"/>
              </a:rPr>
              <a:t>How Performance Management Can Improve LIHEAP</a:t>
            </a:r>
            <a:br>
              <a:rPr lang="en-US" sz="3000" i="1" dirty="0">
                <a:latin typeface="Calibri" pitchFamily="34" charset="0"/>
              </a:rPr>
            </a:br>
            <a:r>
              <a:rPr lang="en-US" sz="2600" b="1" dirty="0">
                <a:latin typeface="Calibri" pitchFamily="34" charset="0"/>
              </a:rPr>
              <a:t>Understanding LIHEAP Performance Measures</a:t>
            </a:r>
          </a:p>
        </p:txBody>
      </p:sp>
      <p:sp>
        <p:nvSpPr>
          <p:cNvPr id="4" name="Slide Number Placeholder 3"/>
          <p:cNvSpPr>
            <a:spLocks noGrp="1"/>
          </p:cNvSpPr>
          <p:nvPr>
            <p:ph type="sldNum" sz="quarter" idx="12"/>
          </p:nvPr>
        </p:nvSpPr>
        <p:spPr/>
        <p:txBody>
          <a:bodyPr>
            <a:normAutofit fontScale="5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FE5B013-A80A-40D2-8FAE-6E44A516CF2D}" type="slidenum">
              <a:rPr kumimoji="0" lang="en-US" sz="2000" b="1" i="0" u="none" strike="noStrike" kern="1200" cap="none" spc="0" normalizeH="0" baseline="0" noProof="0" smtClean="0">
                <a:ln>
                  <a:noFill/>
                </a:ln>
                <a:solidFill>
                  <a:srgbClr val="FFFFFF"/>
                </a:solidFill>
                <a:effectLst/>
                <a:uLnTx/>
                <a:uFillTx/>
                <a:latin typeface="Calibri"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2000" b="1" i="0" u="none" strike="noStrike" kern="1200" cap="none" spc="0" normalizeH="0" baseline="0" noProof="0" dirty="0">
              <a:ln>
                <a:noFill/>
              </a:ln>
              <a:solidFill>
                <a:srgbClr val="FFFFFF"/>
              </a:solidFill>
              <a:effectLst/>
              <a:uLnTx/>
              <a:uFillTx/>
              <a:latin typeface="Calibri" pitchFamily="34" charset="0"/>
              <a:ea typeface="+mn-ea"/>
              <a:cs typeface="+mn-cs"/>
            </a:endParaRPr>
          </a:p>
        </p:txBody>
      </p:sp>
      <p:sp>
        <p:nvSpPr>
          <p:cNvPr id="2" name="TextBox 1"/>
          <p:cNvSpPr txBox="1"/>
          <p:nvPr/>
        </p:nvSpPr>
        <p:spPr>
          <a:xfrm>
            <a:off x="0" y="1569720"/>
            <a:ext cx="9144000" cy="690638"/>
          </a:xfrm>
          <a:prstGeom prst="rect">
            <a:avLst/>
          </a:prstGeom>
          <a:solidFill>
            <a:schemeClr val="accent2"/>
          </a:solidFill>
        </p:spPr>
        <p:txBody>
          <a:bodyPr wrap="square" rtlCol="0">
            <a:spAutoFit/>
          </a:bodyPr>
          <a:lstStyle/>
          <a:p>
            <a:pPr>
              <a:lnSpc>
                <a:spcPct val="80000"/>
              </a:lnSpc>
            </a:pPr>
            <a:r>
              <a:rPr lang="en-US" sz="2400" b="1" dirty="0">
                <a:solidFill>
                  <a:schemeClr val="bg1"/>
                </a:solidFill>
                <a:latin typeface="Calibri" panose="020F0502020204030204" pitchFamily="34" charset="0"/>
              </a:rPr>
              <a:t>MISSOURI State Snapshot </a:t>
            </a:r>
          </a:p>
          <a:p>
            <a:pPr>
              <a:lnSpc>
                <a:spcPct val="80000"/>
              </a:lnSpc>
            </a:pPr>
            <a:r>
              <a:rPr lang="en-US" sz="2400" b="1" dirty="0">
                <a:solidFill>
                  <a:schemeClr val="bg1"/>
                </a:solidFill>
                <a:latin typeface="Calibri" panose="020F0502020204030204" pitchFamily="34" charset="0"/>
              </a:rPr>
              <a:t>(Executive Summary—Prevention and Restoration Measures)</a:t>
            </a:r>
          </a:p>
        </p:txBody>
      </p:sp>
      <p:pic>
        <p:nvPicPr>
          <p:cNvPr id="13" name="Picture 12"/>
          <p:cNvPicPr>
            <a:picLocks noChangeAspect="1"/>
          </p:cNvPicPr>
          <p:nvPr/>
        </p:nvPicPr>
        <p:blipFill>
          <a:blip r:embed="rId2"/>
          <a:stretch>
            <a:fillRect/>
          </a:stretch>
        </p:blipFill>
        <p:spPr>
          <a:xfrm>
            <a:off x="209550" y="2486414"/>
            <a:ext cx="5077793" cy="2772176"/>
          </a:xfrm>
          <a:prstGeom prst="rect">
            <a:avLst/>
          </a:prstGeom>
        </p:spPr>
      </p:pic>
      <p:sp>
        <p:nvSpPr>
          <p:cNvPr id="16" name="TextBox 15"/>
          <p:cNvSpPr txBox="1"/>
          <p:nvPr/>
        </p:nvSpPr>
        <p:spPr>
          <a:xfrm>
            <a:off x="209550" y="5325864"/>
            <a:ext cx="8724900" cy="1338828"/>
          </a:xfrm>
          <a:prstGeom prst="rect">
            <a:avLst/>
          </a:prstGeom>
          <a:solidFill>
            <a:schemeClr val="accent1">
              <a:lumMod val="20000"/>
              <a:lumOff val="80000"/>
            </a:schemeClr>
          </a:solidFill>
        </p:spPr>
        <p:txBody>
          <a:bodyPr wrap="square" rtlCol="0">
            <a:spAutoFit/>
          </a:bodyPr>
          <a:lstStyle/>
          <a:p>
            <a:pPr marL="58738" lvl="0">
              <a:lnSpc>
                <a:spcPct val="90000"/>
              </a:lnSpc>
              <a:buClr>
                <a:srgbClr val="548AB0"/>
              </a:buClr>
            </a:pPr>
            <a:r>
              <a:rPr lang="en-US" b="1" dirty="0">
                <a:solidFill>
                  <a:schemeClr val="accent6"/>
                </a:solidFill>
                <a:latin typeface="Calibri" panose="020F0502020204030204" pitchFamily="34" charset="0"/>
                <a:cs typeface="Calibri" panose="020F0502020204030204" pitchFamily="34" charset="0"/>
              </a:rPr>
              <a:t>Restoration of Home Energy Service</a:t>
            </a:r>
          </a:p>
          <a:p>
            <a:pPr marL="58738" lvl="0">
              <a:lnSpc>
                <a:spcPct val="90000"/>
              </a:lnSpc>
              <a:buClr>
                <a:srgbClr val="548AB0"/>
              </a:buClr>
            </a:pPr>
            <a:endParaRPr lang="en-US" sz="1100" b="1" dirty="0">
              <a:solidFill>
                <a:srgbClr val="000000"/>
              </a:solidFill>
              <a:latin typeface="Calibri" panose="020F0502020204030204" pitchFamily="34" charset="0"/>
              <a:cs typeface="Calibri" panose="020F0502020204030204" pitchFamily="34" charset="0"/>
            </a:endParaRPr>
          </a:p>
          <a:p>
            <a:pPr marL="57150" marR="137160" lvl="0">
              <a:lnSpc>
                <a:spcPct val="90000"/>
              </a:lnSpc>
              <a:buClr>
                <a:srgbClr val="000000"/>
              </a:buClr>
              <a:buSzPct val="100000"/>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FY 2017, LIHEAP benefits </a:t>
            </a:r>
            <a:r>
              <a:rPr lang="en-US" sz="15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restored home energy service 15,794 times</a:t>
            </a: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for households who had been disconnected by their utility provider or who had run out of fuel oil, propane, or wood.  The program also </a:t>
            </a:r>
            <a:r>
              <a:rPr lang="en-US" sz="15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restored home energy service for 90 households by repairing or replacing inoperable heating or cooling equipment.</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p:cNvSpPr txBox="1"/>
          <p:nvPr/>
        </p:nvSpPr>
        <p:spPr>
          <a:xfrm>
            <a:off x="5448563" y="2268217"/>
            <a:ext cx="3485887" cy="3208571"/>
          </a:xfrm>
          <a:prstGeom prst="rect">
            <a:avLst/>
          </a:prstGeom>
          <a:solidFill>
            <a:schemeClr val="accent1">
              <a:lumMod val="20000"/>
              <a:lumOff val="80000"/>
            </a:schemeClr>
          </a:solidFill>
        </p:spPr>
        <p:txBody>
          <a:bodyPr wrap="square" rtlCol="0">
            <a:spAutoFit/>
          </a:bodyPr>
          <a:lstStyle/>
          <a:p>
            <a:pPr marL="117475" marR="137160" lvl="0">
              <a:lnSpc>
                <a:spcPct val="85000"/>
              </a:lnSpc>
              <a:spcBef>
                <a:spcPts val="0"/>
              </a:spcBef>
              <a:spcAft>
                <a:spcPts val="0"/>
              </a:spcAft>
              <a:buClr>
                <a:srgbClr val="000000"/>
              </a:buClr>
              <a:buSzPts val="800"/>
              <a:tabLst>
                <a:tab pos="8801100" algn="l"/>
              </a:tabLst>
            </a:pPr>
            <a:endParaRPr lang="en-US" sz="1050"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117475" marR="137160" lvl="0">
              <a:lnSpc>
                <a:spcPct val="85000"/>
              </a:lnSpc>
              <a:spcBef>
                <a:spcPts val="0"/>
              </a:spcBef>
              <a:spcAft>
                <a:spcPts val="0"/>
              </a:spcAft>
              <a:buClr>
                <a:srgbClr val="000000"/>
              </a:buClr>
              <a:buSzPts val="800"/>
              <a:tabLst>
                <a:tab pos="8801100" algn="l"/>
              </a:tabLst>
            </a:pPr>
            <a:r>
              <a:rPr lang="en-US"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Prevention of Home Energy Loss</a:t>
            </a:r>
          </a:p>
          <a:p>
            <a:pPr marL="117475" marR="137160" lvl="0">
              <a:lnSpc>
                <a:spcPct val="90000"/>
              </a:lnSpc>
              <a:spcBef>
                <a:spcPts val="0"/>
              </a:spcBef>
              <a:spcAft>
                <a:spcPts val="0"/>
              </a:spcAft>
              <a:buClr>
                <a:srgbClr val="000000"/>
              </a:buClr>
              <a:buSzPts val="800"/>
              <a:tabLst>
                <a:tab pos="8801100" algn="l"/>
              </a:tabLst>
            </a:pPr>
            <a:endParaRPr lang="en-US" sz="1100"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4488" marR="137160" lvl="0" indent="-227013">
              <a:lnSpc>
                <a:spcPct val="90000"/>
              </a:lnSpc>
              <a:spcBef>
                <a:spcPts val="0"/>
              </a:spcBef>
              <a:spcAft>
                <a:spcPts val="0"/>
              </a:spcAft>
              <a:buClr>
                <a:srgbClr val="000000"/>
              </a:buClr>
              <a:buSzPct val="100000"/>
              <a:buFont typeface="Arial" panose="020B0604020202020204" pitchFamily="34" charset="0"/>
              <a:buChar char="•"/>
              <a:tabLst>
                <a:tab pos="8801100" algn="l"/>
              </a:tabLst>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 FY 2017, LIHEAP benefits in Missouri </a:t>
            </a:r>
            <a:r>
              <a:rPr lang="en-US" sz="15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prevented the loss of service 85,294 times</a:t>
            </a: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by stopping threatened utility service disconnections and by delivering fuels to homes that were at risk of running out. </a:t>
            </a:r>
          </a:p>
          <a:p>
            <a:pPr marL="344488" marR="137160" lvl="0" indent="-227013">
              <a:lnSpc>
                <a:spcPct val="90000"/>
              </a:lnSpc>
              <a:spcBef>
                <a:spcPts val="0"/>
              </a:spcBef>
              <a:spcAft>
                <a:spcPts val="0"/>
              </a:spcAft>
              <a:buClr>
                <a:srgbClr val="000000"/>
              </a:buClr>
              <a:buSzPct val="100000"/>
              <a:buFont typeface="Arial" panose="020B0604020202020204" pitchFamily="34" charset="0"/>
              <a:buChar char="•"/>
              <a:tabLst>
                <a:tab pos="8801100" algn="l"/>
              </a:tabLst>
            </a:pPr>
            <a:endPar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4488" marR="137160" lvl="0" indent="-227013">
              <a:lnSpc>
                <a:spcPct val="90000"/>
              </a:lnSpc>
              <a:spcBef>
                <a:spcPts val="0"/>
              </a:spcBef>
              <a:spcAft>
                <a:spcPts val="0"/>
              </a:spcAft>
              <a:buClr>
                <a:srgbClr val="000000"/>
              </a:buClr>
              <a:buSzPct val="100000"/>
              <a:buFont typeface="Arial" panose="020B0604020202020204" pitchFamily="34" charset="0"/>
              <a:buChar char="•"/>
              <a:tabLst>
                <a:tab pos="8801100" algn="l"/>
              </a:tabLst>
            </a:pPr>
            <a:r>
              <a:rPr lang="en-US" sz="15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program also </a:t>
            </a:r>
            <a:r>
              <a:rPr lang="en-US" sz="1500" b="1"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repaired or replaced heating or cooling equipment at imminent risk of failure for 65 households.</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24948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7030A0"/>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6155</TotalTime>
  <Words>3334</Words>
  <Application>Microsoft Office PowerPoint</Application>
  <PresentationFormat>On-screen Show (4:3)</PresentationFormat>
  <Paragraphs>487</Paragraphs>
  <Slides>45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Times New Roman</vt:lpstr>
      <vt:lpstr>Tw Cen MT</vt:lpstr>
      <vt:lpstr>Wingdings</vt:lpstr>
      <vt:lpstr>Wingdings 2</vt:lpstr>
      <vt:lpstr>Median</vt:lpstr>
      <vt:lpstr>  How Performance Management Can Improve LIHEAP  NEUAC 2018  </vt:lpstr>
      <vt:lpstr>How Performance Management Can Improve LIHEAP Performance Management Overview</vt:lpstr>
      <vt:lpstr>How Performance Management Can Improve LIHEAP Performance Management Toolbox</vt:lpstr>
      <vt:lpstr>How Performance Management Can Improve LIHEAP Performance Management Toolbox</vt:lpstr>
      <vt:lpstr>How Performance Management Can Improve LIHEAP Performance Management Toolbox</vt:lpstr>
      <vt:lpstr>How Performance Management Can Improve LIHEAP Performance Management Toolbox</vt:lpstr>
      <vt:lpstr>How Performance Management Can Improve LIHEAP  </vt:lpstr>
      <vt:lpstr>How Performance Management Can Improve LIHEAP Understanding LIHEAP Performance Measures</vt:lpstr>
      <vt:lpstr>How Performance Management Can Improve LIHEAP Understanding LIHEAP Performance Measures</vt:lpstr>
      <vt:lpstr>How Performance Management Can Improve LIHEAP Understanding LIHEAP Performance Measures</vt:lpstr>
      <vt:lpstr>How Performance Management Can Improve LIHEAP Understanding LIHEAP Performance Measures</vt:lpstr>
      <vt:lpstr>How Performance Measures Can Improve LIHEAP Understanding LIHEAP Performance Measures</vt:lpstr>
      <vt:lpstr>How Performance Management Can Improve LIHEAP Understanding LIHEAP Performance Measures</vt:lpstr>
      <vt:lpstr>How Performance Management Can Improve LIHEAP Understanding LIHEAP Performance Measures</vt:lpstr>
      <vt:lpstr>How Performance Management Can Improve LIHEAP Understanding LIHEAP Performance Measures</vt:lpstr>
      <vt:lpstr>How Performance Management Can Improve LIHEAP Understanding LIHEAP Performance Measures</vt:lpstr>
      <vt:lpstr>How Performance Management Can Improve LIHEAP </vt:lpstr>
      <vt:lpstr>How Performance Management Can Improve LIHEAP Performance Data Case Study</vt:lpstr>
      <vt:lpstr>How Performance Management Can Improve LIHEAP Performance Data Case Study</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Performance Data Case Study </vt:lpstr>
      <vt:lpstr>How Performance Management Can Improve LIHEAP </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Prioritizing Clients Using Estimates of Client Bill Savings</vt:lpstr>
      <vt:lpstr>How Performance Management Can Improve LIHEAP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Torgerson</dc:creator>
  <cp:lastModifiedBy>David-Carroll</cp:lastModifiedBy>
  <cp:revision>110</cp:revision>
  <cp:lastPrinted>2018-06-18T16:18:48Z</cp:lastPrinted>
  <dcterms:created xsi:type="dcterms:W3CDTF">2017-06-14T22:39:47Z</dcterms:created>
  <dcterms:modified xsi:type="dcterms:W3CDTF">2018-06-26T14:30:24Z</dcterms:modified>
</cp:coreProperties>
</file>