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44"/>
  </p:notesMasterIdLst>
  <p:sldIdLst>
    <p:sldId id="256" r:id="rId3"/>
    <p:sldId id="582" r:id="rId4"/>
    <p:sldId id="583" r:id="rId5"/>
    <p:sldId id="566" r:id="rId6"/>
    <p:sldId id="586" r:id="rId7"/>
    <p:sldId id="589" r:id="rId8"/>
    <p:sldId id="591" r:id="rId9"/>
    <p:sldId id="592" r:id="rId10"/>
    <p:sldId id="587" r:id="rId11"/>
    <p:sldId id="500" r:id="rId12"/>
    <p:sldId id="602" r:id="rId13"/>
    <p:sldId id="627" r:id="rId14"/>
    <p:sldId id="605" r:id="rId15"/>
    <p:sldId id="628" r:id="rId16"/>
    <p:sldId id="603" r:id="rId17"/>
    <p:sldId id="604" r:id="rId18"/>
    <p:sldId id="629" r:id="rId19"/>
    <p:sldId id="594" r:id="rId20"/>
    <p:sldId id="567" r:id="rId21"/>
    <p:sldId id="513" r:id="rId22"/>
    <p:sldId id="514" r:id="rId23"/>
    <p:sldId id="607" r:id="rId24"/>
    <p:sldId id="608" r:id="rId25"/>
    <p:sldId id="609" r:id="rId26"/>
    <p:sldId id="610" r:id="rId27"/>
    <p:sldId id="611" r:id="rId28"/>
    <p:sldId id="612" r:id="rId29"/>
    <p:sldId id="613" r:id="rId30"/>
    <p:sldId id="614" r:id="rId31"/>
    <p:sldId id="615" r:id="rId32"/>
    <p:sldId id="616" r:id="rId33"/>
    <p:sldId id="626" r:id="rId34"/>
    <p:sldId id="618" r:id="rId35"/>
    <p:sldId id="624" r:id="rId36"/>
    <p:sldId id="619" r:id="rId37"/>
    <p:sldId id="620" r:id="rId38"/>
    <p:sldId id="621" r:id="rId39"/>
    <p:sldId id="622" r:id="rId40"/>
    <p:sldId id="623" r:id="rId41"/>
    <p:sldId id="564" r:id="rId42"/>
    <p:sldId id="26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E86963-793A-BE9A-6DD4-369AEF36510D}" name="Kevin Schwartzbach" initials="KS" userId="S::kevin-schwartzbach@appriseinc.org::fc01fb02-1748-42a2-aea5-f5b621ea0d65" providerId="AD"/>
  <p188:author id="{29D48E6E-03A6-0DBC-17AA-B239DE3AFDEF}" name="GOBEN Lisa * HCS" initials="GL*H" userId="S::Lisa.Goben@hcs.oregon.gov::7a0736ac-176f-435e-aadb-7fd6138324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5" d="100"/>
          <a:sy n="55" d="100"/>
        </p:scale>
        <p:origin x="10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E865F-92F6-4AA1-BDFE-5716FEFB36BD}" type="datetimeFigureOut">
              <a:rPr lang="en-US" smtClean="0"/>
              <a:t>6/13/2023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CFDEB-1E03-4D2D-95B0-3A55E9C4BC2C}" type="slidenum">
              <a:rPr lang="en-US" smtClean="0"/>
              <a:t>‹#›</a:t>
            </a:fld>
            <a:endParaRPr lang="en-US"/>
          </a:p>
        </p:txBody>
      </p:sp>
    </p:spTree>
    <p:extLst>
      <p:ext uri="{BB962C8B-B14F-4D97-AF65-F5344CB8AC3E}">
        <p14:creationId xmlns:p14="http://schemas.microsoft.com/office/powerpoint/2010/main" val="2693869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63717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33555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34122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18997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92384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91125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75976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363"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9363"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4671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97092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50373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044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56164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99702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26720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87782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59257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87714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19668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02878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47198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509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08805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61356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24240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98897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70829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35472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5774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064616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787707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656242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663502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200"/>
              <a:buFont typeface="Calibri"/>
              <a:buNone/>
            </a:pPr>
            <a:endParaRPr/>
          </a:p>
        </p:txBody>
      </p:sp>
      <p:sp>
        <p:nvSpPr>
          <p:cNvPr id="142" name="Google Shape;142;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Quattrocento Sans"/>
              <a:buNone/>
            </a:pPr>
            <a:fld id="{00000000-1234-1234-1234-123412341234}" type="slidenum">
              <a:rPr lang="en-US"/>
              <a:t>41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81343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72461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33699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36289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a:t>
            </a:r>
            <a:r>
              <a:rPr lang="en-US" baseline="0" dirty="0"/>
              <a:t> speaking, grantees’ policies may be more restrictive than the federal law, but not less so--such as in the case of a grantee including an assets test which the federal law doesn’t require.</a:t>
            </a:r>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10</a:t>
            </a:fld>
            <a:endParaRPr lang="en-US" dirty="0">
              <a:solidFill>
                <a:prstClr val="black"/>
              </a:solidFill>
              <a:latin typeface="Calibri"/>
            </a:endParaRPr>
          </a:p>
        </p:txBody>
      </p:sp>
    </p:spTree>
    <p:extLst>
      <p:ext uri="{BB962C8B-B14F-4D97-AF65-F5344CB8AC3E}">
        <p14:creationId xmlns:p14="http://schemas.microsoft.com/office/powerpoint/2010/main" val="2274274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31438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53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609585" lvl="0" indent="-304792" algn="l">
              <a:spcBef>
                <a:spcPts val="533"/>
              </a:spcBef>
              <a:spcAft>
                <a:spcPts val="0"/>
              </a:spcAft>
              <a:buClr>
                <a:srgbClr val="888888"/>
              </a:buClr>
              <a:buSzPts val="2000"/>
              <a:buNone/>
              <a:defRPr sz="2667">
                <a:solidFill>
                  <a:srgbClr val="888888"/>
                </a:solidFill>
              </a:defRPr>
            </a:lvl1pPr>
            <a:lvl2pPr marL="1219170" lvl="1" indent="-304792" algn="l">
              <a:spcBef>
                <a:spcPts val="480"/>
              </a:spcBef>
              <a:spcAft>
                <a:spcPts val="0"/>
              </a:spcAft>
              <a:buClr>
                <a:srgbClr val="888888"/>
              </a:buClr>
              <a:buSzPts val="1800"/>
              <a:buNone/>
              <a:defRPr sz="2400">
                <a:solidFill>
                  <a:srgbClr val="888888"/>
                </a:solidFill>
              </a:defRPr>
            </a:lvl2pPr>
            <a:lvl3pPr marL="1828754" lvl="2" indent="-304792" algn="l">
              <a:spcBef>
                <a:spcPts val="427"/>
              </a:spcBef>
              <a:spcAft>
                <a:spcPts val="0"/>
              </a:spcAft>
              <a:buClr>
                <a:srgbClr val="888888"/>
              </a:buClr>
              <a:buSzPts val="1600"/>
              <a:buNone/>
              <a:defRPr sz="2133">
                <a:solidFill>
                  <a:srgbClr val="888888"/>
                </a:solidFill>
              </a:defRPr>
            </a:lvl3pPr>
            <a:lvl4pPr marL="2438339" lvl="3" indent="-304792" algn="l">
              <a:spcBef>
                <a:spcPts val="373"/>
              </a:spcBef>
              <a:spcAft>
                <a:spcPts val="0"/>
              </a:spcAft>
              <a:buClr>
                <a:srgbClr val="888888"/>
              </a:buClr>
              <a:buSzPts val="1400"/>
              <a:buNone/>
              <a:defRPr sz="1867">
                <a:solidFill>
                  <a:srgbClr val="888888"/>
                </a:solidFill>
              </a:defRPr>
            </a:lvl4pPr>
            <a:lvl5pPr marL="3047924" lvl="4" indent="-304792" algn="l">
              <a:spcBef>
                <a:spcPts val="373"/>
              </a:spcBef>
              <a:spcAft>
                <a:spcPts val="0"/>
              </a:spcAft>
              <a:buClr>
                <a:srgbClr val="888888"/>
              </a:buClr>
              <a:buSzPts val="1400"/>
              <a:buNone/>
              <a:defRPr sz="1867">
                <a:solidFill>
                  <a:srgbClr val="888888"/>
                </a:solidFill>
              </a:defRPr>
            </a:lvl5pPr>
            <a:lvl6pPr marL="3657509" lvl="5" indent="-304792" algn="l">
              <a:spcBef>
                <a:spcPts val="373"/>
              </a:spcBef>
              <a:spcAft>
                <a:spcPts val="0"/>
              </a:spcAft>
              <a:buClr>
                <a:srgbClr val="888888"/>
              </a:buClr>
              <a:buSzPts val="1400"/>
              <a:buNone/>
              <a:defRPr sz="1867">
                <a:solidFill>
                  <a:srgbClr val="888888"/>
                </a:solidFill>
              </a:defRPr>
            </a:lvl6pPr>
            <a:lvl7pPr marL="4267093" lvl="6" indent="-304792" algn="l">
              <a:spcBef>
                <a:spcPts val="373"/>
              </a:spcBef>
              <a:spcAft>
                <a:spcPts val="0"/>
              </a:spcAft>
              <a:buClr>
                <a:srgbClr val="888888"/>
              </a:buClr>
              <a:buSzPts val="1400"/>
              <a:buNone/>
              <a:defRPr sz="1867">
                <a:solidFill>
                  <a:srgbClr val="888888"/>
                </a:solidFill>
              </a:defRPr>
            </a:lvl7pPr>
            <a:lvl8pPr marL="4876678" lvl="7" indent="-304792" algn="l">
              <a:spcBef>
                <a:spcPts val="373"/>
              </a:spcBef>
              <a:spcAft>
                <a:spcPts val="0"/>
              </a:spcAft>
              <a:buClr>
                <a:srgbClr val="888888"/>
              </a:buClr>
              <a:buSzPts val="1400"/>
              <a:buNone/>
              <a:defRPr sz="1867">
                <a:solidFill>
                  <a:srgbClr val="888888"/>
                </a:solidFill>
              </a:defRPr>
            </a:lvl8pPr>
            <a:lvl9pPr marL="5486263" lvl="8" indent="-304792" algn="l">
              <a:spcBef>
                <a:spcPts val="373"/>
              </a:spcBef>
              <a:spcAft>
                <a:spcPts val="0"/>
              </a:spcAft>
              <a:buClr>
                <a:srgbClr val="888888"/>
              </a:buClr>
              <a:buSzPts val="1400"/>
              <a:buNone/>
              <a:defRPr sz="1867">
                <a:solidFill>
                  <a:srgbClr val="888888"/>
                </a:solidFill>
              </a:defRPr>
            </a:lvl9pPr>
          </a:lstStyle>
          <a:p>
            <a:pPr lvl="0"/>
            <a:r>
              <a:rPr lang="en-US"/>
              <a:t>Click to edit Master text styles</a:t>
            </a:r>
          </a:p>
        </p:txBody>
      </p:sp>
      <p:sp>
        <p:nvSpPr>
          <p:cNvPr id="30" name="Google Shape;30;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688682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0C694-814A-14FE-56B2-2B896F2C40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9F2798-1269-CA6A-3516-8D545E0725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39549A-25B6-D567-1EA8-47E083EBB58A}"/>
              </a:ext>
            </a:extLst>
          </p:cNvPr>
          <p:cNvSpPr>
            <a:spLocks noGrp="1"/>
          </p:cNvSpPr>
          <p:nvPr>
            <p:ph type="dt" sz="half" idx="10"/>
          </p:nvPr>
        </p:nvSpPr>
        <p:spPr/>
        <p:txBody>
          <a:bodyPr/>
          <a:lstStyle/>
          <a:p>
            <a:fld id="{3C2AA64B-7916-47E8-9817-A6F492952E5C}" type="datetimeFigureOut">
              <a:rPr lang="en-US" smtClean="0"/>
              <a:t>6/13/2023</a:t>
            </a:fld>
            <a:endParaRPr lang="en-US"/>
          </a:p>
        </p:txBody>
      </p:sp>
      <p:sp>
        <p:nvSpPr>
          <p:cNvPr id="5" name="Footer Placeholder 4">
            <a:extLst>
              <a:ext uri="{FF2B5EF4-FFF2-40B4-BE49-F238E27FC236}">
                <a16:creationId xmlns:a16="http://schemas.microsoft.com/office/drawing/2014/main" id="{863ECC49-89F5-B7BA-C03C-CF33E38A0C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F2287-D135-E30D-A8D9-8FC60F8896B9}"/>
              </a:ext>
            </a:extLst>
          </p:cNvPr>
          <p:cNvSpPr>
            <a:spLocks noGrp="1"/>
          </p:cNvSpPr>
          <p:nvPr>
            <p:ph type="sldNum" sz="quarter" idx="12"/>
          </p:nvPr>
        </p:nvSpPr>
        <p:spPr/>
        <p:txBody>
          <a:bodyPr/>
          <a:lstStyle/>
          <a:p>
            <a:fld id="{E2102BDA-D91D-4ECD-8E8D-551BB076B809}" type="slidenum">
              <a:rPr lang="en-US" smtClean="0"/>
              <a:t>‹#›</a:t>
            </a:fld>
            <a:endParaRPr lang="en-US"/>
          </a:p>
        </p:txBody>
      </p:sp>
    </p:spTree>
    <p:extLst>
      <p:ext uri="{BB962C8B-B14F-4D97-AF65-F5344CB8AC3E}">
        <p14:creationId xmlns:p14="http://schemas.microsoft.com/office/powerpoint/2010/main" val="3400439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pPr defTabSz="914377">
              <a:defRPr/>
            </a:pPr>
            <a:fld id="{BA21F263-3D89-45E3-819A-8B557F9D3D6B}" type="datetime1">
              <a:rPr lang="en-US" smtClean="0"/>
              <a:pPr defTabSz="914377">
                <a:defRPr/>
              </a:pPr>
              <a:t>6/13/2023</a:t>
            </a:fld>
            <a:endParaRPr lang="en-US" dirty="0"/>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pPr defTabSz="914377">
              <a:defRPr/>
            </a:pPr>
            <a:endParaRPr lang="en-US" dirty="0">
              <a:solidFill>
                <a:srgbClr val="EBDDC3"/>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defTabSz="914377">
              <a:defRPr/>
            </a:pPr>
            <a:fld id="{EFE5B013-A80A-40D2-8FAE-6E44A516CF2D}" type="slidenum">
              <a:rPr lang="en-US" smtClean="0">
                <a:solidFill>
                  <a:srgbClr val="EBDDC3"/>
                </a:solidFill>
              </a:rPr>
              <a:pPr defTabSz="914377">
                <a:defRPr/>
              </a:pPr>
              <a:t>‹#›</a:t>
            </a:fld>
            <a:endParaRPr lang="en-US" dirty="0">
              <a:solidFill>
                <a:srgbClr val="EBDDC3"/>
              </a:solidFill>
            </a:endParaRPr>
          </a:p>
        </p:txBody>
      </p:sp>
    </p:spTree>
    <p:extLst>
      <p:ext uri="{BB962C8B-B14F-4D97-AF65-F5344CB8AC3E}">
        <p14:creationId xmlns:p14="http://schemas.microsoft.com/office/powerpoint/2010/main" val="56936383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defTabSz="914377">
              <a:defRPr/>
            </a:pPr>
            <a:fld id="{79A20B0D-C8A7-48BC-88D0-D774B8372AE6}" type="datetime1">
              <a:rPr lang="en-US" smtClean="0">
                <a:solidFill>
                  <a:srgbClr val="775F55"/>
                </a:solidFill>
              </a:rPr>
              <a:pPr defTabSz="914377">
                <a:defRPr/>
              </a:pPr>
              <a:t>6/13/2023</a:t>
            </a:fld>
            <a:endParaRPr lang="en-US" dirty="0">
              <a:solidFill>
                <a:srgbClr val="775F55"/>
              </a:solidFill>
            </a:endParaRPr>
          </a:p>
        </p:txBody>
      </p:sp>
      <p:sp>
        <p:nvSpPr>
          <p:cNvPr id="5" name="Footer Placeholder 4"/>
          <p:cNvSpPr>
            <a:spLocks noGrp="1"/>
          </p:cNvSpPr>
          <p:nvPr>
            <p:ph type="ftr" sz="quarter" idx="11"/>
          </p:nvPr>
        </p:nvSpPr>
        <p:spPr/>
        <p:txBody>
          <a:bodyPr/>
          <a:lstStyle/>
          <a:p>
            <a:pPr defTabSz="914377">
              <a:defRPr/>
            </a:pPr>
            <a:endParaRPr lang="en-US" dirty="0">
              <a:solidFill>
                <a:srgbClr val="775F55"/>
              </a:solidFill>
            </a:endParaRPr>
          </a:p>
        </p:txBody>
      </p:sp>
      <p:sp>
        <p:nvSpPr>
          <p:cNvPr id="6" name="Slide Number Placeholder 5"/>
          <p:cNvSpPr>
            <a:spLocks noGrp="1"/>
          </p:cNvSpPr>
          <p:nvPr>
            <p:ph type="sldNum" sz="quarter" idx="12"/>
          </p:nvPr>
        </p:nvSpPr>
        <p:spPr/>
        <p:txBody>
          <a:bodyPr/>
          <a:lstStyle>
            <a:lvl1pPr>
              <a:defRPr sz="2000">
                <a:solidFill>
                  <a:srgbClr val="FFFFFF"/>
                </a:solidFill>
                <a:latin typeface="Calibri" pitchFamily="34" charset="0"/>
              </a:defRPr>
            </a:lvl1pPr>
          </a:lstStyle>
          <a:p>
            <a:pPr defTabSz="914377">
              <a:defRPr/>
            </a:pPr>
            <a:fld id="{EFE5B013-A80A-40D2-8FAE-6E44A516CF2D}" type="slidenum">
              <a:rPr lang="en-US" smtClean="0"/>
              <a:pPr defTabSz="914377">
                <a:defRPr/>
              </a:pPr>
              <a:t>‹#›</a:t>
            </a:fld>
            <a:endParaRPr lang="en-US" dirty="0"/>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476064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2" y="2743201"/>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defTabSz="914377">
              <a:defRPr/>
            </a:pPr>
            <a:fld id="{8458BFA8-150E-455E-BE50-7F4CFFF844EB}" type="datetime1">
              <a:rPr lang="en-US" smtClean="0">
                <a:solidFill>
                  <a:srgbClr val="775F55"/>
                </a:solidFill>
              </a:rPr>
              <a:pPr defTabSz="914377">
                <a:defRPr/>
              </a:pPr>
              <a:t>6/13/2023</a:t>
            </a:fld>
            <a:endParaRPr lang="en-US" dirty="0">
              <a:solidFill>
                <a:srgbClr val="775F55"/>
              </a:solidFill>
            </a:endParaRPr>
          </a:p>
        </p:txBody>
      </p:sp>
      <p:sp>
        <p:nvSpPr>
          <p:cNvPr id="13" name="Slide Number Placeholder 12"/>
          <p:cNvSpPr>
            <a:spLocks noGrp="1"/>
          </p:cNvSpPr>
          <p:nvPr>
            <p:ph type="sldNum" sz="quarter" idx="11"/>
          </p:nvPr>
        </p:nvSpPr>
        <p:spPr>
          <a:xfrm>
            <a:off x="0" y="1752601"/>
            <a:ext cx="1727200" cy="701676"/>
          </a:xfrm>
        </p:spPr>
        <p:txBody>
          <a:bodyPr>
            <a:noAutofit/>
          </a:bodyPr>
          <a:lstStyle>
            <a:lvl1pPr>
              <a:defRPr sz="2400">
                <a:solidFill>
                  <a:srgbClr val="FFFFFF"/>
                </a:solidFill>
              </a:defRPr>
            </a:lvl1pPr>
          </a:lstStyle>
          <a:p>
            <a:pPr defTabSz="914377">
              <a:defRPr/>
            </a:pPr>
            <a:fld id="{EFE5B013-A80A-40D2-8FAE-6E44A516CF2D}" type="slidenum">
              <a:rPr lang="en-US" smtClean="0"/>
              <a:pPr defTabSz="914377">
                <a:defRPr/>
              </a:pPr>
              <a:t>‹#›</a:t>
            </a:fld>
            <a:endParaRPr lang="en-US" dirty="0"/>
          </a:p>
        </p:txBody>
      </p:sp>
      <p:sp>
        <p:nvSpPr>
          <p:cNvPr id="14" name="Footer Placeholder 13"/>
          <p:cNvSpPr>
            <a:spLocks noGrp="1"/>
          </p:cNvSpPr>
          <p:nvPr>
            <p:ph type="ftr" sz="quarter" idx="12"/>
          </p:nvPr>
        </p:nvSpPr>
        <p:spPr/>
        <p:txBody>
          <a:bodyPr/>
          <a:lstStyle/>
          <a:p>
            <a:pPr defTabSz="914377">
              <a:defRPr/>
            </a:pPr>
            <a:endParaRPr lang="en-US" dirty="0">
              <a:solidFill>
                <a:srgbClr val="775F55"/>
              </a:solidFill>
            </a:endParaRPr>
          </a:p>
        </p:txBody>
      </p:sp>
    </p:spTree>
    <p:extLst>
      <p:ext uri="{BB962C8B-B14F-4D97-AF65-F5344CB8AC3E}">
        <p14:creationId xmlns:p14="http://schemas.microsoft.com/office/powerpoint/2010/main" val="161406121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defTabSz="914377">
              <a:defRPr/>
            </a:pPr>
            <a:fld id="{F3D19AF4-25F4-4110-B65A-FDEE47C177F4}" type="datetime1">
              <a:rPr lang="en-US" smtClean="0">
                <a:solidFill>
                  <a:srgbClr val="775F55"/>
                </a:solidFill>
              </a:rPr>
              <a:pPr defTabSz="914377">
                <a:defRPr/>
              </a:pPr>
              <a:t>6/13/2023</a:t>
            </a:fld>
            <a:endParaRPr lang="en-US" dirty="0">
              <a:solidFill>
                <a:srgbClr val="775F55"/>
              </a:solidFill>
            </a:endParaRPr>
          </a:p>
        </p:txBody>
      </p:sp>
      <p:sp>
        <p:nvSpPr>
          <p:cNvPr id="10" name="Slide Number Placeholder 9"/>
          <p:cNvSpPr>
            <a:spLocks noGrp="1"/>
          </p:cNvSpPr>
          <p:nvPr>
            <p:ph type="sldNum" sz="quarter" idx="16"/>
          </p:nvPr>
        </p:nvSpPr>
        <p:spPr/>
        <p:txBody>
          <a:bodyPr rtlCol="0"/>
          <a:lstStyle/>
          <a:p>
            <a:pPr defTabSz="914377">
              <a:defRPr/>
            </a:pPr>
            <a:fld id="{EFE5B013-A80A-40D2-8FAE-6E44A516CF2D}" type="slidenum">
              <a:rPr lang="en-US" smtClean="0"/>
              <a:pPr defTabSz="914377">
                <a:defRPr/>
              </a:pPr>
              <a:t>‹#›</a:t>
            </a:fld>
            <a:endParaRPr lang="en-US" dirty="0"/>
          </a:p>
        </p:txBody>
      </p:sp>
      <p:sp>
        <p:nvSpPr>
          <p:cNvPr id="12" name="Footer Placeholder 11"/>
          <p:cNvSpPr>
            <a:spLocks noGrp="1"/>
          </p:cNvSpPr>
          <p:nvPr>
            <p:ph type="ftr" sz="quarter" idx="17"/>
          </p:nvPr>
        </p:nvSpPr>
        <p:spPr/>
        <p:txBody>
          <a:bodyPr rtlCol="0"/>
          <a:lstStyle/>
          <a:p>
            <a:pPr defTabSz="914377">
              <a:defRPr/>
            </a:pPr>
            <a:endParaRPr lang="en-US" dirty="0">
              <a:solidFill>
                <a:srgbClr val="775F55"/>
              </a:solidFill>
            </a:endParaRPr>
          </a:p>
        </p:txBody>
      </p:sp>
    </p:spTree>
    <p:extLst>
      <p:ext uri="{BB962C8B-B14F-4D97-AF65-F5344CB8AC3E}">
        <p14:creationId xmlns:p14="http://schemas.microsoft.com/office/powerpoint/2010/main" val="1942093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1"/>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defTabSz="914377">
              <a:defRPr/>
            </a:pPr>
            <a:fld id="{DF84C8B9-BCCB-420E-B88B-ADCF1422A012}" type="datetime1">
              <a:rPr lang="en-US" smtClean="0">
                <a:solidFill>
                  <a:srgbClr val="775F55"/>
                </a:solidFill>
              </a:rPr>
              <a:pPr defTabSz="914377">
                <a:defRPr/>
              </a:pPr>
              <a:t>6/13/2023</a:t>
            </a:fld>
            <a:endParaRPr lang="en-US" dirty="0">
              <a:solidFill>
                <a:srgbClr val="775F55"/>
              </a:solidFill>
            </a:endParaRPr>
          </a:p>
        </p:txBody>
      </p:sp>
      <p:sp>
        <p:nvSpPr>
          <p:cNvPr id="12" name="Slide Number Placeholder 11"/>
          <p:cNvSpPr>
            <a:spLocks noGrp="1"/>
          </p:cNvSpPr>
          <p:nvPr>
            <p:ph type="sldNum" sz="quarter" idx="16"/>
          </p:nvPr>
        </p:nvSpPr>
        <p:spPr/>
        <p:txBody>
          <a:bodyPr rtlCol="0"/>
          <a:lstStyle/>
          <a:p>
            <a:pPr defTabSz="914377">
              <a:defRPr/>
            </a:pPr>
            <a:fld id="{EFE5B013-A80A-40D2-8FAE-6E44A516CF2D}" type="slidenum">
              <a:rPr lang="en-US" smtClean="0"/>
              <a:pPr defTabSz="914377">
                <a:defRPr/>
              </a:pPr>
              <a:t>‹#›</a:t>
            </a:fld>
            <a:endParaRPr lang="en-US" dirty="0"/>
          </a:p>
        </p:txBody>
      </p:sp>
      <p:sp>
        <p:nvSpPr>
          <p:cNvPr id="14" name="Footer Placeholder 13"/>
          <p:cNvSpPr>
            <a:spLocks noGrp="1"/>
          </p:cNvSpPr>
          <p:nvPr>
            <p:ph type="ftr" sz="quarter" idx="17"/>
          </p:nvPr>
        </p:nvSpPr>
        <p:spPr/>
        <p:txBody>
          <a:bodyPr rtlCol="0"/>
          <a:lstStyle/>
          <a:p>
            <a:pPr defTabSz="914377">
              <a:defRPr/>
            </a:pPr>
            <a:endParaRPr lang="en-US" dirty="0">
              <a:solidFill>
                <a:srgbClr val="775F55"/>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93253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defTabSz="914377">
              <a:defRPr/>
            </a:pPr>
            <a:fld id="{CF48391F-8493-4F3F-B293-088F5754AF2C}" type="datetime1">
              <a:rPr lang="en-US" smtClean="0">
                <a:solidFill>
                  <a:srgbClr val="775F55"/>
                </a:solidFill>
              </a:rPr>
              <a:pPr defTabSz="914377">
                <a:defRPr/>
              </a:pPr>
              <a:t>6/13/2023</a:t>
            </a:fld>
            <a:endParaRPr lang="en-US" dirty="0">
              <a:solidFill>
                <a:srgbClr val="775F55"/>
              </a:solidFill>
            </a:endParaRPr>
          </a:p>
        </p:txBody>
      </p:sp>
      <p:sp>
        <p:nvSpPr>
          <p:cNvPr id="4" name="Footer Placeholder 3"/>
          <p:cNvSpPr>
            <a:spLocks noGrp="1"/>
          </p:cNvSpPr>
          <p:nvPr>
            <p:ph type="ftr" sz="quarter" idx="11"/>
          </p:nvPr>
        </p:nvSpPr>
        <p:spPr/>
        <p:txBody>
          <a:bodyPr/>
          <a:lstStyle/>
          <a:p>
            <a:pPr defTabSz="914377">
              <a:defRPr/>
            </a:pPr>
            <a:endParaRPr lang="en-US" dirty="0">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defTabSz="914377">
              <a:defRPr/>
            </a:pPr>
            <a:fld id="{EFE5B013-A80A-40D2-8FAE-6E44A516CF2D}" type="slidenum">
              <a:rPr lang="en-US" smtClean="0"/>
              <a:pPr defTabSz="914377">
                <a:defRPr/>
              </a:pPr>
              <a:t>‹#›</a:t>
            </a:fld>
            <a:endParaRPr lang="en-US" dirty="0"/>
          </a:p>
        </p:txBody>
      </p:sp>
    </p:spTree>
    <p:extLst>
      <p:ext uri="{BB962C8B-B14F-4D97-AF65-F5344CB8AC3E}">
        <p14:creationId xmlns:p14="http://schemas.microsoft.com/office/powerpoint/2010/main" val="2842340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defRPr/>
            </a:pPr>
            <a:fld id="{4363CE8A-5554-49D4-9AD9-B7622FC7AF1C}" type="datetime1">
              <a:rPr lang="en-US" smtClean="0">
                <a:solidFill>
                  <a:srgbClr val="775F55"/>
                </a:solidFill>
              </a:rPr>
              <a:pPr defTabSz="914377">
                <a:defRPr/>
              </a:pPr>
              <a:t>6/13/2023</a:t>
            </a:fld>
            <a:endParaRPr lang="en-US" dirty="0">
              <a:solidFill>
                <a:srgbClr val="775F55"/>
              </a:solidFill>
            </a:endParaRPr>
          </a:p>
        </p:txBody>
      </p:sp>
      <p:sp>
        <p:nvSpPr>
          <p:cNvPr id="3" name="Footer Placeholder 2"/>
          <p:cNvSpPr>
            <a:spLocks noGrp="1"/>
          </p:cNvSpPr>
          <p:nvPr>
            <p:ph type="ftr" sz="quarter" idx="11"/>
          </p:nvPr>
        </p:nvSpPr>
        <p:spPr/>
        <p:txBody>
          <a:bodyPr/>
          <a:lstStyle/>
          <a:p>
            <a:pPr defTabSz="914377">
              <a:defRPr/>
            </a:pPr>
            <a:endParaRPr lang="en-US" dirty="0">
              <a:solidFill>
                <a:srgbClr val="775F55"/>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defTabSz="914377">
              <a:defRPr/>
            </a:pPr>
            <a:fld id="{EFE5B013-A80A-40D2-8FAE-6E44A516CF2D}" type="slidenum">
              <a:rPr lang="en-US" smtClean="0">
                <a:solidFill>
                  <a:srgbClr val="775F55"/>
                </a:solidFill>
              </a:rPr>
              <a:pPr defTabSz="914377">
                <a:defRPr/>
              </a:pPr>
              <a:t>‹#›</a:t>
            </a:fld>
            <a:endParaRPr lang="en-US" dirty="0">
              <a:solidFill>
                <a:srgbClr val="775F55"/>
              </a:solidFill>
            </a:endParaRPr>
          </a:p>
        </p:txBody>
      </p:sp>
    </p:spTree>
    <p:extLst>
      <p:ext uri="{BB962C8B-B14F-4D97-AF65-F5344CB8AC3E}">
        <p14:creationId xmlns:p14="http://schemas.microsoft.com/office/powerpoint/2010/main" val="1210003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1"/>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defTabSz="914377">
              <a:defRPr/>
            </a:pPr>
            <a:fld id="{D08ED677-D1AE-4B37-8A4C-202BCA3A9EA7}" type="datetime1">
              <a:rPr lang="en-US" smtClean="0">
                <a:solidFill>
                  <a:srgbClr val="775F55"/>
                </a:solidFill>
              </a:rPr>
              <a:pPr defTabSz="914377">
                <a:defRPr/>
              </a:pPr>
              <a:t>6/13/2023</a:t>
            </a:fld>
            <a:endParaRPr lang="en-US" dirty="0">
              <a:solidFill>
                <a:srgbClr val="775F55"/>
              </a:solidFill>
            </a:endParaRPr>
          </a:p>
        </p:txBody>
      </p:sp>
      <p:sp>
        <p:nvSpPr>
          <p:cNvPr id="6" name="Footer Placeholder 5"/>
          <p:cNvSpPr>
            <a:spLocks noGrp="1"/>
          </p:cNvSpPr>
          <p:nvPr>
            <p:ph type="ftr" sz="quarter" idx="11"/>
          </p:nvPr>
        </p:nvSpPr>
        <p:spPr/>
        <p:txBody>
          <a:bodyPr/>
          <a:lstStyle/>
          <a:p>
            <a:pPr defTabSz="914377">
              <a:defRPr/>
            </a:pPr>
            <a:endParaRPr lang="en-US" dirty="0">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defTabSz="914377">
              <a:defRPr/>
            </a:pPr>
            <a:fld id="{EFE5B013-A80A-40D2-8FAE-6E44A516CF2D}" type="slidenum">
              <a:rPr lang="en-US" smtClean="0"/>
              <a:pPr defTabSz="914377">
                <a:defRPr/>
              </a:pPr>
              <a:t>‹#›</a:t>
            </a:fld>
            <a:endParaRPr lang="en-US" dirty="0"/>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968718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2" name="Date Placeholder 11"/>
          <p:cNvSpPr>
            <a:spLocks noGrp="1"/>
          </p:cNvSpPr>
          <p:nvPr>
            <p:ph type="dt" sz="half" idx="10"/>
          </p:nvPr>
        </p:nvSpPr>
        <p:spPr>
          <a:xfrm>
            <a:off x="8331200" y="6248400"/>
            <a:ext cx="3556000" cy="365125"/>
          </a:xfrm>
        </p:spPr>
        <p:txBody>
          <a:bodyPr rtlCol="0"/>
          <a:lstStyle/>
          <a:p>
            <a:pPr defTabSz="914377">
              <a:defRPr/>
            </a:pPr>
            <a:fld id="{9A7EC3D8-DC37-4CE1-80F5-1B9330360C95}" type="datetime1">
              <a:rPr lang="en-US" smtClean="0">
                <a:solidFill>
                  <a:srgbClr val="775F55"/>
                </a:solidFill>
              </a:rPr>
              <a:pPr defTabSz="914377">
                <a:defRPr/>
              </a:pPr>
              <a:t>6/13/2023</a:t>
            </a:fld>
            <a:endParaRPr lang="en-US" dirty="0">
              <a:solidFill>
                <a:srgbClr val="775F55"/>
              </a:solidFill>
            </a:endParaRPr>
          </a:p>
        </p:txBody>
      </p:sp>
      <p:sp>
        <p:nvSpPr>
          <p:cNvPr id="13" name="Slide Number Placeholder 12"/>
          <p:cNvSpPr>
            <a:spLocks noGrp="1"/>
          </p:cNvSpPr>
          <p:nvPr>
            <p:ph type="sldNum" sz="quarter" idx="11"/>
          </p:nvPr>
        </p:nvSpPr>
        <p:spPr>
          <a:xfrm>
            <a:off x="0" y="4667249"/>
            <a:ext cx="1930400" cy="663579"/>
          </a:xfrm>
        </p:spPr>
        <p:txBody>
          <a:bodyPr rtlCol="0"/>
          <a:lstStyle>
            <a:lvl1pPr>
              <a:defRPr sz="2800"/>
            </a:lvl1pPr>
          </a:lstStyle>
          <a:p>
            <a:pPr defTabSz="914377">
              <a:defRPr/>
            </a:pPr>
            <a:fld id="{EFE5B013-A80A-40D2-8FAE-6E44A516CF2D}" type="slidenum">
              <a:rPr lang="en-US" smtClean="0"/>
              <a:pPr defTabSz="914377">
                <a:defRPr/>
              </a:pPr>
              <a:t>‹#›</a:t>
            </a:fld>
            <a:endParaRPr lang="en-US" dirty="0"/>
          </a:p>
        </p:txBody>
      </p:sp>
      <p:sp>
        <p:nvSpPr>
          <p:cNvPr id="14" name="Footer Placeholder 13"/>
          <p:cNvSpPr>
            <a:spLocks noGrp="1"/>
          </p:cNvSpPr>
          <p:nvPr>
            <p:ph type="ftr" sz="quarter" idx="12"/>
          </p:nvPr>
        </p:nvSpPr>
        <p:spPr>
          <a:xfrm>
            <a:off x="2133600" y="6248207"/>
            <a:ext cx="6096000" cy="365125"/>
          </a:xfrm>
        </p:spPr>
        <p:txBody>
          <a:bodyPr rtlCol="0"/>
          <a:lstStyle/>
          <a:p>
            <a:pPr defTabSz="914377">
              <a:defRPr/>
            </a:pPr>
            <a:endParaRPr lang="en-US" dirty="0">
              <a:solidFill>
                <a:srgbClr val="775F55"/>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26229932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5" name="Google Shape;35;p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pPr lvl="0"/>
            <a:r>
              <a:rPr lang="en-US"/>
              <a:t>Click to edit Master text styles</a:t>
            </a:r>
          </a:p>
        </p:txBody>
      </p:sp>
      <p:sp>
        <p:nvSpPr>
          <p:cNvPr id="36" name="Google Shape;36;p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pPr lvl="0"/>
            <a:r>
              <a:rPr lang="en-US"/>
              <a:t>Click to edit Master text styles</a:t>
            </a:r>
          </a:p>
        </p:txBody>
      </p:sp>
      <p:sp>
        <p:nvSpPr>
          <p:cNvPr id="37" name="Google Shape;37;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861751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defTabSz="914377">
              <a:defRPr/>
            </a:pPr>
            <a:fld id="{4D7B6EDD-6C9C-4BA5-B10C-468D13BD258F}" type="datetime1">
              <a:rPr lang="en-US" smtClean="0">
                <a:solidFill>
                  <a:srgbClr val="775F55"/>
                </a:solidFill>
              </a:rPr>
              <a:pPr defTabSz="914377">
                <a:defRPr/>
              </a:pPr>
              <a:t>6/13/2023</a:t>
            </a:fld>
            <a:endParaRPr lang="en-US" dirty="0">
              <a:solidFill>
                <a:srgbClr val="775F55"/>
              </a:solidFill>
            </a:endParaRPr>
          </a:p>
        </p:txBody>
      </p:sp>
      <p:sp>
        <p:nvSpPr>
          <p:cNvPr id="5" name="Footer Placeholder 4"/>
          <p:cNvSpPr>
            <a:spLocks noGrp="1"/>
          </p:cNvSpPr>
          <p:nvPr>
            <p:ph type="ftr" sz="quarter" idx="11"/>
          </p:nvPr>
        </p:nvSpPr>
        <p:spPr/>
        <p:txBody>
          <a:bodyPr/>
          <a:lstStyle/>
          <a:p>
            <a:pPr defTabSz="914377">
              <a:defRPr/>
            </a:pPr>
            <a:endParaRPr lang="en-US" dirty="0">
              <a:solidFill>
                <a:srgbClr val="775F55"/>
              </a:solidFill>
            </a:endParaRPr>
          </a:p>
        </p:txBody>
      </p:sp>
      <p:sp>
        <p:nvSpPr>
          <p:cNvPr id="6" name="Slide Number Placeholder 5"/>
          <p:cNvSpPr>
            <a:spLocks noGrp="1"/>
          </p:cNvSpPr>
          <p:nvPr>
            <p:ph type="sldNum" sz="quarter" idx="12"/>
          </p:nvPr>
        </p:nvSpPr>
        <p:spPr/>
        <p:txBody>
          <a:bodyPr/>
          <a:lstStyle/>
          <a:p>
            <a:pPr defTabSz="914377">
              <a:defRPr/>
            </a:pPr>
            <a:fld id="{EFE5B013-A80A-40D2-8FAE-6E44A516CF2D}" type="slidenum">
              <a:rPr lang="en-US" smtClean="0"/>
              <a:pPr defTabSz="914377">
                <a:defRPr/>
              </a:pPr>
              <a:t>‹#›</a:t>
            </a:fld>
            <a:endParaRPr lang="en-US" dirty="0"/>
          </a:p>
        </p:txBody>
      </p:sp>
    </p:spTree>
    <p:extLst>
      <p:ext uri="{BB962C8B-B14F-4D97-AF65-F5344CB8AC3E}">
        <p14:creationId xmlns:p14="http://schemas.microsoft.com/office/powerpoint/2010/main" val="697301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1"/>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pPr defTabSz="914377">
              <a:defRPr/>
            </a:pPr>
            <a:fld id="{D3D49CF4-9A9D-4C63-BB0E-F541EA6A7A26}" type="datetime1">
              <a:rPr lang="en-US" smtClean="0">
                <a:solidFill>
                  <a:srgbClr val="775F55"/>
                </a:solidFill>
              </a:rPr>
              <a:pPr defTabSz="914377">
                <a:defRPr/>
              </a:pPr>
              <a:t>6/13/2023</a:t>
            </a:fld>
            <a:endParaRPr lang="en-US" dirty="0">
              <a:solidFill>
                <a:srgbClr val="775F55"/>
              </a:solidFill>
            </a:endParaRPr>
          </a:p>
        </p:txBody>
      </p:sp>
      <p:sp>
        <p:nvSpPr>
          <p:cNvPr id="5" name="Footer Placeholder 4"/>
          <p:cNvSpPr>
            <a:spLocks noGrp="1"/>
          </p:cNvSpPr>
          <p:nvPr>
            <p:ph type="ftr" sz="quarter" idx="11"/>
          </p:nvPr>
        </p:nvSpPr>
        <p:spPr>
          <a:xfrm>
            <a:off x="609603" y="6248208"/>
            <a:ext cx="7431311" cy="365125"/>
          </a:xfrm>
        </p:spPr>
        <p:txBody>
          <a:bodyPr/>
          <a:lstStyle/>
          <a:p>
            <a:pPr defTabSz="914377">
              <a:defRPr/>
            </a:pPr>
            <a:endParaRPr lang="en-US" dirty="0">
              <a:solidFill>
                <a:srgbClr val="775F55"/>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6" name="Slide Number Placeholder 5"/>
          <p:cNvSpPr>
            <a:spLocks noGrp="1"/>
          </p:cNvSpPr>
          <p:nvPr>
            <p:ph type="sldNum" sz="quarter" idx="12"/>
          </p:nvPr>
        </p:nvSpPr>
        <p:spPr>
          <a:xfrm rot="5400000">
            <a:off x="8075084" y="103716"/>
            <a:ext cx="533400" cy="325968"/>
          </a:xfrm>
        </p:spPr>
        <p:txBody>
          <a:bodyPr/>
          <a:lstStyle/>
          <a:p>
            <a:pPr defTabSz="914377">
              <a:defRPr/>
            </a:pPr>
            <a:fld id="{EFE5B013-A80A-40D2-8FAE-6E44A516CF2D}" type="slidenum">
              <a:rPr lang="en-US" smtClean="0"/>
              <a:pPr defTabSz="914377">
                <a:defRPr/>
              </a:pPr>
              <a:t>‹#›</a:t>
            </a:fld>
            <a:endParaRPr lang="en-US" dirty="0"/>
          </a:p>
        </p:txBody>
      </p:sp>
    </p:spTree>
    <p:extLst>
      <p:ext uri="{BB962C8B-B14F-4D97-AF65-F5344CB8AC3E}">
        <p14:creationId xmlns:p14="http://schemas.microsoft.com/office/powerpoint/2010/main" val="182032371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377">
              <a:defRPr/>
            </a:pPr>
            <a:fld id="{631FB3AF-ECDD-4881-9F64-F3D5850997B4}" type="datetime1">
              <a:rPr lang="en-US" smtClean="0">
                <a:solidFill>
                  <a:srgbClr val="775F55"/>
                </a:solidFill>
              </a:rPr>
              <a:pPr defTabSz="914377">
                <a:defRPr/>
              </a:pPr>
              <a:t>6/13/2023</a:t>
            </a:fld>
            <a:endParaRPr lang="en-US" dirty="0">
              <a:solidFill>
                <a:srgbClr val="775F55"/>
              </a:solidFill>
            </a:endParaRPr>
          </a:p>
        </p:txBody>
      </p:sp>
      <p:sp>
        <p:nvSpPr>
          <p:cNvPr id="4" name="Footer Placeholder 3"/>
          <p:cNvSpPr>
            <a:spLocks noGrp="1"/>
          </p:cNvSpPr>
          <p:nvPr>
            <p:ph type="ftr" sz="quarter" idx="11"/>
          </p:nvPr>
        </p:nvSpPr>
        <p:spPr/>
        <p:txBody>
          <a:bodyPr/>
          <a:lstStyle/>
          <a:p>
            <a:pPr defTabSz="914377">
              <a:defRPr/>
            </a:pPr>
            <a:endParaRPr lang="en-US" dirty="0">
              <a:solidFill>
                <a:srgbClr val="775F55"/>
              </a:solidFill>
            </a:endParaRPr>
          </a:p>
        </p:txBody>
      </p:sp>
      <p:sp>
        <p:nvSpPr>
          <p:cNvPr id="5" name="Slide Number Placeholder 4"/>
          <p:cNvSpPr>
            <a:spLocks noGrp="1"/>
          </p:cNvSpPr>
          <p:nvPr>
            <p:ph type="sldNum" sz="quarter" idx="12"/>
          </p:nvPr>
        </p:nvSpPr>
        <p:spPr/>
        <p:txBody>
          <a:bodyPr/>
          <a:lstStyle/>
          <a:p>
            <a:pPr defTabSz="914377">
              <a:defRPr/>
            </a:pPr>
            <a:fld id="{EFE5B013-A80A-40D2-8FAE-6E44A516CF2D}" type="slidenum">
              <a:rPr lang="en-US" smtClean="0"/>
              <a:pPr defTabSz="914377">
                <a:defRPr/>
              </a:pPr>
              <a:t>‹#›</a:t>
            </a:fld>
            <a:endParaRPr lang="en-US" dirty="0"/>
          </a:p>
        </p:txBody>
      </p:sp>
    </p:spTree>
    <p:extLst>
      <p:ext uri="{BB962C8B-B14F-4D97-AF65-F5344CB8AC3E}">
        <p14:creationId xmlns:p14="http://schemas.microsoft.com/office/powerpoint/2010/main" val="29089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588263" y="457200"/>
            <a:ext cx="11018520" cy="553998"/>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accent1"/>
              </a:buClr>
              <a:buSzPts val="3600"/>
              <a:buFont typeface="Lato"/>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584200" y="1435100"/>
            <a:ext cx="11018838" cy="4833938"/>
          </a:xfrm>
          <a:prstGeom prst="rect">
            <a:avLst/>
          </a:prstGeom>
          <a:noFill/>
          <a:ln>
            <a:noFill/>
          </a:ln>
        </p:spPr>
        <p:txBody>
          <a:bodyPr spcFirstLastPara="1" wrap="square" lIns="0" tIns="0" rIns="0" bIns="0" anchor="t" anchorCtr="0">
            <a:spAutoFit/>
          </a:bodyPr>
          <a:lstStyle>
            <a:lvl1pPr marL="457200" lvl="0" indent="-388620" algn="l">
              <a:lnSpc>
                <a:spcPct val="100000"/>
              </a:lnSpc>
              <a:spcBef>
                <a:spcPts val="560"/>
              </a:spcBef>
              <a:spcAft>
                <a:spcPts val="0"/>
              </a:spcAft>
              <a:buClr>
                <a:schemeClr val="dk1"/>
              </a:buClr>
              <a:buSzPts val="2520"/>
              <a:buChar char="·"/>
              <a:defRPr>
                <a:solidFill>
                  <a:schemeClr val="dk1"/>
                </a:solidFill>
              </a:defRPr>
            </a:lvl1pPr>
            <a:lvl2pPr marL="914400" lvl="1" indent="-342900" algn="l">
              <a:lnSpc>
                <a:spcPct val="100000"/>
              </a:lnSpc>
              <a:spcBef>
                <a:spcPts val="400"/>
              </a:spcBef>
              <a:spcAft>
                <a:spcPts val="0"/>
              </a:spcAft>
              <a:buClr>
                <a:schemeClr val="dk1"/>
              </a:buClr>
              <a:buSzPts val="1800"/>
              <a:buChar char="·"/>
              <a:defRPr>
                <a:solidFill>
                  <a:schemeClr val="dk1"/>
                </a:solidFill>
              </a:defRPr>
            </a:lvl2pPr>
            <a:lvl3pPr marL="1371600" lvl="2" indent="-320039" algn="l">
              <a:lnSpc>
                <a:spcPct val="100000"/>
              </a:lnSpc>
              <a:spcBef>
                <a:spcPts val="320"/>
              </a:spcBef>
              <a:spcAft>
                <a:spcPts val="0"/>
              </a:spcAft>
              <a:buClr>
                <a:schemeClr val="dk1"/>
              </a:buClr>
              <a:buSzPts val="1440"/>
              <a:buChar char="·"/>
              <a:defRPr>
                <a:solidFill>
                  <a:schemeClr val="dk1"/>
                </a:solidFill>
              </a:defRPr>
            </a:lvl3pPr>
            <a:lvl4pPr marL="1828800" lvl="3" indent="-308610" algn="l">
              <a:lnSpc>
                <a:spcPct val="100000"/>
              </a:lnSpc>
              <a:spcBef>
                <a:spcPts val="280"/>
              </a:spcBef>
              <a:spcAft>
                <a:spcPts val="0"/>
              </a:spcAft>
              <a:buClr>
                <a:schemeClr val="dk1"/>
              </a:buClr>
              <a:buSzPts val="1260"/>
              <a:buChar char="·"/>
              <a:defRPr>
                <a:solidFill>
                  <a:schemeClr val="dk1"/>
                </a:solidFill>
              </a:defRPr>
            </a:lvl4pPr>
            <a:lvl5pPr marL="2286000" lvl="4" indent="-308610" algn="l">
              <a:lnSpc>
                <a:spcPct val="100000"/>
              </a:lnSpc>
              <a:spcBef>
                <a:spcPts val="280"/>
              </a:spcBef>
              <a:spcAft>
                <a:spcPts val="0"/>
              </a:spcAft>
              <a:buClr>
                <a:schemeClr val="dk1"/>
              </a:buClr>
              <a:buSzPts val="1260"/>
              <a:buChar char="·"/>
              <a:defRPr>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10"/>
          <p:cNvSpPr txBox="1"/>
          <p:nvPr/>
        </p:nvSpPr>
        <p:spPr>
          <a:xfrm>
            <a:off x="12355721" y="-203944"/>
            <a:ext cx="577081" cy="1538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0" i="0" u="none" strike="noStrike" cap="none">
                <a:solidFill>
                  <a:srgbClr val="A3A3A3"/>
                </a:solidFill>
                <a:latin typeface="Lato"/>
                <a:ea typeface="Lato"/>
                <a:cs typeface="Lato"/>
                <a:sym typeface="Lato"/>
              </a:rPr>
              <a:t>ELT layout</a:t>
            </a:r>
            <a:endParaRPr/>
          </a:p>
        </p:txBody>
      </p:sp>
    </p:spTree>
    <p:extLst>
      <p:ext uri="{BB962C8B-B14F-4D97-AF65-F5344CB8AC3E}">
        <p14:creationId xmlns:p14="http://schemas.microsoft.com/office/powerpoint/2010/main" val="3934535304"/>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288">
          <p15:clr>
            <a:srgbClr val="5ACBF0"/>
          </p15:clr>
        </p15:guide>
        <p15:guide id="3" orient="horz" pos="90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6"/>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no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pPr lvl="0"/>
            <a:r>
              <a:rPr lang="en-US"/>
              <a:t>Click to edit Master text styles</a:t>
            </a: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pPr lvl="0"/>
            <a:r>
              <a:rPr lang="en-US"/>
              <a:t>Click to edit Master text styles</a:t>
            </a:r>
          </a:p>
        </p:txBody>
      </p:sp>
      <p:sp>
        <p:nvSpPr>
          <p:cNvPr id="44" name="Google Shape;44;p6"/>
          <p:cNvSpPr txBox="1">
            <a:spLocks noGrp="1"/>
          </p:cNvSpPr>
          <p:nvPr>
            <p:ph type="body" idx="3"/>
          </p:nvPr>
        </p:nvSpPr>
        <p:spPr>
          <a:xfrm>
            <a:off x="6193369" y="1535113"/>
            <a:ext cx="5389033" cy="639763"/>
          </a:xfrm>
          <a:prstGeom prst="rect">
            <a:avLst/>
          </a:prstGeom>
          <a:noFill/>
          <a:ln>
            <a:noFill/>
          </a:ln>
        </p:spPr>
        <p:txBody>
          <a:bodyPr spcFirstLastPara="1" wrap="square" lIns="91425" tIns="45700" rIns="91425" bIns="45700" anchor="b" anchorCtr="0">
            <a:no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pPr lvl="0"/>
            <a:r>
              <a:rPr lang="en-US"/>
              <a:t>Click to edit Master text styles</a:t>
            </a:r>
          </a:p>
        </p:txBody>
      </p:sp>
      <p:sp>
        <p:nvSpPr>
          <p:cNvPr id="45" name="Google Shape;45;p6"/>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pPr lvl="0"/>
            <a:r>
              <a:rPr lang="en-US"/>
              <a:t>Click to edit Master text styles</a:t>
            </a: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82209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07135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7171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2" y="273049"/>
            <a:ext cx="4011084" cy="116205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0" name="Google Shape;60;p9"/>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Autofit/>
          </a:bodyPr>
          <a:lstStyle>
            <a:lvl1pPr marL="609585" lvl="0" indent="-575719" algn="l">
              <a:spcBef>
                <a:spcPts val="853"/>
              </a:spcBef>
              <a:spcAft>
                <a:spcPts val="0"/>
              </a:spcAft>
              <a:buClr>
                <a:schemeClr val="dk1"/>
              </a:buClr>
              <a:buSzPts val="3200"/>
              <a:buChar char="•"/>
              <a:defRPr sz="4267"/>
            </a:lvl1pPr>
            <a:lvl2pPr marL="1219170" lvl="1" indent="-541853" algn="l">
              <a:spcBef>
                <a:spcPts val="747"/>
              </a:spcBef>
              <a:spcAft>
                <a:spcPts val="0"/>
              </a:spcAft>
              <a:buClr>
                <a:schemeClr val="dk1"/>
              </a:buClr>
              <a:buSzPts val="2800"/>
              <a:buChar char="–"/>
              <a:defRPr sz="3733"/>
            </a:lvl2pPr>
            <a:lvl3pPr marL="1828754" lvl="2" indent="-507987" algn="l">
              <a:spcBef>
                <a:spcPts val="640"/>
              </a:spcBef>
              <a:spcAft>
                <a:spcPts val="0"/>
              </a:spcAft>
              <a:buClr>
                <a:schemeClr val="dk1"/>
              </a:buClr>
              <a:buSzPts val="2400"/>
              <a:buChar char="•"/>
              <a:defRPr sz="3200"/>
            </a:lvl3pPr>
            <a:lvl4pPr marL="2438339" lvl="3" indent="-474121" algn="l">
              <a:spcBef>
                <a:spcPts val="533"/>
              </a:spcBef>
              <a:spcAft>
                <a:spcPts val="0"/>
              </a:spcAft>
              <a:buClr>
                <a:schemeClr val="dk1"/>
              </a:buClr>
              <a:buSzPts val="2000"/>
              <a:buChar char="–"/>
              <a:defRPr sz="2667"/>
            </a:lvl4pPr>
            <a:lvl5pPr marL="3047924" lvl="4" indent="-474121" algn="l">
              <a:spcBef>
                <a:spcPts val="533"/>
              </a:spcBef>
              <a:spcAft>
                <a:spcPts val="0"/>
              </a:spcAft>
              <a:buClr>
                <a:schemeClr val="dk1"/>
              </a:buClr>
              <a:buSzPts val="2000"/>
              <a:buChar char="»"/>
              <a:defRPr sz="2667"/>
            </a:lvl5pPr>
            <a:lvl6pPr marL="3657509" lvl="5" indent="-474121" algn="l">
              <a:spcBef>
                <a:spcPts val="533"/>
              </a:spcBef>
              <a:spcAft>
                <a:spcPts val="0"/>
              </a:spcAft>
              <a:buClr>
                <a:schemeClr val="dk1"/>
              </a:buClr>
              <a:buSzPts val="2000"/>
              <a:buChar char="•"/>
              <a:defRPr sz="2667"/>
            </a:lvl6pPr>
            <a:lvl7pPr marL="4267093" lvl="6" indent="-474121" algn="l">
              <a:spcBef>
                <a:spcPts val="533"/>
              </a:spcBef>
              <a:spcAft>
                <a:spcPts val="0"/>
              </a:spcAft>
              <a:buClr>
                <a:schemeClr val="dk1"/>
              </a:buClr>
              <a:buSzPts val="2000"/>
              <a:buChar char="•"/>
              <a:defRPr sz="2667"/>
            </a:lvl7pPr>
            <a:lvl8pPr marL="4876678" lvl="7" indent="-474121" algn="l">
              <a:spcBef>
                <a:spcPts val="533"/>
              </a:spcBef>
              <a:spcAft>
                <a:spcPts val="0"/>
              </a:spcAft>
              <a:buClr>
                <a:schemeClr val="dk1"/>
              </a:buClr>
              <a:buSzPts val="2000"/>
              <a:buChar char="•"/>
              <a:defRPr sz="2667"/>
            </a:lvl8pPr>
            <a:lvl9pPr marL="5486263" lvl="8" indent="-474121" algn="l">
              <a:spcBef>
                <a:spcPts val="533"/>
              </a:spcBef>
              <a:spcAft>
                <a:spcPts val="0"/>
              </a:spcAft>
              <a:buClr>
                <a:schemeClr val="dk1"/>
              </a:buClr>
              <a:buSzPts val="2000"/>
              <a:buChar char="•"/>
              <a:defRPr sz="2667"/>
            </a:lvl9pPr>
          </a:lstStyle>
          <a:p>
            <a:pPr lvl="0"/>
            <a:r>
              <a:rPr lang="en-US"/>
              <a:t>Click to edit Master text styles</a:t>
            </a:r>
          </a:p>
        </p:txBody>
      </p:sp>
      <p:sp>
        <p:nvSpPr>
          <p:cNvPr id="61" name="Google Shape;61;p9"/>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pPr lvl="0"/>
            <a:r>
              <a:rPr lang="en-US"/>
              <a:t>Click to edit Master text styles</a:t>
            </a: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089775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7" name="Google Shape;67;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spcBef>
                <a:spcPts val="853"/>
              </a:spcBef>
              <a:spcAft>
                <a:spcPts val="0"/>
              </a:spcAft>
              <a:buClr>
                <a:schemeClr val="dk1"/>
              </a:buClr>
              <a:buSzPts val="3200"/>
              <a:buFont typeface="Arial"/>
              <a:buNone/>
              <a:defRPr sz="4267" b="0" i="0" u="none" strike="noStrike" cap="none">
                <a:solidFill>
                  <a:schemeClr val="dk1"/>
                </a:solidFill>
                <a:latin typeface="Calibri"/>
                <a:ea typeface="Calibri"/>
                <a:cs typeface="Calibri"/>
                <a:sym typeface="Calibri"/>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9pPr>
          </a:lstStyle>
          <a:p>
            <a:r>
              <a:rPr lang="en-US"/>
              <a:t>Click icon to add picture</a:t>
            </a:r>
            <a:endParaRPr dirty="0"/>
          </a:p>
        </p:txBody>
      </p:sp>
      <p:sp>
        <p:nvSpPr>
          <p:cNvPr id="68" name="Google Shape;68;p10"/>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pPr lvl="0"/>
            <a:r>
              <a:rPr lang="en-US"/>
              <a:t>Click to edit Master text styles</a:t>
            </a: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54474490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4" name="Google Shape;74;p11"/>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Click to edit Master text styles</a:t>
            </a: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067994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8" y="1828801"/>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0" name="Google Shape;80;p12"/>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Click to edit Master text styles</a:t>
            </a: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149916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lang="en-US" dirty="0"/>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lang="en-US" dirty="0"/>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934934291"/>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5" r:id="rId10"/>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0"/>
            <a:ext cx="3556000" cy="365125"/>
          </a:xfrm>
          <a:prstGeom prst="rect">
            <a:avLst/>
          </a:prstGeom>
        </p:spPr>
        <p:txBody>
          <a:bodyPr vert="horz" anchor="ctr" anchorCtr="0"/>
          <a:lstStyle>
            <a:lvl1pPr algn="l" eaLnBrk="1" latinLnBrk="0" hangingPunct="1">
              <a:defRPr kumimoji="0" sz="1400">
                <a:solidFill>
                  <a:schemeClr val="tx2"/>
                </a:solidFill>
              </a:defRPr>
            </a:lvl1pPr>
          </a:lstStyle>
          <a:p>
            <a:pPr defTabSz="914377">
              <a:defRPr/>
            </a:pPr>
            <a:fld id="{631FB3AF-ECDD-4881-9F64-F3D5850997B4}" type="datetime1">
              <a:rPr lang="en-US" smtClean="0">
                <a:solidFill>
                  <a:srgbClr val="775F55"/>
                </a:solidFill>
              </a:rPr>
              <a:pPr defTabSz="914377">
                <a:defRPr/>
              </a:pPr>
              <a:t>6/13/2023</a:t>
            </a:fld>
            <a:endParaRPr lang="en-US" dirty="0">
              <a:solidFill>
                <a:srgbClr val="775F55"/>
              </a:solidFill>
            </a:endParaRPr>
          </a:p>
        </p:txBody>
      </p:sp>
      <p:sp>
        <p:nvSpPr>
          <p:cNvPr id="3" name="Footer Placeholder 2"/>
          <p:cNvSpPr>
            <a:spLocks noGrp="1"/>
          </p:cNvSpPr>
          <p:nvPr>
            <p:ph type="ftr" sz="quarter" idx="3"/>
          </p:nvPr>
        </p:nvSpPr>
        <p:spPr>
          <a:xfrm>
            <a:off x="812802" y="6248207"/>
            <a:ext cx="7228111" cy="365125"/>
          </a:xfrm>
          <a:prstGeom prst="rect">
            <a:avLst/>
          </a:prstGeom>
        </p:spPr>
        <p:txBody>
          <a:bodyPr vert="horz" anchor="ctr"/>
          <a:lstStyle>
            <a:lvl1pPr algn="r" eaLnBrk="1" latinLnBrk="0" hangingPunct="1">
              <a:defRPr kumimoji="0" sz="1400">
                <a:solidFill>
                  <a:schemeClr val="tx2"/>
                </a:solidFill>
              </a:defRPr>
            </a:lvl1pPr>
          </a:lstStyle>
          <a:p>
            <a:pPr defTabSz="914377">
              <a:defRPr/>
            </a:pPr>
            <a:endParaRPr lang="en-US" dirty="0">
              <a:solidFill>
                <a:srgbClr val="775F55"/>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3" name="Slide Number Placeholder 22"/>
          <p:cNvSpPr>
            <a:spLocks noGrp="1"/>
          </p:cNvSpPr>
          <p:nvPr>
            <p:ph type="sldNum" sz="quarter" idx="4"/>
          </p:nvPr>
        </p:nvSpPr>
        <p:spPr>
          <a:xfrm>
            <a:off x="0" y="1272223"/>
            <a:ext cx="711200" cy="244476"/>
          </a:xfrm>
          <a:prstGeom prst="rect">
            <a:avLst/>
          </a:prstGeom>
        </p:spPr>
        <p:txBody>
          <a:bodyPr vert="horz" anchor="ctr" anchorCtr="0">
            <a:normAutofit/>
          </a:bodyPr>
          <a:lstStyle>
            <a:lvl1pPr algn="ctr" eaLnBrk="1" latinLnBrk="0" hangingPunct="1">
              <a:defRPr kumimoji="0" sz="2000" b="1">
                <a:solidFill>
                  <a:srgbClr val="FFFFFF"/>
                </a:solidFill>
                <a:latin typeface="Calibri" pitchFamily="34" charset="0"/>
              </a:defRPr>
            </a:lvl1pPr>
          </a:lstStyle>
          <a:p>
            <a:pPr defTabSz="914377">
              <a:defRPr/>
            </a:pPr>
            <a:fld id="{EFE5B013-A80A-40D2-8FAE-6E44A516CF2D}" type="slidenum">
              <a:rPr lang="en-US" smtClean="0"/>
              <a:pPr defTabSz="914377">
                <a:defRPr/>
              </a:pPr>
              <a:t>‹#›</a:t>
            </a:fld>
            <a:endParaRPr lang="en-US" dirty="0"/>
          </a:p>
        </p:txBody>
      </p:sp>
    </p:spTree>
    <p:extLst>
      <p:ext uri="{BB962C8B-B14F-4D97-AF65-F5344CB8AC3E}">
        <p14:creationId xmlns:p14="http://schemas.microsoft.com/office/powerpoint/2010/main" val="25591234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32" indent="-320032"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64" indent="-274313" algn="l" rtl="0" eaLnBrk="1" latinLnBrk="0" hangingPunct="1">
        <a:spcBef>
          <a:spcPts val="551"/>
        </a:spcBef>
        <a:buClr>
          <a:schemeClr val="accent1"/>
        </a:buClr>
        <a:buSzPct val="70000"/>
        <a:buFont typeface="Wingdings 2"/>
        <a:buChar char=""/>
        <a:defRPr kumimoji="0" sz="2600" kern="1200">
          <a:solidFill>
            <a:schemeClr val="tx1"/>
          </a:solidFill>
          <a:latin typeface="+mn-lt"/>
          <a:ea typeface="+mn-ea"/>
          <a:cs typeface="+mn-cs"/>
        </a:defRPr>
      </a:lvl2pPr>
      <a:lvl3pPr marL="914377" indent="-22859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66" indent="-22859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54" indent="-22859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liheapch.acf.hhs.gov/pubs/assurances.htm#Assurance%205"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liheapch.acf.hhs.gov/pubs/assurances.htm#Assurance%205"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liheapch.acf.hhs.gov/pubs/assurances.htm#Assurance%204"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liheapch.acf.hhs.gov/pubs/assurances.htm#Assurance%204"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liheapch.acf.hhs.gov/pubs/assurances.htm#Assurance%204"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Haly.Laasme-McQuilkin@delaware.gov" TargetMode="External"/><Relationship Id="rId7" Type="http://schemas.openxmlformats.org/officeDocument/2006/relationships/hyperlink" Target="mailto:bwhorl@pa.gov" TargetMode="External"/><Relationship Id="rId2" Type="http://schemas.openxmlformats.org/officeDocument/2006/relationships/notesSlide" Target="../notesSlides/notesSlide39.xml"/><Relationship Id="rId1" Type="http://schemas.openxmlformats.org/officeDocument/2006/relationships/slideLayout" Target="../slideLayouts/slideLayout23.xml"/><Relationship Id="rId6" Type="http://schemas.openxmlformats.org/officeDocument/2006/relationships/hyperlink" Target="mailto:theresa.kullen@state.co.us" TargetMode="External"/><Relationship Id="rId5" Type="http://schemas.openxmlformats.org/officeDocument/2006/relationships/hyperlink" Target="mailto:cynthia.bryant@dhs.ga.gov" TargetMode="External"/><Relationship Id="rId4" Type="http://schemas.openxmlformats.org/officeDocument/2006/relationships/hyperlink" Target="mailto:melissa@verveassociates.net" TargetMode="Externa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with medium confidence">
            <a:extLst>
              <a:ext uri="{FF2B5EF4-FFF2-40B4-BE49-F238E27FC236}">
                <a16:creationId xmlns:a16="http://schemas.microsoft.com/office/drawing/2014/main" id="{A0C9DE74-B719-E2B3-CEA7-39BB68831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89"/>
            <a:ext cx="12192000" cy="6900778"/>
          </a:xfrm>
          <a:prstGeom prst="rect">
            <a:avLst/>
          </a:prstGeom>
        </p:spPr>
      </p:pic>
    </p:spTree>
    <p:extLst>
      <p:ext uri="{BB962C8B-B14F-4D97-AF65-F5344CB8AC3E}">
        <p14:creationId xmlns:p14="http://schemas.microsoft.com/office/powerpoint/2010/main" val="2863623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0471" y="228600"/>
            <a:ext cx="11537593" cy="990600"/>
          </a:xfrm>
        </p:spPr>
        <p:txBody>
          <a:bodyPr anchor="ctr">
            <a:noAutofit/>
          </a:bodyPr>
          <a:lstStyle/>
          <a:p>
            <a:pPr marL="115888" lvl="1">
              <a:lnSpc>
                <a:spcPct val="80000"/>
              </a:lnSpc>
              <a:spcBef>
                <a:spcPts val="0"/>
              </a:spcBef>
              <a:buNone/>
              <a:tabLst>
                <a:tab pos="2681288" algn="l"/>
              </a:tabLst>
            </a:pPr>
            <a:r>
              <a:rPr lang="en-US" sz="3200" b="1" dirty="0">
                <a:latin typeface="Calibri" panose="020F0502020204030204" pitchFamily="34" charset="0"/>
                <a:cs typeface="Calibri" panose="020F0502020204030204" pitchFamily="34" charset="0"/>
              </a:rPr>
              <a:t>Assurance 2:  ELIGIBILITY</a:t>
            </a:r>
            <a:br>
              <a:rPr lang="en-US" sz="3200" b="1" dirty="0">
                <a:latin typeface="Calibri" panose="020F0502020204030204" pitchFamily="34" charset="0"/>
                <a:cs typeface="Calibri" panose="020F0502020204030204" pitchFamily="34" charset="0"/>
              </a:rPr>
            </a:br>
            <a:r>
              <a:rPr lang="en-US" sz="2400" b="1" u="sng" dirty="0">
                <a:solidFill>
                  <a:srgbClr val="0070C0"/>
                </a:solidFill>
                <a:latin typeface="Calibri" panose="020F0502020204030204" pitchFamily="34" charset="0"/>
                <a:cs typeface="Calibri" panose="020F0502020204030204" pitchFamily="34" charset="0"/>
              </a:rPr>
              <a:t>Section 2605(b)(2) </a:t>
            </a:r>
            <a:r>
              <a:rPr lang="en-US" sz="2400" i="1" u="sng" dirty="0">
                <a:solidFill>
                  <a:srgbClr val="0070C0"/>
                </a:solidFill>
                <a:latin typeface="Calibri" panose="020F0502020204030204" pitchFamily="34" charset="0"/>
                <a:cs typeface="Calibri" panose="020F0502020204030204" pitchFamily="34" charset="0"/>
              </a:rPr>
              <a:t>of LIHEAP Act, 42 U.S.C. § 8624(b)(2)</a:t>
            </a:r>
            <a:endParaRPr lang="en-US" sz="2800" i="1" u="sng" dirty="0">
              <a:solidFill>
                <a:srgbClr val="0070C0"/>
              </a:solidFill>
              <a:latin typeface="Calibri" panose="020F0502020204030204" pitchFamily="34" charset="0"/>
              <a:cs typeface="Calibri" panose="020F0502020204030204" pitchFamily="34" charset="0"/>
            </a:endParaRPr>
          </a:p>
        </p:txBody>
      </p:sp>
      <p:sp>
        <p:nvSpPr>
          <p:cNvPr id="8" name="Content Placeholder 7"/>
          <p:cNvSpPr>
            <a:spLocks noGrp="1"/>
          </p:cNvSpPr>
          <p:nvPr>
            <p:ph sz="quarter" idx="1"/>
          </p:nvPr>
        </p:nvSpPr>
        <p:spPr>
          <a:xfrm>
            <a:off x="312516" y="1597306"/>
            <a:ext cx="11375548" cy="5070194"/>
          </a:xfrm>
        </p:spPr>
        <p:txBody>
          <a:bodyPr>
            <a:noAutofit/>
          </a:bodyPr>
          <a:lstStyle/>
          <a:p>
            <a:pPr marL="0" lvl="1" indent="0">
              <a:spcBef>
                <a:spcPts val="0"/>
              </a:spcBef>
              <a:buNone/>
            </a:pPr>
            <a:endParaRPr lang="en-US" sz="1100" dirty="0">
              <a:latin typeface="Calibri" panose="020F0502020204030204" pitchFamily="34" charset="0"/>
              <a:cs typeface="Calibri" panose="020F0502020204030204" pitchFamily="34" charset="0"/>
            </a:endParaRPr>
          </a:p>
          <a:p>
            <a:pPr marL="0" indent="0">
              <a:lnSpc>
                <a:spcPct val="80000"/>
              </a:lnSpc>
              <a:spcBef>
                <a:spcPts val="0"/>
              </a:spcBef>
              <a:buNone/>
            </a:pPr>
            <a:r>
              <a:rPr lang="en-US" sz="2800" b="1" dirty="0">
                <a:latin typeface="Calibri" panose="020F0502020204030204" pitchFamily="34" charset="0"/>
                <a:ea typeface="Calibri" panose="020F0502020204030204" pitchFamily="34" charset="0"/>
                <a:cs typeface="Calibri" panose="020F0502020204030204" pitchFamily="34" charset="0"/>
              </a:rPr>
              <a:t>Grantees will only make LIHEAP payments to:</a:t>
            </a:r>
          </a:p>
          <a:p>
            <a:pPr marL="0" indent="0">
              <a:lnSpc>
                <a:spcPct val="80000"/>
              </a:lnSpc>
              <a:spcBef>
                <a:spcPts val="0"/>
              </a:spcBef>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lnSpc>
                <a:spcPct val="80000"/>
              </a:lnSpc>
              <a:spcBef>
                <a:spcPts val="0"/>
              </a:spcBef>
              <a:buNone/>
            </a:pPr>
            <a:r>
              <a:rPr lang="en-US" sz="2000" b="1" dirty="0">
                <a:latin typeface="Calibri" panose="020F0502020204030204" pitchFamily="34" charset="0"/>
                <a:ea typeface="Calibri" panose="020F0502020204030204" pitchFamily="34" charset="0"/>
                <a:cs typeface="Calibri" panose="020F0502020204030204" pitchFamily="34" charset="0"/>
              </a:rPr>
              <a:t>1. Households with a member receiving one or more of the following:</a:t>
            </a:r>
          </a:p>
          <a:p>
            <a:pPr marL="0" indent="0">
              <a:lnSpc>
                <a:spcPct val="80000"/>
              </a:lnSpc>
              <a:spcBef>
                <a:spcPts val="0"/>
              </a:spcBef>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625475" indent="-282575">
              <a:lnSpc>
                <a:spcPct val="80000"/>
              </a:lnSpc>
              <a:spcBef>
                <a:spcPts val="0"/>
              </a:spcBef>
              <a:buClr>
                <a:schemeClr val="tx1"/>
              </a:buClr>
              <a:buSzPct val="100000"/>
              <a:buFont typeface="+mj-lt"/>
              <a:buAutoNum type="alphaLcPeriod"/>
            </a:pPr>
            <a:r>
              <a:rPr lang="en-US" sz="2000" i="1" dirty="0">
                <a:latin typeface="Calibri" panose="020F0502020204030204" pitchFamily="34" charset="0"/>
                <a:ea typeface="Calibri" panose="020F0502020204030204" pitchFamily="34" charset="0"/>
                <a:cs typeface="Calibri" panose="020F0502020204030204" pitchFamily="34" charset="0"/>
              </a:rPr>
              <a:t>assistance under the State program funded under part A of title IV of the Social Security Act</a:t>
            </a:r>
          </a:p>
          <a:p>
            <a:pPr marL="625475" indent="-282575">
              <a:lnSpc>
                <a:spcPct val="80000"/>
              </a:lnSpc>
              <a:spcBef>
                <a:spcPts val="0"/>
              </a:spcBef>
              <a:buClr>
                <a:schemeClr val="tx1"/>
              </a:buClr>
              <a:buSzPct val="100000"/>
              <a:buFont typeface="+mj-lt"/>
              <a:buAutoNum type="alphaLcPeriod"/>
            </a:pPr>
            <a:endParaRPr lang="en-US" sz="2000" i="1" dirty="0">
              <a:latin typeface="Calibri" panose="020F0502020204030204" pitchFamily="34" charset="0"/>
              <a:ea typeface="Calibri" panose="020F0502020204030204" pitchFamily="34" charset="0"/>
              <a:cs typeface="Calibri" panose="020F0502020204030204" pitchFamily="34" charset="0"/>
            </a:endParaRPr>
          </a:p>
          <a:p>
            <a:pPr marL="625475" indent="-282575">
              <a:lnSpc>
                <a:spcPct val="80000"/>
              </a:lnSpc>
              <a:spcBef>
                <a:spcPts val="0"/>
              </a:spcBef>
              <a:buClr>
                <a:schemeClr val="tx1"/>
              </a:buClr>
              <a:buSzPct val="100000"/>
              <a:buFont typeface="+mj-lt"/>
              <a:buAutoNum type="alphaLcPeriod"/>
            </a:pPr>
            <a:r>
              <a:rPr lang="en-US" sz="2000" i="1" dirty="0">
                <a:latin typeface="Calibri" panose="020F0502020204030204" pitchFamily="34" charset="0"/>
                <a:ea typeface="Calibri" panose="020F0502020204030204" pitchFamily="34" charset="0"/>
                <a:cs typeface="Calibri" panose="020F0502020204030204" pitchFamily="34" charset="0"/>
              </a:rPr>
              <a:t>supplemental security income payments under title XVI of the Social Security Act</a:t>
            </a:r>
          </a:p>
          <a:p>
            <a:pPr marL="625475" indent="-282575">
              <a:lnSpc>
                <a:spcPct val="80000"/>
              </a:lnSpc>
              <a:spcBef>
                <a:spcPts val="0"/>
              </a:spcBef>
              <a:buClr>
                <a:schemeClr val="tx1"/>
              </a:buClr>
              <a:buSzPct val="100000"/>
              <a:buFont typeface="+mj-lt"/>
              <a:buAutoNum type="alphaLcPeriod"/>
            </a:pPr>
            <a:endParaRPr lang="en-US" sz="2000" i="1" dirty="0">
              <a:latin typeface="Calibri" panose="020F0502020204030204" pitchFamily="34" charset="0"/>
              <a:ea typeface="Calibri" panose="020F0502020204030204" pitchFamily="34" charset="0"/>
              <a:cs typeface="Calibri" panose="020F0502020204030204" pitchFamily="34" charset="0"/>
            </a:endParaRPr>
          </a:p>
          <a:p>
            <a:pPr marL="625475" indent="-282575">
              <a:lnSpc>
                <a:spcPct val="80000"/>
              </a:lnSpc>
              <a:spcBef>
                <a:spcPts val="0"/>
              </a:spcBef>
              <a:buClr>
                <a:schemeClr val="tx1"/>
              </a:buClr>
              <a:buSzPct val="100000"/>
              <a:buFont typeface="+mj-lt"/>
              <a:buAutoNum type="alphaLcPeriod"/>
            </a:pPr>
            <a:r>
              <a:rPr lang="en-US" sz="2000" i="1" dirty="0">
                <a:latin typeface="Calibri" panose="020F0502020204030204" pitchFamily="34" charset="0"/>
                <a:ea typeface="Calibri" panose="020F0502020204030204" pitchFamily="34" charset="0"/>
                <a:cs typeface="Calibri" panose="020F0502020204030204" pitchFamily="34" charset="0"/>
              </a:rPr>
              <a:t>food stamps under the Food Stamp Act of 1977</a:t>
            </a:r>
          </a:p>
          <a:p>
            <a:pPr marL="625475" indent="-282575">
              <a:lnSpc>
                <a:spcPct val="80000"/>
              </a:lnSpc>
              <a:spcBef>
                <a:spcPts val="0"/>
              </a:spcBef>
              <a:buClr>
                <a:schemeClr val="tx1"/>
              </a:buClr>
              <a:buSzPct val="100000"/>
              <a:buFont typeface="+mj-lt"/>
              <a:buAutoNum type="alphaLcPeriod"/>
            </a:pPr>
            <a:endParaRPr lang="en-US" sz="2000" i="1" dirty="0">
              <a:latin typeface="Calibri" panose="020F0502020204030204" pitchFamily="34" charset="0"/>
              <a:ea typeface="Calibri" panose="020F0502020204030204" pitchFamily="34" charset="0"/>
              <a:cs typeface="Calibri" panose="020F0502020204030204" pitchFamily="34" charset="0"/>
            </a:endParaRPr>
          </a:p>
          <a:p>
            <a:pPr marL="625475" indent="-282575">
              <a:lnSpc>
                <a:spcPct val="80000"/>
              </a:lnSpc>
              <a:spcBef>
                <a:spcPts val="0"/>
              </a:spcBef>
              <a:buClr>
                <a:schemeClr val="tx1"/>
              </a:buClr>
              <a:buSzPct val="100000"/>
              <a:buFont typeface="+mj-lt"/>
              <a:buAutoNum type="alphaLcPeriod"/>
            </a:pPr>
            <a:r>
              <a:rPr lang="en-US" sz="2000" i="1" dirty="0">
                <a:latin typeface="Calibri" panose="020F0502020204030204" pitchFamily="34" charset="0"/>
                <a:ea typeface="Calibri" panose="020F0502020204030204" pitchFamily="34" charset="0"/>
                <a:cs typeface="Calibri" panose="020F0502020204030204" pitchFamily="34" charset="0"/>
              </a:rPr>
              <a:t>payments under section 415, 521, 541, or 542 of title 38, United States Code, or under section 306 of the Veterans' and Survivors' Pension Improvement Act of 1978</a:t>
            </a:r>
          </a:p>
          <a:p>
            <a:pPr marL="0" indent="0">
              <a:lnSpc>
                <a:spcPct val="80000"/>
              </a:lnSpc>
              <a:spcBef>
                <a:spcPts val="0"/>
              </a:spcBef>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80000"/>
              </a:lnSpc>
              <a:spcBef>
                <a:spcPts val="0"/>
              </a:spcBef>
              <a:buNone/>
            </a:pPr>
            <a:r>
              <a:rPr lang="en-US" sz="2000" b="1" dirty="0">
                <a:latin typeface="Calibri" panose="020F0502020204030204" pitchFamily="34" charset="0"/>
                <a:ea typeface="Calibri" panose="020F0502020204030204" pitchFamily="34" charset="0"/>
                <a:cs typeface="Calibri" panose="020F0502020204030204" pitchFamily="34" charset="0"/>
              </a:rPr>
              <a:t>2.	Households with an income at or below the greater of 150 percent of the Federal Poverty Guidelines (FPG) or 60 percent of the state’s median income (SMI).  </a:t>
            </a:r>
          </a:p>
          <a:p>
            <a:pPr marL="514350" lvl="1" indent="-285750">
              <a:lnSpc>
                <a:spcPct val="80000"/>
              </a:lnSpc>
              <a:spcBef>
                <a:spcPts val="0"/>
              </a:spcBef>
              <a:buSzPct val="750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640087" lvl="1" indent="-342900">
              <a:lnSpc>
                <a:spcPct val="80000"/>
              </a:lnSpc>
              <a:spcBef>
                <a:spcPts val="0"/>
              </a:spcBef>
              <a:buSzPct val="75000"/>
              <a:buFont typeface="Arial" panose="020B0604020202020204" pitchFamily="34" charset="0"/>
              <a:buChar char="•"/>
            </a:pPr>
            <a:r>
              <a:rPr lang="en-US" sz="2000" i="1" dirty="0">
                <a:latin typeface="Calibri" panose="020F0502020204030204" pitchFamily="34" charset="0"/>
                <a:ea typeface="Calibri" panose="020F0502020204030204" pitchFamily="34" charset="0"/>
                <a:cs typeface="Calibri" panose="020F0502020204030204" pitchFamily="34" charset="0"/>
              </a:rPr>
              <a:t>The eligibility limit cannot be set lower than 110% FPG. Grantees can set additional eligibility criteria such as an assets test.</a:t>
            </a:r>
          </a:p>
          <a:p>
            <a:pPr marL="0" lvl="1" indent="0">
              <a:lnSpc>
                <a:spcPct val="50000"/>
              </a:lnSpc>
              <a:spcBef>
                <a:spcPts val="0"/>
              </a:spcBef>
              <a:buNone/>
            </a:pPr>
            <a:endParaRPr lang="en-US" sz="2800" b="1" dirty="0">
              <a:solidFill>
                <a:schemeClr val="accent6"/>
              </a:solidFill>
              <a:latin typeface="Calibri" panose="020F0502020204030204" pitchFamily="34" charset="0"/>
              <a:cs typeface="Calibri" panose="020F0502020204030204" pitchFamily="34" charset="0"/>
            </a:endParaRPr>
          </a:p>
          <a:p>
            <a:pPr marL="0" lvl="1" indent="0">
              <a:lnSpc>
                <a:spcPct val="50000"/>
              </a:lnSpc>
              <a:spcBef>
                <a:spcPts val="0"/>
              </a:spcBef>
              <a:buNone/>
            </a:pPr>
            <a:endParaRPr lang="en-US" sz="2800" b="1" dirty="0">
              <a:solidFill>
                <a:schemeClr val="accent6"/>
              </a:solidFill>
              <a:latin typeface="Calibri" panose="020F0502020204030204" pitchFamily="34" charset="0"/>
              <a:cs typeface="Calibri" panose="020F0502020204030204" pitchFamily="34" charset="0"/>
            </a:endParaRPr>
          </a:p>
          <a:p>
            <a:pPr marL="0" lvl="1" indent="0">
              <a:lnSpc>
                <a:spcPct val="90000"/>
              </a:lnSpc>
              <a:spcBef>
                <a:spcPts val="0"/>
              </a:spcBef>
              <a:buNone/>
            </a:pPr>
            <a:endParaRPr lang="en-US" sz="20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1670304" y="6210300"/>
            <a:ext cx="457200" cy="457200"/>
          </a:xfrm>
          <a:prstGeom prst="ellipse">
            <a:avLst/>
          </a:prstGeom>
        </p:spPr>
        <p:txBody>
          <a:bodyPr>
            <a:normAutofit fontScale="70000" lnSpcReduction="20000"/>
          </a:bodyPr>
          <a:lstStyle/>
          <a:p>
            <a:pPr>
              <a:defRPr/>
            </a:pPr>
            <a:fld id="{232540F5-BE53-4980-ABDE-DC5A5DE073AE}" type="slidenum">
              <a:rPr lang="en-US" sz="1400" b="0">
                <a:latin typeface="Arial"/>
              </a:rPr>
              <a:pPr>
                <a:defRPr/>
              </a:pPr>
              <a:t>10</a:t>
            </a:fld>
            <a:endParaRPr lang="en-US" sz="1400" b="0" dirty="0">
              <a:latin typeface="Arial"/>
            </a:endParaRPr>
          </a:p>
        </p:txBody>
      </p:sp>
    </p:spTree>
    <p:extLst>
      <p:ext uri="{BB962C8B-B14F-4D97-AF65-F5344CB8AC3E}">
        <p14:creationId xmlns:p14="http://schemas.microsoft.com/office/powerpoint/2010/main" val="1399921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kumimoji="0" lang="en-US" sz="32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Assurance 2:  ELIGIBILITY</a:t>
            </a:r>
            <a:br>
              <a:rPr kumimoji="0" lang="en-US" sz="32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br>
            <a:r>
              <a:rPr kumimoji="0" lang="en-US" sz="2400" b="1" i="0" u="sng"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Section 2605(b)(2) </a:t>
            </a:r>
            <a:r>
              <a:rPr kumimoji="0" lang="en-US" sz="2400" b="0" i="1" u="sng"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of LIHEAP Act, 42 U.S.C. § 8624(b)(2)</a:t>
            </a:r>
            <a:endParaRPr lang="en-US" sz="3600" b="1" dirty="0">
              <a:latin typeface="Calibri" pitchFamily="34" charset="0"/>
            </a:endParaRP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11</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11</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263002" y="1638937"/>
            <a:ext cx="11371344" cy="6340454"/>
          </a:xfrm>
          <a:prstGeom prst="rect">
            <a:avLst/>
          </a:prstGeom>
          <a:noFill/>
        </p:spPr>
        <p:txBody>
          <a:bodyPr wrap="square">
            <a:spAutoFit/>
          </a:bodyPr>
          <a:lstStyle/>
          <a:p>
            <a:pPr marL="0" marR="0">
              <a:lnSpc>
                <a:spcPct val="107000"/>
              </a:lnSpc>
              <a:spcBef>
                <a:spcPts val="0"/>
              </a:spcBef>
              <a:spcAft>
                <a:spcPts val="800"/>
              </a:spcAft>
            </a:pPr>
            <a:r>
              <a:rPr lang="en-US" sz="2600" b="1" kern="100" dirty="0">
                <a:effectLst/>
                <a:latin typeface="Calibri" panose="020F0502020204030204" pitchFamily="34" charset="0"/>
                <a:ea typeface="Calibri" panose="020F0502020204030204" pitchFamily="34" charset="0"/>
                <a:cs typeface="Times New Roman" panose="02020603050405020304" pitchFamily="18" charset="0"/>
              </a:rPr>
              <a:t>LIHEAP Grant </a:t>
            </a:r>
            <a:r>
              <a:rPr lang="en-US" sz="2600" b="1" kern="100" dirty="0">
                <a:latin typeface="Calibri" panose="020F0502020204030204" pitchFamily="34" charset="0"/>
                <a:ea typeface="Calibri" panose="020F0502020204030204" pitchFamily="34" charset="0"/>
                <a:cs typeface="Times New Roman" panose="02020603050405020304" pitchFamily="18" charset="0"/>
              </a:rPr>
              <a:t>recipients:</a:t>
            </a:r>
          </a:p>
          <a:p>
            <a:pPr marL="0" marR="0">
              <a:lnSpc>
                <a:spcPct val="107000"/>
              </a:lnSpc>
              <a:spcBef>
                <a:spcPts val="0"/>
              </a:spcBef>
              <a:spcAft>
                <a:spcPts val="800"/>
              </a:spcAft>
            </a:pPr>
            <a:endParaRPr lang="en-US" sz="1050" b="1" kern="1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400" kern="100" dirty="0">
                <a:latin typeface="Calibri" panose="020F0502020204030204" pitchFamily="34" charset="0"/>
                <a:ea typeface="Calibri" panose="020F0502020204030204" pitchFamily="34" charset="0"/>
                <a:cs typeface="Times New Roman" panose="02020603050405020304" pitchFamily="18" charset="0"/>
              </a:rPr>
              <a:t>Can opt whether or not to use categorical eligibility—however, must always offer the income eligibility option to households applying for LIHEAP</a:t>
            </a:r>
          </a:p>
          <a:p>
            <a:pPr marR="0">
              <a:lnSpc>
                <a:spcPct val="107000"/>
              </a:lnSpc>
              <a:spcBef>
                <a:spcPts val="0"/>
              </a:spcBef>
              <a:spcAft>
                <a:spcPts val="800"/>
              </a:spcAft>
            </a:pP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400" kern="100" dirty="0">
                <a:latin typeface="Calibri" panose="020F0502020204030204" pitchFamily="34" charset="0"/>
                <a:ea typeface="Calibri" panose="020F0502020204030204" pitchFamily="34" charset="0"/>
                <a:cs typeface="Times New Roman" panose="02020603050405020304" pitchFamily="18" charset="0"/>
              </a:rPr>
              <a:t>Have the flexibility to determine </a:t>
            </a:r>
            <a:r>
              <a:rPr lang="en-US" sz="2400" b="1" kern="100" dirty="0">
                <a:latin typeface="Calibri" panose="020F0502020204030204" pitchFamily="34" charset="0"/>
                <a:ea typeface="Calibri" panose="020F0502020204030204" pitchFamily="34" charset="0"/>
                <a:cs typeface="Times New Roman" panose="02020603050405020304" pitchFamily="18" charset="0"/>
              </a:rPr>
              <a:t>which of the outlined programs</a:t>
            </a:r>
            <a:r>
              <a:rPr lang="en-US" sz="2400" kern="100" dirty="0">
                <a:latin typeface="Calibri" panose="020F0502020204030204" pitchFamily="34" charset="0"/>
                <a:ea typeface="Calibri" panose="020F0502020204030204" pitchFamily="34" charset="0"/>
                <a:cs typeface="Times New Roman" panose="02020603050405020304" pitchFamily="18" charset="0"/>
              </a:rPr>
              <a:t> will be used as basis for categorical eligibility</a:t>
            </a:r>
          </a:p>
          <a:p>
            <a:pPr marL="285750" marR="0" indent="-285750">
              <a:lnSpc>
                <a:spcPct val="107000"/>
              </a:lnSpc>
              <a:spcBef>
                <a:spcPts val="0"/>
              </a:spcBef>
              <a:spcAft>
                <a:spcPts val="800"/>
              </a:spcAft>
              <a:buFont typeface="Arial" panose="020B0604020202020204" pitchFamily="34" charset="0"/>
              <a:buChar char="•"/>
            </a:pP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400" kern="100" dirty="0">
                <a:latin typeface="Calibri" panose="020F0502020204030204" pitchFamily="34" charset="0"/>
                <a:ea typeface="Calibri" panose="020F0502020204030204" pitchFamily="34" charset="0"/>
                <a:cs typeface="Times New Roman" panose="02020603050405020304" pitchFamily="18" charset="0"/>
              </a:rPr>
              <a:t>Have the flexibility to determine </a:t>
            </a:r>
            <a:r>
              <a:rPr lang="en-US" sz="2400" b="1" kern="100" dirty="0">
                <a:latin typeface="Calibri" panose="020F0502020204030204" pitchFamily="34" charset="0"/>
                <a:ea typeface="Calibri" panose="020F0502020204030204" pitchFamily="34" charset="0"/>
                <a:cs typeface="Times New Roman" panose="02020603050405020304" pitchFamily="18" charset="0"/>
              </a:rPr>
              <a:t>who</a:t>
            </a:r>
            <a:r>
              <a:rPr lang="en-US" sz="2400" kern="100" dirty="0">
                <a:latin typeface="Calibri" panose="020F0502020204030204" pitchFamily="34" charset="0"/>
                <a:ea typeface="Calibri" panose="020F0502020204030204" pitchFamily="34" charset="0"/>
                <a:cs typeface="Times New Roman" panose="02020603050405020304" pitchFamily="18" charset="0"/>
              </a:rPr>
              <a:t> to base categorical eligibility on (an individual in household versus all household members)</a:t>
            </a:r>
          </a:p>
          <a:p>
            <a:pPr marL="0" marR="0">
              <a:lnSpc>
                <a:spcPct val="107000"/>
              </a:lnSpc>
              <a:spcBef>
                <a:spcPts val="0"/>
              </a:spcBef>
              <a:spcAft>
                <a:spcPts val="800"/>
              </a:spcAft>
            </a:pPr>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501149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kumimoji="0" lang="en-US" sz="32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Assurance 2:  ELIGIBILITY</a:t>
            </a:r>
            <a:br>
              <a:rPr kumimoji="0" lang="en-US" sz="32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br>
            <a:r>
              <a:rPr kumimoji="0" lang="en-US" sz="2400" b="1" i="0" u="sng"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Section 2605(b)(2) </a:t>
            </a:r>
            <a:r>
              <a:rPr kumimoji="0" lang="en-US" sz="2400" b="0" i="1" u="sng"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of LIHEAP Act, 42 U.S.C. § 8624(b)(2)</a:t>
            </a:r>
            <a:endParaRPr lang="en-US" sz="3600" b="1" dirty="0">
              <a:latin typeface="Calibri" pitchFamily="34" charset="0"/>
            </a:endParaRP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12</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12</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410328" y="2140585"/>
            <a:ext cx="10608771" cy="4934043"/>
          </a:xfrm>
          <a:prstGeom prst="rect">
            <a:avLst/>
          </a:prstGeom>
          <a:noFill/>
        </p:spPr>
        <p:txBody>
          <a:bodyPr wrap="square">
            <a:spAutoFit/>
          </a:bodyPr>
          <a:lstStyle/>
          <a:p>
            <a:pPr marL="457200" marR="0" indent="-457200">
              <a:lnSpc>
                <a:spcPct val="107000"/>
              </a:lnSpc>
              <a:spcBef>
                <a:spcPts val="0"/>
              </a:spcBef>
              <a:spcAft>
                <a:spcPts val="800"/>
              </a:spcAft>
              <a:buFont typeface="Arial" panose="020B0604020202020204" pitchFamily="34" charset="0"/>
              <a:buChar char="•"/>
            </a:pPr>
            <a:r>
              <a:rPr lang="en-US" sz="2600" kern="100" dirty="0">
                <a:latin typeface="Calibri" panose="020F0502020204030204" pitchFamily="34" charset="0"/>
                <a:ea typeface="Calibri" panose="020F0502020204030204" pitchFamily="34" charset="0"/>
                <a:cs typeface="Times New Roman" panose="02020603050405020304" pitchFamily="18" charset="0"/>
              </a:rPr>
              <a:t>Categorical eligibility gets households through the first “gateway” of LIHEAP (eligibility determination).  </a:t>
            </a:r>
            <a:r>
              <a:rPr lang="en-US" sz="2600" b="1" kern="100" dirty="0">
                <a:latin typeface="Calibri" panose="020F0502020204030204" pitchFamily="34" charset="0"/>
                <a:ea typeface="Calibri" panose="020F0502020204030204" pitchFamily="34" charset="0"/>
                <a:cs typeface="Times New Roman" panose="02020603050405020304" pitchFamily="18" charset="0"/>
              </a:rPr>
              <a:t>In other words, categorical eligibility makes a household eligible for LIHEAP, </a:t>
            </a:r>
            <a:r>
              <a:rPr lang="en-US" sz="2600" b="1" i="1" kern="100" dirty="0">
                <a:latin typeface="Calibri" panose="020F0502020204030204" pitchFamily="34" charset="0"/>
                <a:ea typeface="Calibri" panose="020F0502020204030204" pitchFamily="34" charset="0"/>
                <a:cs typeface="Times New Roman" panose="02020603050405020304" pitchFamily="18" charset="0"/>
              </a:rPr>
              <a:t>regardless of their income</a:t>
            </a:r>
            <a:r>
              <a:rPr lang="en-US" sz="2600" b="1" kern="100" dirty="0">
                <a:latin typeface="Calibri" panose="020F0502020204030204" pitchFamily="34" charset="0"/>
                <a:ea typeface="Calibri" panose="020F0502020204030204" pitchFamily="34" charset="0"/>
                <a:cs typeface="Times New Roman" panose="02020603050405020304" pitchFamily="18" charset="0"/>
              </a:rPr>
              <a:t>.  </a:t>
            </a:r>
          </a:p>
          <a:p>
            <a:pPr marL="457200" marR="0" indent="-457200">
              <a:lnSpc>
                <a:spcPct val="107000"/>
              </a:lnSpc>
              <a:spcBef>
                <a:spcPts val="0"/>
              </a:spcBef>
              <a:spcAft>
                <a:spcPts val="800"/>
              </a:spcAft>
              <a:buFont typeface="Arial" panose="020B0604020202020204" pitchFamily="34" charset="0"/>
              <a:buChar char="•"/>
            </a:pPr>
            <a:endParaRPr lang="en-US" sz="2600" b="1" kern="1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2600" b="1" kern="100" dirty="0">
                <a:latin typeface="Calibri" panose="020F0502020204030204" pitchFamily="34" charset="0"/>
                <a:ea typeface="Calibri" panose="020F0502020204030204" pitchFamily="34" charset="0"/>
                <a:cs typeface="Times New Roman" panose="02020603050405020304" pitchFamily="18" charset="0"/>
              </a:rPr>
              <a:t>Income information is still required to determine benefits for categorically eligible households.</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680396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73038" lvl="1">
              <a:lnSpc>
                <a:spcPct val="80000"/>
              </a:lnSpc>
              <a:spcBef>
                <a:spcPts val="0"/>
              </a:spcBef>
              <a:buNone/>
              <a:tabLst>
                <a:tab pos="2681288" algn="l"/>
              </a:tabLst>
            </a:pPr>
            <a:r>
              <a:rPr lang="en-US" sz="3200" b="1" dirty="0">
                <a:latin typeface="Calibri" panose="020F0502020204030204" pitchFamily="34" charset="0"/>
                <a:cs typeface="Calibri" panose="020F0502020204030204" pitchFamily="34" charset="0"/>
              </a:rPr>
              <a:t>Assurance 5:  BENEFITS</a:t>
            </a:r>
            <a:br>
              <a:rPr lang="en-US" sz="3600" b="1" dirty="0">
                <a:latin typeface="Calibri" panose="020F0502020204030204" pitchFamily="34" charset="0"/>
                <a:cs typeface="Calibri" panose="020F0502020204030204" pitchFamily="34" charset="0"/>
              </a:rPr>
            </a:br>
            <a:r>
              <a:rPr lang="en-US" sz="2400" b="1" u="sng" dirty="0">
                <a:solidFill>
                  <a:srgbClr val="0070C0"/>
                </a:solidFill>
                <a:latin typeface="Calibri" panose="020F0502020204030204" pitchFamily="34" charset="0"/>
                <a:cs typeface="Calibri" panose="020F0502020204030204" pitchFamily="34" charset="0"/>
                <a:hlinkClick r:id="rId3"/>
              </a:rPr>
              <a:t>Section 2605(b)(5) </a:t>
            </a:r>
            <a:r>
              <a:rPr lang="en-US" sz="2400" i="1" u="sng" dirty="0">
                <a:solidFill>
                  <a:srgbClr val="0070C0"/>
                </a:solidFill>
                <a:latin typeface="Calibri" panose="020F0502020204030204" pitchFamily="34" charset="0"/>
                <a:cs typeface="Calibri" panose="020F0502020204030204" pitchFamily="34" charset="0"/>
                <a:hlinkClick r:id="rId3"/>
              </a:rPr>
              <a:t>of </a:t>
            </a:r>
            <a:r>
              <a:rPr lang="en-US" sz="2400" i="1" u="sng" dirty="0">
                <a:solidFill>
                  <a:srgbClr val="0070C0"/>
                </a:solidFill>
                <a:latin typeface="Calibri" panose="020F0502020204030204" pitchFamily="34" charset="0"/>
                <a:cs typeface="Calibri" panose="020F0502020204030204" pitchFamily="34" charset="0"/>
              </a:rPr>
              <a:t>LIHEAP Act, 42 U.S.C. § 8624(b)(5)</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13</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13</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274577" y="1903546"/>
            <a:ext cx="11371344" cy="4378763"/>
          </a:xfrm>
          <a:prstGeom prst="rect">
            <a:avLst/>
          </a:prstGeom>
          <a:noFill/>
        </p:spPr>
        <p:txBody>
          <a:bodyPr wrap="square">
            <a:spAutoFit/>
          </a:bodyPr>
          <a:lstStyle/>
          <a:p>
            <a:pPr marL="342900" lvl="1" indent="-342900">
              <a:spcBef>
                <a:spcPts val="0"/>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Grantees will assure that the highest level of assistance will be furnished to those households which have the lowest incomes and the highest energy costs or needs in relation to income, taking into account family size.</a:t>
            </a:r>
          </a:p>
          <a:p>
            <a:pPr marL="0" lvl="1">
              <a:spcBef>
                <a:spcPts val="0"/>
              </a:spcBef>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741363" lvl="1" indent="-393700">
              <a:spcBef>
                <a:spcPts val="0"/>
              </a:spcBef>
              <a:buFont typeface="Wingdings" panose="05000000000000000000" pitchFamily="2" charset="2"/>
              <a:buChar char="ü"/>
            </a:pPr>
            <a:r>
              <a:rPr lang="en-US" sz="2200" b="1" dirty="0">
                <a:latin typeface="Calibri" panose="020F0502020204030204" pitchFamily="34" charset="0"/>
                <a:ea typeface="Calibri" panose="020F0502020204030204" pitchFamily="34" charset="0"/>
                <a:cs typeface="Calibri" panose="020F0502020204030204" pitchFamily="34" charset="0"/>
              </a:rPr>
              <a:t>Income must be a factor in determining the benefit.</a:t>
            </a:r>
          </a:p>
          <a:p>
            <a:pPr marL="342900" lvl="1" indent="-342900">
              <a:spcBef>
                <a:spcPts val="0"/>
              </a:spcBef>
              <a:buFont typeface="Arial" panose="020B0604020202020204" pitchFamily="34" charset="0"/>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342900" lvl="1" indent="-342900">
              <a:spcBef>
                <a:spcPts val="0"/>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Grantees may not determine benefits differently for households who are categorically eligible and households that are income eligible.</a:t>
            </a:r>
          </a:p>
          <a:p>
            <a:pPr marL="0" lvl="1" indent="0">
              <a:spcBef>
                <a:spcPts val="0"/>
              </a:spcBef>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742950" lvl="2" indent="-393700">
              <a:spcBef>
                <a:spcPts val="0"/>
              </a:spcBef>
              <a:buFont typeface="Wingdings" panose="05000000000000000000" pitchFamily="2" charset="2"/>
              <a:buChar char="ü"/>
            </a:pPr>
            <a:r>
              <a:rPr lang="en-US" sz="2200" b="1" dirty="0">
                <a:latin typeface="Calibri" panose="020F0502020204030204" pitchFamily="34" charset="0"/>
                <a:ea typeface="Calibri" panose="020F0502020204030204" pitchFamily="34" charset="0"/>
                <a:cs typeface="Calibri" panose="020F0502020204030204" pitchFamily="34" charset="0"/>
              </a:rPr>
              <a:t>Categorical eligibility means that the household is eligible and that you can move on to benefit determination.  Income must be used to determine benefit for </a:t>
            </a:r>
            <a:r>
              <a:rPr lang="en-US" sz="2200" b="1" u="sng" dirty="0">
                <a:latin typeface="Calibri" panose="020F0502020204030204" pitchFamily="34" charset="0"/>
                <a:ea typeface="Calibri" panose="020F0502020204030204" pitchFamily="34" charset="0"/>
                <a:cs typeface="Calibri" panose="020F0502020204030204" pitchFamily="34" charset="0"/>
              </a:rPr>
              <a:t>all</a:t>
            </a:r>
            <a:r>
              <a:rPr lang="en-US" sz="2200" b="1" dirty="0">
                <a:latin typeface="Calibri" panose="020F0502020204030204" pitchFamily="34" charset="0"/>
                <a:ea typeface="Calibri" panose="020F0502020204030204" pitchFamily="34" charset="0"/>
                <a:cs typeface="Calibri" panose="020F0502020204030204" pitchFamily="34" charset="0"/>
              </a:rPr>
              <a:t> households.</a:t>
            </a:r>
          </a:p>
          <a:p>
            <a:pPr>
              <a:lnSpc>
                <a:spcPct val="107000"/>
              </a:lnSpc>
              <a:spcAft>
                <a:spcPts val="800"/>
              </a:spcAft>
            </a:pPr>
            <a:endParaRPr kumimoji="0" lang="en-US" sz="24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083322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73038" lvl="1">
              <a:lnSpc>
                <a:spcPct val="80000"/>
              </a:lnSpc>
              <a:spcBef>
                <a:spcPts val="0"/>
              </a:spcBef>
              <a:buNone/>
              <a:tabLst>
                <a:tab pos="2681288" algn="l"/>
              </a:tabLst>
            </a:pPr>
            <a:r>
              <a:rPr lang="en-US" sz="3200" b="1" dirty="0">
                <a:latin typeface="Calibri" panose="020F0502020204030204" pitchFamily="34" charset="0"/>
                <a:cs typeface="Calibri" panose="020F0502020204030204" pitchFamily="34" charset="0"/>
              </a:rPr>
              <a:t>Assurance 5:  BENEFITS</a:t>
            </a:r>
            <a:br>
              <a:rPr lang="en-US" sz="3600" b="1" dirty="0">
                <a:latin typeface="Calibri" panose="020F0502020204030204" pitchFamily="34" charset="0"/>
                <a:cs typeface="Calibri" panose="020F0502020204030204" pitchFamily="34" charset="0"/>
              </a:rPr>
            </a:br>
            <a:r>
              <a:rPr lang="en-US" sz="2400" b="1" u="sng" dirty="0">
                <a:solidFill>
                  <a:srgbClr val="0070C0"/>
                </a:solidFill>
                <a:latin typeface="Calibri" panose="020F0502020204030204" pitchFamily="34" charset="0"/>
                <a:cs typeface="Calibri" panose="020F0502020204030204" pitchFamily="34" charset="0"/>
                <a:hlinkClick r:id="rId3"/>
              </a:rPr>
              <a:t>Section 2605(b)(5) </a:t>
            </a:r>
            <a:r>
              <a:rPr lang="en-US" sz="2400" i="1" u="sng" dirty="0">
                <a:solidFill>
                  <a:srgbClr val="0070C0"/>
                </a:solidFill>
                <a:latin typeface="Calibri" panose="020F0502020204030204" pitchFamily="34" charset="0"/>
                <a:cs typeface="Calibri" panose="020F0502020204030204" pitchFamily="34" charset="0"/>
                <a:hlinkClick r:id="rId3"/>
              </a:rPr>
              <a:t>of </a:t>
            </a:r>
            <a:r>
              <a:rPr lang="en-US" sz="2400" i="1" u="sng" dirty="0">
                <a:solidFill>
                  <a:srgbClr val="0070C0"/>
                </a:solidFill>
                <a:latin typeface="Calibri" panose="020F0502020204030204" pitchFamily="34" charset="0"/>
                <a:cs typeface="Calibri" panose="020F0502020204030204" pitchFamily="34" charset="0"/>
              </a:rPr>
              <a:t>LIHEAP Act, 42 U.S.C. § 8624(b)(5)</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14</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14</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274577" y="2357268"/>
            <a:ext cx="11371344" cy="1454950"/>
          </a:xfrm>
          <a:prstGeom prst="rect">
            <a:avLst/>
          </a:prstGeom>
          <a:noFill/>
        </p:spPr>
        <p:txBody>
          <a:bodyPr wrap="square">
            <a:spAutoFit/>
          </a:bodyPr>
          <a:lstStyle/>
          <a:p>
            <a:pPr>
              <a:lnSpc>
                <a:spcPct val="107000"/>
              </a:lnSpc>
              <a:spcAft>
                <a:spcPts val="800"/>
              </a:spcAft>
            </a:pPr>
            <a:r>
              <a:rPr kumimoji="0" lang="en-US" sz="2800" b="1" i="0" u="none" strike="noStrike" kern="1200" cap="none" spc="0" normalizeH="0" baseline="0" noProof="0" dirty="0">
                <a:ln>
                  <a:noFill/>
                </a:ln>
                <a:solidFill>
                  <a:prstClr val="black"/>
                </a:solidFill>
                <a:effectLst/>
                <a:uLnTx/>
                <a:uFillTx/>
                <a:latin typeface="Calibri" pitchFamily="34" charset="0"/>
                <a:ea typeface="+mn-ea"/>
                <a:cs typeface="+mn-cs"/>
              </a:rPr>
              <a:t>While income must be collected for all households to determine </a:t>
            </a:r>
            <a:r>
              <a:rPr lang="en-US" sz="2800" b="1" dirty="0">
                <a:solidFill>
                  <a:prstClr val="black"/>
                </a:solidFill>
                <a:latin typeface="Calibri" pitchFamily="34" charset="0"/>
              </a:rPr>
              <a:t>the LIHEAP </a:t>
            </a:r>
            <a:r>
              <a:rPr kumimoji="0" lang="en-US" sz="2800" b="1" i="0" u="none" strike="noStrike" kern="1200" cap="none" spc="0" normalizeH="0" baseline="0" noProof="0" dirty="0">
                <a:ln>
                  <a:noFill/>
                </a:ln>
                <a:solidFill>
                  <a:prstClr val="black"/>
                </a:solidFill>
                <a:effectLst/>
                <a:uLnTx/>
                <a:uFillTx/>
                <a:latin typeface="Calibri" pitchFamily="34" charset="0"/>
                <a:ea typeface="+mn-ea"/>
                <a:cs typeface="+mn-cs"/>
              </a:rPr>
              <a:t>benefit, grant recipients may use different avenues to collect income information.</a:t>
            </a:r>
          </a:p>
        </p:txBody>
      </p:sp>
    </p:spTree>
    <p:extLst>
      <p:ext uri="{BB962C8B-B14F-4D97-AF65-F5344CB8AC3E}">
        <p14:creationId xmlns:p14="http://schemas.microsoft.com/office/powerpoint/2010/main" val="1704045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5888" lvl="1">
              <a:lnSpc>
                <a:spcPct val="80000"/>
              </a:lnSpc>
              <a:spcBef>
                <a:spcPts val="0"/>
              </a:spcBef>
              <a:buNone/>
              <a:tabLst>
                <a:tab pos="2681288" algn="l"/>
              </a:tabLst>
            </a:pPr>
            <a:r>
              <a:rPr lang="en-US" sz="3200" b="1" dirty="0">
                <a:latin typeface="Calibri" panose="020F0502020204030204" pitchFamily="34" charset="0"/>
                <a:cs typeface="Calibri" panose="020F0502020204030204" pitchFamily="34" charset="0"/>
              </a:rPr>
              <a:t>Assurance 4:  COORDINATION OF SERVICES</a:t>
            </a:r>
            <a:br>
              <a:rPr lang="en-US" sz="4400" b="1" dirty="0">
                <a:latin typeface="Calibri" panose="020F0502020204030204" pitchFamily="34" charset="0"/>
                <a:cs typeface="Calibri" panose="020F0502020204030204" pitchFamily="34" charset="0"/>
              </a:rPr>
            </a:br>
            <a:r>
              <a:rPr lang="en-US" sz="2400" b="1" u="sng" dirty="0">
                <a:solidFill>
                  <a:srgbClr val="0070C0"/>
                </a:solidFill>
                <a:latin typeface="Calibri" panose="020F0502020204030204" pitchFamily="34" charset="0"/>
                <a:cs typeface="Calibri" panose="020F0502020204030204" pitchFamily="34" charset="0"/>
                <a:hlinkClick r:id="rId3"/>
              </a:rPr>
              <a:t>Section 2605(b)(4) </a:t>
            </a:r>
            <a:r>
              <a:rPr lang="en-US" sz="2400" i="1" u="sng" dirty="0">
                <a:solidFill>
                  <a:srgbClr val="0070C0"/>
                </a:solidFill>
                <a:latin typeface="Calibri" panose="020F0502020204030204" pitchFamily="34" charset="0"/>
                <a:cs typeface="Calibri" panose="020F0502020204030204" pitchFamily="34" charset="0"/>
                <a:hlinkClick r:id="rId3"/>
              </a:rPr>
              <a:t>of </a:t>
            </a:r>
            <a:r>
              <a:rPr lang="en-US" sz="2400" i="1" u="sng" dirty="0">
                <a:solidFill>
                  <a:srgbClr val="0070C0"/>
                </a:solidFill>
                <a:latin typeface="Calibri" panose="020F0502020204030204" pitchFamily="34" charset="0"/>
                <a:cs typeface="Calibri" panose="020F0502020204030204" pitchFamily="34" charset="0"/>
              </a:rPr>
              <a:t>LIHEAP Act, 42 U.S.C. § 8624(b)(4)</a:t>
            </a:r>
            <a:endParaRPr lang="en-US" sz="3600" i="1" u="sng" dirty="0">
              <a:solidFill>
                <a:srgbClr val="0070C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15</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15</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10" name="TextBox 9">
            <a:extLst>
              <a:ext uri="{FF2B5EF4-FFF2-40B4-BE49-F238E27FC236}">
                <a16:creationId xmlns:a16="http://schemas.microsoft.com/office/drawing/2014/main" id="{4CF40E2C-B82B-1C8A-75B3-3F64F609574A}"/>
              </a:ext>
            </a:extLst>
          </p:cNvPr>
          <p:cNvSpPr txBox="1"/>
          <p:nvPr/>
        </p:nvSpPr>
        <p:spPr>
          <a:xfrm>
            <a:off x="355600" y="2018347"/>
            <a:ext cx="11482086" cy="32045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Grantees must coordinate their LIHEAP program with similar and related programs administered by the Federal Government and State, in particular: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9300" marR="0" lvl="0" indent="-465138" algn="l" defTabSz="914400"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U.S. Dept. of Energy's Weatherization Assistance Program (WAP) </a:t>
            </a:r>
          </a:p>
          <a:p>
            <a:pPr marL="749300" marR="0" lvl="0" indent="-465138" algn="l" defTabSz="914400"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Community Services Block Grant (CSBG) Program</a:t>
            </a:r>
          </a:p>
          <a:p>
            <a:pPr marL="749300" marR="0" lvl="0" indent="-465138" algn="l" defTabSz="914400"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Supplemental Security Insurance (SSI) Program</a:t>
            </a:r>
          </a:p>
          <a:p>
            <a:pPr marL="749300" marR="0" lvl="0" indent="-465138" algn="l" defTabSz="914400"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Social Services Block Grant (SSBG) Program </a:t>
            </a:r>
          </a:p>
          <a:p>
            <a:pPr marL="749300" marR="0" lvl="0" indent="-465138" algn="l" defTabSz="914400"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Temporary Assistance for Needy Families (TANF) Program</a:t>
            </a:r>
          </a:p>
        </p:txBody>
      </p:sp>
    </p:spTree>
    <p:extLst>
      <p:ext uri="{BB962C8B-B14F-4D97-AF65-F5344CB8AC3E}">
        <p14:creationId xmlns:p14="http://schemas.microsoft.com/office/powerpoint/2010/main" val="2078030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kumimoji="0" lang="en-US" sz="32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Assurance 4: </a:t>
            </a:r>
            <a:r>
              <a:rPr kumimoji="0" lang="en-US" sz="32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COORDINATION OF SERVICES</a:t>
            </a:r>
            <a:br>
              <a:rPr kumimoji="0" lang="en-US" sz="44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br>
            <a:r>
              <a:rPr kumimoji="0" lang="en-US" sz="2400" b="1" i="0" u="sng"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hlinkClick r:id="rId3"/>
              </a:rPr>
              <a:t>Section 2605(b)(4) </a:t>
            </a:r>
            <a:r>
              <a:rPr kumimoji="0" lang="en-US" sz="2400" b="0" i="1" u="sng"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hlinkClick r:id="rId3"/>
              </a:rPr>
              <a:t>of </a:t>
            </a:r>
            <a:r>
              <a:rPr kumimoji="0" lang="en-US" sz="2400" b="0" i="1" u="sng"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LIHEAP Act, 42 U.S.C. § 8624(b)(4)</a:t>
            </a:r>
            <a:endParaRPr lang="en-US" sz="3600" b="1" dirty="0">
              <a:latin typeface="Calibri" pitchFamily="34" charset="0"/>
            </a:endParaRP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16</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16</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410328" y="1844727"/>
            <a:ext cx="11371344" cy="4500463"/>
          </a:xfrm>
          <a:prstGeom prst="rect">
            <a:avLst/>
          </a:prstGeom>
          <a:noFill/>
        </p:spPr>
        <p:txBody>
          <a:bodyPr wrap="square">
            <a:spAutoFit/>
          </a:bodyPr>
          <a:lstStyle/>
          <a:p>
            <a:pPr marL="0" marR="0">
              <a:spcBef>
                <a:spcPts val="0"/>
              </a:spcBef>
            </a:pPr>
            <a:r>
              <a:rPr lang="en-US" sz="2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Examples of program coordination:</a:t>
            </a:r>
          </a:p>
          <a:p>
            <a:pPr marL="0" marR="0">
              <a:spcBef>
                <a:spcPts val="0"/>
              </a:spcBef>
            </a:pPr>
            <a:endParaRPr lang="en-US" sz="24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indent="-342900">
              <a:spcBef>
                <a:spcPts val="0"/>
              </a:spcBef>
              <a:buFont typeface="Arial" panose="020B0604020202020204" pitchFamily="34" charset="0"/>
              <a:buChar char="•"/>
            </a:pPr>
            <a:r>
              <a:rPr lang="en-US" sz="2400" kern="100" dirty="0">
                <a:solidFill>
                  <a:srgbClr val="000000"/>
                </a:solidFill>
                <a:latin typeface="Calibri" panose="020F0502020204030204" pitchFamily="34" charset="0"/>
                <a:ea typeface="Calibri" panose="020F0502020204030204" pitchFamily="34" charset="0"/>
                <a:cs typeface="Calibri" panose="020F0502020204030204" pitchFamily="34" charset="0"/>
              </a:rPr>
              <a:t>Obtaining lists of SNAP/TANF households to conduct LIHEAP outreach</a:t>
            </a:r>
          </a:p>
          <a:p>
            <a:pPr marR="0">
              <a:spcBef>
                <a:spcPts val="0"/>
              </a:spcBef>
            </a:pPr>
            <a:endParaRPr lang="en-US" sz="24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marR="0" indent="-342900">
              <a:spcBef>
                <a:spcPts val="0"/>
              </a:spcBef>
              <a:buFont typeface="Arial" panose="020B0604020202020204" pitchFamily="34" charset="0"/>
              <a:buChar char="•"/>
            </a:pPr>
            <a:r>
              <a:rPr lang="en-US" sz="2400" kern="100" dirty="0">
                <a:solidFill>
                  <a:srgbClr val="000000"/>
                </a:solidFill>
                <a:latin typeface="Calibri" panose="020F0502020204030204" pitchFamily="34" charset="0"/>
                <a:ea typeface="Calibri" panose="020F0502020204030204" pitchFamily="34" charset="0"/>
                <a:cs typeface="Calibri" panose="020F0502020204030204" pitchFamily="34" charset="0"/>
              </a:rPr>
              <a:t>Utilizing LIHEAP applications to f</a:t>
            </a:r>
            <a:r>
              <a:rPr lang="en-US"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acilitate automatic referr</a:t>
            </a:r>
            <a:r>
              <a:rPr lang="en-US" sz="2400" kern="100" dirty="0">
                <a:solidFill>
                  <a:srgbClr val="000000"/>
                </a:solidFill>
                <a:latin typeface="Calibri" panose="020F0502020204030204" pitchFamily="34" charset="0"/>
                <a:ea typeface="Calibri" panose="020F0502020204030204" pitchFamily="34" charset="0"/>
                <a:cs typeface="Calibri" panose="020F0502020204030204" pitchFamily="34" charset="0"/>
              </a:rPr>
              <a:t>als or enrollment to other energy related programs</a:t>
            </a:r>
          </a:p>
          <a:p>
            <a:pPr marR="0">
              <a:spcBef>
                <a:spcPts val="0"/>
              </a:spcBef>
            </a:pPr>
            <a:endParaRPr lang="en-US" sz="24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marR="0" indent="-342900">
              <a:spcBef>
                <a:spcPts val="0"/>
              </a:spcBef>
              <a:buFont typeface="Arial" panose="020B0604020202020204" pitchFamily="34" charset="0"/>
              <a:buChar char="•"/>
            </a:pPr>
            <a:r>
              <a:rPr lang="en-US" sz="2400" kern="100" dirty="0">
                <a:solidFill>
                  <a:srgbClr val="000000"/>
                </a:solidFill>
                <a:latin typeface="Calibri" panose="020F0502020204030204" pitchFamily="34" charset="0"/>
                <a:ea typeface="Calibri" panose="020F0502020204030204" pitchFamily="34" charset="0"/>
                <a:cs typeface="Calibri" panose="020F0502020204030204" pitchFamily="34" charset="0"/>
              </a:rPr>
              <a:t>Using joint applications for LIHEAP and other programs</a:t>
            </a:r>
          </a:p>
          <a:p>
            <a:pPr marR="0">
              <a:spcBef>
                <a:spcPts val="0"/>
              </a:spcBef>
            </a:pPr>
            <a:endParaRPr lang="en-US" sz="24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marR="0" indent="-342900">
              <a:spcBef>
                <a:spcPts val="0"/>
              </a:spcBef>
              <a:buFont typeface="Arial" panose="020B0604020202020204" pitchFamily="34" charset="0"/>
              <a:buChar char="•"/>
            </a:pPr>
            <a:r>
              <a:rPr lang="en-US" sz="2400" kern="100" dirty="0">
                <a:solidFill>
                  <a:srgbClr val="000000"/>
                </a:solidFill>
                <a:latin typeface="Calibri" panose="020F0502020204030204" pitchFamily="34" charset="0"/>
                <a:ea typeface="Calibri" panose="020F0502020204030204" pitchFamily="34" charset="0"/>
                <a:cs typeface="Calibri" panose="020F0502020204030204" pitchFamily="34" charset="0"/>
              </a:rPr>
              <a:t>Sharing program data to assist in verifying LIHEAP eligibility and/or LIHEAP benefit determination</a:t>
            </a:r>
          </a:p>
          <a:p>
            <a:pPr marL="0" marR="0">
              <a:lnSpc>
                <a:spcPct val="107000"/>
              </a:lnSpc>
              <a:spcBef>
                <a:spcPts val="0"/>
              </a:spcBef>
              <a:spcAft>
                <a:spcPts val="800"/>
              </a:spcAft>
            </a:pPr>
            <a:endParaRPr lang="en-US" sz="2000" b="1"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363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kumimoji="0" lang="en-US" sz="32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Assurance 4:  COORDINATION OF SERVICES</a:t>
            </a:r>
            <a:br>
              <a:rPr kumimoji="0" lang="en-US" sz="4400" b="1"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br>
            <a:r>
              <a:rPr kumimoji="0" lang="en-US" sz="2400" b="1" i="0" u="sng"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hlinkClick r:id="rId3"/>
              </a:rPr>
              <a:t>Section 2605(b)(4) </a:t>
            </a:r>
            <a:r>
              <a:rPr kumimoji="0" lang="en-US" sz="2400" b="0" i="1" u="sng"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hlinkClick r:id="rId3"/>
              </a:rPr>
              <a:t>of </a:t>
            </a:r>
            <a:r>
              <a:rPr kumimoji="0" lang="en-US" sz="2400" b="0" i="1" u="sng"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LIHEAP Act, 42 U.S.C. § 8624(b)(4)</a:t>
            </a:r>
            <a:endParaRPr lang="en-US" sz="3600" b="1" dirty="0">
              <a:latin typeface="Calibri" pitchFamily="34" charset="0"/>
            </a:endParaRP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17</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17</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836821"/>
            <a:ext cx="11371344" cy="4154984"/>
          </a:xfrm>
          <a:prstGeom prst="rect">
            <a:avLst/>
          </a:prstGeom>
          <a:noFill/>
        </p:spPr>
        <p:txBody>
          <a:bodyPr wrap="square">
            <a:spAutoFit/>
          </a:bodyPr>
          <a:lstStyle/>
          <a:p>
            <a:pPr marL="0" marR="0"/>
            <a:r>
              <a:rPr lang="en-US" sz="2400" b="1" kern="100" dirty="0">
                <a:solidFill>
                  <a:srgbClr val="000000"/>
                </a:solidFill>
                <a:latin typeface="Calibri" panose="020F0502020204030204" pitchFamily="34" charset="0"/>
                <a:ea typeface="Calibri" panose="020F0502020204030204" pitchFamily="34" charset="0"/>
                <a:cs typeface="Calibri" panose="020F0502020204030204" pitchFamily="34" charset="0"/>
              </a:rPr>
              <a:t>Developing shared program criteria and definitions require extra coordination and/or consideration.  </a:t>
            </a:r>
            <a:r>
              <a:rPr lang="en-US" sz="2400" kern="100" dirty="0">
                <a:solidFill>
                  <a:srgbClr val="000000"/>
                </a:solidFill>
                <a:latin typeface="Calibri" panose="020F0502020204030204" pitchFamily="34" charset="0"/>
                <a:ea typeface="Calibri" panose="020F0502020204030204" pitchFamily="34" charset="0"/>
                <a:cs typeface="Calibri" panose="020F0502020204030204" pitchFamily="34" charset="0"/>
              </a:rPr>
              <a:t>For example, the definition of “household” can make coordination tricky between SNAP and LIHEAP.</a:t>
            </a:r>
          </a:p>
          <a:p>
            <a:pPr marL="0" marR="0"/>
            <a:endParaRPr lang="en-US" sz="24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indent="-342900">
              <a:buFont typeface="Arial" panose="020B0604020202020204" pitchFamily="34" charset="0"/>
              <a:buChar char="•"/>
            </a:pPr>
            <a:r>
              <a:rPr lang="en-US" sz="24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LIHEAP:  </a:t>
            </a:r>
            <a:r>
              <a:rPr lang="en-US"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term "household" means any individual or group of individuals who are living together as one economic unit for whom residential energy is customarily purchased in common or who make undesignated payments for energy in the form of rent.</a:t>
            </a:r>
            <a:endParaRPr lang="en-US" sz="24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indent="-342900">
              <a:buFont typeface="Arial" panose="020B0604020202020204" pitchFamily="34" charset="0"/>
              <a:buChar char="•"/>
            </a:pPr>
            <a:endParaRPr lang="en-US" sz="2400" b="1"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indent="-342900">
              <a:buFont typeface="Arial" panose="020B0604020202020204" pitchFamily="34" charset="0"/>
              <a:buChar char="•"/>
            </a:pPr>
            <a:r>
              <a:rPr lang="en-US" sz="2400" b="1" kern="100" dirty="0">
                <a:effectLst/>
                <a:latin typeface="Calibri" panose="020F0502020204030204" pitchFamily="34" charset="0"/>
                <a:ea typeface="Calibri" panose="020F0502020204030204" pitchFamily="34" charset="0"/>
                <a:cs typeface="Calibri" panose="020F0502020204030204" pitchFamily="34" charset="0"/>
              </a:rPr>
              <a:t>SNAP</a:t>
            </a:r>
            <a:r>
              <a:rPr lang="en-US" sz="2400" b="1" kern="100" dirty="0">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1B1B1B"/>
                </a:solidFill>
                <a:effectLst/>
                <a:latin typeface="Calibri" panose="020F0502020204030204" pitchFamily="34" charset="0"/>
                <a:ea typeface="Calibri" panose="020F0502020204030204" pitchFamily="34" charset="0"/>
                <a:cs typeface="Calibri" panose="020F0502020204030204" pitchFamily="34" charset="0"/>
              </a:rPr>
              <a:t>Everyone who lives together and purchases and prepares meals together is grouped together as one SNAP household.</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6001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61006" y="1451263"/>
            <a:ext cx="11469987" cy="5075016"/>
          </a:xfrm>
        </p:spPr>
        <p:txBody>
          <a:bodyPr>
            <a:noAutofit/>
          </a:bodyPr>
          <a:lstStyle/>
          <a:p>
            <a:pPr marL="0" lvl="1" indent="0">
              <a:spcBef>
                <a:spcPts val="0"/>
              </a:spcBef>
              <a:buNone/>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0" lvl="1" indent="0">
              <a:spcBef>
                <a:spcPts val="0"/>
              </a:spcBef>
              <a:buNone/>
            </a:pPr>
            <a:r>
              <a:rPr lang="en-US" sz="2200" b="1" dirty="0">
                <a:latin typeface="Calibri" panose="020F0502020204030204" pitchFamily="34" charset="0"/>
                <a:ea typeface="Calibri" panose="020F0502020204030204" pitchFamily="34" charset="0"/>
                <a:cs typeface="Calibri" panose="020F0502020204030204" pitchFamily="34" charset="0"/>
              </a:rPr>
              <a:t>When designing their program, LIHEAP grant recipients must decide:</a:t>
            </a:r>
          </a:p>
          <a:p>
            <a:pPr marL="0" lvl="1" indent="0">
              <a:spcBef>
                <a:spcPts val="0"/>
              </a:spcBef>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342900" lvl="1" indent="-342900">
              <a:spcBef>
                <a:spcPts val="0"/>
              </a:spcBef>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Who should be eligible for benefits</a:t>
            </a:r>
          </a:p>
          <a:p>
            <a:pPr marL="342900" lvl="1" indent="-342900">
              <a:spcBef>
                <a:spcPts val="0"/>
              </a:spcBef>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How they will determine benefit levels (targeting based on income and energy costs)</a:t>
            </a:r>
          </a:p>
          <a:p>
            <a:pPr marL="342900" lvl="1" indent="-342900">
              <a:spcBef>
                <a:spcPts val="0"/>
              </a:spcBef>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How they will coordinate with other public assistance programs </a:t>
            </a:r>
          </a:p>
          <a:p>
            <a:pPr marL="0" lvl="1" indent="0">
              <a:spcBef>
                <a:spcPts val="0"/>
              </a:spcBef>
              <a:buNone/>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0" lvl="1" indent="0">
              <a:spcBef>
                <a:spcPts val="0"/>
              </a:spcBef>
              <a:buNone/>
            </a:pPr>
            <a:r>
              <a:rPr lang="en-US" sz="2200" b="1" dirty="0">
                <a:latin typeface="Calibri" panose="020F0502020204030204" pitchFamily="34" charset="0"/>
                <a:ea typeface="Calibri" panose="020F0502020204030204" pitchFamily="34" charset="0"/>
                <a:cs typeface="Calibri" panose="020F0502020204030204" pitchFamily="34" charset="0"/>
              </a:rPr>
              <a:t>LIHEAP Grant Recipients Must Consider:</a:t>
            </a:r>
          </a:p>
          <a:p>
            <a:pPr marL="0" lvl="1" indent="0">
              <a:spcBef>
                <a:spcPts val="0"/>
              </a:spcBef>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342900" lvl="1" indent="-342900">
              <a:spcBef>
                <a:spcPts val="0"/>
              </a:spcBef>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Federal and State Requirements</a:t>
            </a:r>
          </a:p>
          <a:p>
            <a:pPr marL="342900" lvl="1" indent="-342900">
              <a:spcBef>
                <a:spcPts val="0"/>
              </a:spcBef>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Limited total funding for LIHEAP benefits</a:t>
            </a:r>
          </a:p>
          <a:p>
            <a:pPr marL="342900" lvl="1" indent="-342900">
              <a:spcBef>
                <a:spcPts val="0"/>
              </a:spcBef>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Limited administrative funding to collect information on household need</a:t>
            </a:r>
          </a:p>
          <a:p>
            <a:pPr marL="342900" lvl="1" indent="-342900">
              <a:spcBef>
                <a:spcPts val="0"/>
              </a:spcBef>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Household Burden</a:t>
            </a:r>
          </a:p>
          <a:p>
            <a:pPr marL="0" lvl="1" indent="0">
              <a:lnSpc>
                <a:spcPct val="50000"/>
              </a:lnSpc>
              <a:spcBef>
                <a:spcPts val="0"/>
              </a:spcBef>
              <a:buNone/>
            </a:pPr>
            <a:endParaRPr lang="en-US" sz="2800" b="1" dirty="0">
              <a:solidFill>
                <a:schemeClr val="accent6"/>
              </a:solidFill>
              <a:latin typeface="Calibri" panose="020F0502020204030204" pitchFamily="34" charset="0"/>
              <a:cs typeface="Calibri" panose="020F0502020204030204" pitchFamily="34" charset="0"/>
            </a:endParaRPr>
          </a:p>
          <a:p>
            <a:pPr marL="0" lvl="1" indent="0">
              <a:lnSpc>
                <a:spcPct val="50000"/>
              </a:lnSpc>
              <a:spcBef>
                <a:spcPts val="0"/>
              </a:spcBef>
              <a:buNone/>
            </a:pPr>
            <a:endParaRPr lang="en-US" sz="2800" b="1" dirty="0">
              <a:solidFill>
                <a:schemeClr val="accent6"/>
              </a:solidFill>
              <a:latin typeface="Calibri" panose="020F0502020204030204" pitchFamily="34" charset="0"/>
              <a:cs typeface="Calibri" panose="020F0502020204030204" pitchFamily="34" charset="0"/>
            </a:endParaRPr>
          </a:p>
          <a:p>
            <a:pPr marL="0" lvl="1" indent="0">
              <a:lnSpc>
                <a:spcPct val="90000"/>
              </a:lnSpc>
              <a:spcBef>
                <a:spcPts val="0"/>
              </a:spcBef>
              <a:buNone/>
            </a:pPr>
            <a:r>
              <a:rPr lang="en-US" sz="2800" b="1" dirty="0">
                <a:latin typeface="Calibri" panose="020F0502020204030204" pitchFamily="34" charset="0"/>
                <a:cs typeface="Calibri" panose="020F0502020204030204" pitchFamily="34" charset="0"/>
              </a:rPr>
              <a:t>Now let’s turn to our panelists for some examples.</a:t>
            </a:r>
          </a:p>
        </p:txBody>
      </p:sp>
      <p:sp>
        <p:nvSpPr>
          <p:cNvPr id="4" name="Slide Number Placeholder 3"/>
          <p:cNvSpPr>
            <a:spLocks noGrp="1"/>
          </p:cNvSpPr>
          <p:nvPr>
            <p:ph type="sldNum" sz="quarter" idx="4294967295"/>
          </p:nvPr>
        </p:nvSpPr>
        <p:spPr>
          <a:xfrm>
            <a:off x="1670304" y="6210300"/>
            <a:ext cx="457200" cy="457200"/>
          </a:xfrm>
          <a:prstGeom prst="ellipse">
            <a:avLst/>
          </a:prstGeom>
        </p:spPr>
        <p:txBody>
          <a:bodyPr>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2">
            <a:extLst>
              <a:ext uri="{FF2B5EF4-FFF2-40B4-BE49-F238E27FC236}">
                <a16:creationId xmlns:a16="http://schemas.microsoft.com/office/drawing/2014/main" id="{BD1285BE-7D19-F497-8203-7B188AF93A28}"/>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18</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9" name="TextBox 8">
            <a:extLst>
              <a:ext uri="{FF2B5EF4-FFF2-40B4-BE49-F238E27FC236}">
                <a16:creationId xmlns:a16="http://schemas.microsoft.com/office/drawing/2014/main" id="{DADB7386-538B-5551-D170-85C3FA03CA7D}"/>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10" name="Title 6">
            <a:extLst>
              <a:ext uri="{FF2B5EF4-FFF2-40B4-BE49-F238E27FC236}">
                <a16:creationId xmlns:a16="http://schemas.microsoft.com/office/drawing/2014/main" id="{1072B64E-60B0-1533-FAD0-47B1AAB56927}"/>
              </a:ext>
            </a:extLst>
          </p:cNvPr>
          <p:cNvSpPr txBox="1">
            <a:spLocks/>
          </p:cNvSpPr>
          <p:nvPr/>
        </p:nvSpPr>
        <p:spPr>
          <a:xfrm>
            <a:off x="169682" y="183037"/>
            <a:ext cx="108712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775F55"/>
                </a:solidFill>
                <a:effectLst/>
                <a:uLnTx/>
                <a:uFillTx/>
                <a:latin typeface="Calibri" panose="020F0502020204030204" pitchFamily="34" charset="0"/>
                <a:ea typeface="+mj-ea"/>
                <a:cs typeface="Calibri" panose="020F0502020204030204" pitchFamily="34" charset="0"/>
              </a:rPr>
              <a:t>Putting it all together</a:t>
            </a:r>
            <a:endParaRPr kumimoji="0" lang="en-US" sz="2000" b="0" i="1" u="none" strike="noStrike" kern="1200" cap="none" spc="0" normalizeH="0" baseline="0" noProof="0" dirty="0">
              <a:ln>
                <a:noFill/>
              </a:ln>
              <a:solidFill>
                <a:srgbClr val="775F55"/>
              </a:solidFill>
              <a:effectLst/>
              <a:uLnTx/>
              <a:uFillTx/>
              <a:latin typeface="Tw Cen MT"/>
              <a:ea typeface="+mj-ea"/>
              <a:cs typeface="+mj-cs"/>
            </a:endParaRPr>
          </a:p>
        </p:txBody>
      </p:sp>
    </p:spTree>
    <p:extLst>
      <p:ext uri="{BB962C8B-B14F-4D97-AF65-F5344CB8AC3E}">
        <p14:creationId xmlns:p14="http://schemas.microsoft.com/office/powerpoint/2010/main" val="608598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19</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439140" y="2203341"/>
            <a:ext cx="11632676" cy="3293209"/>
          </a:xfrm>
          <a:prstGeom prst="rect">
            <a:avLst/>
          </a:prstGeom>
          <a:noFill/>
        </p:spPr>
        <p:txBody>
          <a:bodyPr wrap="square">
            <a:spAutoFit/>
          </a:bodyPr>
          <a:lstStyle/>
          <a:p>
            <a:r>
              <a:rPr lang="en-US" sz="4000" b="1" dirty="0">
                <a:latin typeface="Calibri" pitchFamily="34" charset="0"/>
              </a:rPr>
              <a:t>Topic #1 - Categorical Eligibility</a:t>
            </a:r>
          </a:p>
          <a:p>
            <a:endParaRPr lang="en-US" sz="2800" dirty="0">
              <a:latin typeface="Calibri" pitchFamily="34" charset="0"/>
            </a:endParaRPr>
          </a:p>
          <a:p>
            <a:pPr defTabSz="1219170">
              <a:buClr>
                <a:srgbClr val="000000"/>
              </a:buClr>
            </a:pPr>
            <a:r>
              <a:rPr lang="en-US" sz="2800" b="1" kern="0" dirty="0">
                <a:solidFill>
                  <a:srgbClr val="42648C"/>
                </a:solidFill>
                <a:latin typeface="Lato"/>
                <a:ea typeface="Lato"/>
                <a:cs typeface="Lato"/>
                <a:sym typeface="Lato"/>
              </a:rPr>
              <a:t>Iris Pennington, </a:t>
            </a:r>
            <a:r>
              <a:rPr lang="en-US" sz="2800" dirty="0">
                <a:solidFill>
                  <a:srgbClr val="42648C"/>
                </a:solidFill>
                <a:latin typeface="Lato"/>
                <a:ea typeface="Lato"/>
                <a:cs typeface="Lato"/>
                <a:sym typeface="Lato"/>
              </a:rPr>
              <a:t>Arkansas Energy Office</a:t>
            </a:r>
            <a:endParaRPr lang="en-US" sz="2800" kern="0" dirty="0">
              <a:solidFill>
                <a:srgbClr val="42648C"/>
              </a:solidFill>
              <a:latin typeface="Lato"/>
              <a:ea typeface="Lato"/>
              <a:cs typeface="Lato"/>
              <a:sym typeface="Lato"/>
            </a:endParaRPr>
          </a:p>
          <a:p>
            <a:pPr defTabSz="1219170">
              <a:buClr>
                <a:srgbClr val="000000"/>
              </a:buClr>
            </a:pPr>
            <a:r>
              <a:rPr lang="en-US" sz="2800" b="1" kern="0" dirty="0">
                <a:solidFill>
                  <a:srgbClr val="42648C"/>
                </a:solidFill>
                <a:latin typeface="Lato"/>
                <a:ea typeface="Lato"/>
                <a:cs typeface="Lato"/>
                <a:sym typeface="Lato"/>
              </a:rPr>
              <a:t>Brian Sarensen, </a:t>
            </a:r>
            <a:r>
              <a:rPr lang="en-US" sz="2800" kern="0" dirty="0">
                <a:solidFill>
                  <a:srgbClr val="42648C"/>
                </a:solidFill>
                <a:latin typeface="Lato"/>
                <a:ea typeface="Lato"/>
                <a:cs typeface="Lato"/>
                <a:sym typeface="Lato"/>
              </a:rPr>
              <a:t>Washington State Department of Commerce</a:t>
            </a:r>
            <a:endParaRPr lang="en-US" sz="2800" b="1" kern="0" dirty="0">
              <a:solidFill>
                <a:srgbClr val="42648C"/>
              </a:solidFill>
              <a:latin typeface="Lato"/>
              <a:ea typeface="Lato"/>
              <a:cs typeface="Lato"/>
              <a:sym typeface="Lato"/>
            </a:endParaRPr>
          </a:p>
          <a:p>
            <a:pPr defTabSz="1219170">
              <a:buClr>
                <a:srgbClr val="000000"/>
              </a:buClr>
            </a:pPr>
            <a:r>
              <a:rPr lang="en-US" sz="2800" b="1" kern="0" dirty="0">
                <a:solidFill>
                  <a:srgbClr val="42648C"/>
                </a:solidFill>
                <a:latin typeface="Lato"/>
                <a:ea typeface="Lato"/>
                <a:cs typeface="Lato"/>
                <a:sym typeface="Lato"/>
              </a:rPr>
              <a:t>Jane Blank, </a:t>
            </a:r>
            <a:r>
              <a:rPr lang="en-US" sz="2800" kern="0" dirty="0">
                <a:solidFill>
                  <a:srgbClr val="42648C"/>
                </a:solidFill>
                <a:latin typeface="Lato"/>
                <a:ea typeface="Lato"/>
                <a:cs typeface="Lato"/>
                <a:sym typeface="Lato"/>
              </a:rPr>
              <a:t>Wisconsin Department of Administration</a:t>
            </a:r>
          </a:p>
          <a:p>
            <a:endParaRPr lang="en-US" sz="2800" dirty="0">
              <a:latin typeface="Calibri" pitchFamily="34" charset="0"/>
            </a:endParaRPr>
          </a:p>
          <a:p>
            <a:endParaRPr lang="en-US" sz="2800" dirty="0"/>
          </a:p>
        </p:txBody>
      </p:sp>
    </p:spTree>
    <p:extLst>
      <p:ext uri="{BB962C8B-B14F-4D97-AF65-F5344CB8AC3E}">
        <p14:creationId xmlns:p14="http://schemas.microsoft.com/office/powerpoint/2010/main" val="1048835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1FF0-27F4-8A73-9BB4-F70E1702F305}"/>
              </a:ext>
            </a:extLst>
          </p:cNvPr>
          <p:cNvSpPr>
            <a:spLocks noGrp="1"/>
          </p:cNvSpPr>
          <p:nvPr>
            <p:ph type="title"/>
          </p:nvPr>
        </p:nvSpPr>
        <p:spPr>
          <a:xfrm>
            <a:off x="579120" y="1802593"/>
            <a:ext cx="10774680" cy="848360"/>
          </a:xfrm>
        </p:spPr>
        <p:txBody>
          <a:bodyPr>
            <a:normAutofit fontScale="90000"/>
          </a:bodyPr>
          <a:lstStyle/>
          <a:p>
            <a:r>
              <a:rPr lang="en-US" sz="4500" b="1" dirty="0">
                <a:solidFill>
                  <a:srgbClr val="42648C"/>
                </a:solidFill>
                <a:latin typeface="Lato" panose="020F0502020204030203" pitchFamily="34" charset="0"/>
                <a:ea typeface="+mn-ea"/>
                <a:cs typeface="+mn-cs"/>
              </a:rPr>
              <a:t>LIHEAP 102</a:t>
            </a:r>
            <a:br>
              <a:rPr lang="en-US" sz="4500" b="1" dirty="0">
                <a:solidFill>
                  <a:srgbClr val="42648C"/>
                </a:solidFill>
                <a:latin typeface="Lato" panose="020F0502020204030203" pitchFamily="34" charset="0"/>
                <a:ea typeface="+mn-ea"/>
                <a:cs typeface="+mn-cs"/>
              </a:rPr>
            </a:br>
            <a:r>
              <a:rPr lang="en-US" sz="2800" b="0" dirty="0">
                <a:solidFill>
                  <a:srgbClr val="42648C"/>
                </a:solidFill>
                <a:latin typeface="Lato" panose="020F0502020204030203" pitchFamily="34" charset="0"/>
                <a:ea typeface="+mn-ea"/>
                <a:cs typeface="+mn-cs"/>
              </a:rPr>
              <a:t>June 13</a:t>
            </a:r>
            <a:r>
              <a:rPr lang="en-US" sz="2800" b="0" baseline="30000" dirty="0">
                <a:solidFill>
                  <a:srgbClr val="42648C"/>
                </a:solidFill>
                <a:latin typeface="Lato" panose="020F0502020204030203" pitchFamily="34" charset="0"/>
                <a:ea typeface="+mn-ea"/>
                <a:cs typeface="+mn-cs"/>
              </a:rPr>
              <a:t>th</a:t>
            </a:r>
            <a:r>
              <a:rPr lang="en-US" sz="2800" b="0" dirty="0">
                <a:solidFill>
                  <a:srgbClr val="42648C"/>
                </a:solidFill>
                <a:latin typeface="Lato" panose="020F0502020204030203" pitchFamily="34" charset="0"/>
                <a:ea typeface="+mn-ea"/>
                <a:cs typeface="+mn-cs"/>
              </a:rPr>
              <a:t>, 2023</a:t>
            </a:r>
            <a:endParaRPr lang="en-US" sz="4500" b="0" dirty="0">
              <a:solidFill>
                <a:srgbClr val="42648C"/>
              </a:solidFill>
              <a:latin typeface="Lato" panose="020F0502020204030203" pitchFamily="34" charset="0"/>
              <a:ea typeface="+mn-ea"/>
              <a:cs typeface="+mn-cs"/>
            </a:endParaRPr>
          </a:p>
        </p:txBody>
      </p:sp>
      <p:sp>
        <p:nvSpPr>
          <p:cNvPr id="3" name="Text Placeholder 2">
            <a:extLst>
              <a:ext uri="{FF2B5EF4-FFF2-40B4-BE49-F238E27FC236}">
                <a16:creationId xmlns:a16="http://schemas.microsoft.com/office/drawing/2014/main" id="{15457EFE-1AC2-1958-3E31-D6FA78D63281}"/>
              </a:ext>
            </a:extLst>
          </p:cNvPr>
          <p:cNvSpPr>
            <a:spLocks noGrp="1"/>
          </p:cNvSpPr>
          <p:nvPr>
            <p:ph type="body" idx="1"/>
          </p:nvPr>
        </p:nvSpPr>
        <p:spPr>
          <a:xfrm>
            <a:off x="269287" y="2957765"/>
            <a:ext cx="11394345" cy="4262544"/>
          </a:xfrm>
        </p:spPr>
        <p:txBody>
          <a:bodyPr>
            <a:normAutofit/>
          </a:bodyPr>
          <a:lstStyle/>
          <a:p>
            <a:pPr>
              <a:spcBef>
                <a:spcPct val="0"/>
              </a:spcBef>
            </a:pPr>
            <a:endParaRPr lang="en-US" sz="2400" b="1" dirty="0">
              <a:solidFill>
                <a:srgbClr val="42648C"/>
              </a:solidFill>
              <a:latin typeface="Lato" panose="020F0502020204030203" pitchFamily="34" charset="0"/>
            </a:endParaRPr>
          </a:p>
          <a:p>
            <a:pPr>
              <a:spcBef>
                <a:spcPct val="0"/>
              </a:spcBef>
            </a:pPr>
            <a:endParaRPr lang="en-US" sz="2400" b="1" dirty="0">
              <a:solidFill>
                <a:srgbClr val="42648C"/>
              </a:solidFill>
              <a:latin typeface="Lato" panose="020F0502020204030203" pitchFamily="34" charset="0"/>
            </a:endParaRPr>
          </a:p>
          <a:p>
            <a:pPr>
              <a:spcBef>
                <a:spcPct val="0"/>
              </a:spcBef>
            </a:pPr>
            <a:endParaRPr lang="en-US" sz="2400" b="1" dirty="0">
              <a:solidFill>
                <a:srgbClr val="42648C"/>
              </a:solidFill>
              <a:latin typeface="Lato" panose="020F0502020204030203" pitchFamily="34" charset="0"/>
            </a:endParaRPr>
          </a:p>
          <a:p>
            <a:pPr>
              <a:spcBef>
                <a:spcPct val="0"/>
              </a:spcBef>
            </a:pPr>
            <a:r>
              <a:rPr lang="en-US" sz="2400" b="1" dirty="0">
                <a:solidFill>
                  <a:srgbClr val="42648C"/>
                </a:solidFill>
                <a:latin typeface="Lato" panose="020F0502020204030203" pitchFamily="34" charset="0"/>
              </a:rPr>
              <a:t>Moderator: Tracy Smetana, Minnesota Department of Commerce</a:t>
            </a:r>
            <a:endParaRPr lang="en-US" sz="2400" dirty="0">
              <a:solidFill>
                <a:srgbClr val="42648C"/>
              </a:solidFill>
              <a:latin typeface="Lato" panose="020F0502020204030203" pitchFamily="34" charset="0"/>
            </a:endParaRPr>
          </a:p>
          <a:p>
            <a:pPr defTabSz="1219170">
              <a:buClr>
                <a:srgbClr val="000000"/>
              </a:buClr>
            </a:pPr>
            <a:endParaRPr lang="en-US" sz="2400" b="1" kern="0" dirty="0">
              <a:solidFill>
                <a:srgbClr val="42648C"/>
              </a:solidFill>
              <a:latin typeface="Lato"/>
              <a:ea typeface="Lato"/>
              <a:cs typeface="Lato"/>
              <a:sym typeface="Lato"/>
            </a:endParaRPr>
          </a:p>
          <a:p>
            <a:pPr defTabSz="1219170">
              <a:buClr>
                <a:srgbClr val="000000"/>
              </a:buClr>
            </a:pPr>
            <a:r>
              <a:rPr lang="en-US" sz="2400" b="1" kern="0" dirty="0">
                <a:solidFill>
                  <a:srgbClr val="42648C"/>
                </a:solidFill>
                <a:latin typeface="Lato"/>
                <a:ea typeface="Lato"/>
                <a:cs typeface="Lato"/>
                <a:sym typeface="Lato"/>
              </a:rPr>
              <a:t>Melissa Torgerson, </a:t>
            </a:r>
            <a:r>
              <a:rPr lang="en-US" sz="2400" kern="0" dirty="0">
                <a:solidFill>
                  <a:srgbClr val="42648C"/>
                </a:solidFill>
                <a:latin typeface="Lato"/>
                <a:ea typeface="Lato"/>
                <a:cs typeface="Lato"/>
                <a:sym typeface="Lato"/>
              </a:rPr>
              <a:t>VERVE Associates</a:t>
            </a:r>
            <a:endParaRPr lang="en-US" sz="1200" b="1" kern="0" dirty="0">
              <a:solidFill>
                <a:srgbClr val="42648C"/>
              </a:solidFill>
              <a:latin typeface="Lato"/>
              <a:ea typeface="Lato"/>
              <a:cs typeface="Lato"/>
              <a:sym typeface="Lato"/>
            </a:endParaRPr>
          </a:p>
          <a:p>
            <a:pPr defTabSz="1219170">
              <a:buClr>
                <a:srgbClr val="000000"/>
              </a:buClr>
            </a:pPr>
            <a:r>
              <a:rPr lang="en-US" sz="2400" b="1" kern="0" dirty="0">
                <a:solidFill>
                  <a:srgbClr val="42648C"/>
                </a:solidFill>
                <a:latin typeface="Lato"/>
                <a:ea typeface="Lato"/>
                <a:cs typeface="Lato"/>
                <a:sym typeface="Lato"/>
              </a:rPr>
              <a:t>Iris Pennington, </a:t>
            </a:r>
            <a:r>
              <a:rPr lang="en-US" sz="2400" dirty="0">
                <a:solidFill>
                  <a:srgbClr val="42648C"/>
                </a:solidFill>
                <a:latin typeface="Lato"/>
                <a:ea typeface="Lato"/>
                <a:cs typeface="Lato"/>
                <a:sym typeface="Lato"/>
              </a:rPr>
              <a:t>Arkansas Energy Office</a:t>
            </a:r>
            <a:endParaRPr lang="en-US" sz="2400" kern="0" dirty="0">
              <a:solidFill>
                <a:srgbClr val="42648C"/>
              </a:solidFill>
              <a:latin typeface="Lato"/>
              <a:ea typeface="Lato"/>
              <a:cs typeface="Lato"/>
              <a:sym typeface="Lato"/>
            </a:endParaRPr>
          </a:p>
          <a:p>
            <a:pPr defTabSz="1219170">
              <a:buClr>
                <a:srgbClr val="000000"/>
              </a:buClr>
            </a:pPr>
            <a:r>
              <a:rPr lang="en-US" sz="2400" b="1" kern="0" dirty="0">
                <a:solidFill>
                  <a:srgbClr val="42648C"/>
                </a:solidFill>
                <a:latin typeface="Lato"/>
                <a:ea typeface="Lato"/>
                <a:cs typeface="Lato"/>
                <a:sym typeface="Lato"/>
              </a:rPr>
              <a:t>Brian Sarensen, </a:t>
            </a:r>
            <a:r>
              <a:rPr lang="en-US" sz="2400" kern="0" dirty="0">
                <a:solidFill>
                  <a:srgbClr val="42648C"/>
                </a:solidFill>
                <a:latin typeface="Lato"/>
                <a:ea typeface="Lato"/>
                <a:cs typeface="Lato"/>
                <a:sym typeface="Lato"/>
              </a:rPr>
              <a:t>Washington State Department of Commerce</a:t>
            </a:r>
            <a:endParaRPr lang="en-US" sz="2400" b="1" kern="0" dirty="0">
              <a:solidFill>
                <a:srgbClr val="42648C"/>
              </a:solidFill>
              <a:latin typeface="Lato"/>
              <a:ea typeface="Lato"/>
              <a:cs typeface="Lato"/>
              <a:sym typeface="Lato"/>
            </a:endParaRPr>
          </a:p>
          <a:p>
            <a:pPr defTabSz="1219170">
              <a:buClr>
                <a:srgbClr val="000000"/>
              </a:buClr>
            </a:pPr>
            <a:r>
              <a:rPr lang="en-US" sz="2400" b="1" kern="0" dirty="0">
                <a:solidFill>
                  <a:srgbClr val="42648C"/>
                </a:solidFill>
                <a:latin typeface="Lato"/>
                <a:ea typeface="Lato"/>
                <a:cs typeface="Lato"/>
                <a:sym typeface="Lato"/>
              </a:rPr>
              <a:t>Jane Blank, </a:t>
            </a:r>
            <a:r>
              <a:rPr lang="en-US" sz="2400" kern="0" dirty="0">
                <a:solidFill>
                  <a:srgbClr val="42648C"/>
                </a:solidFill>
                <a:latin typeface="Lato"/>
                <a:ea typeface="Lato"/>
                <a:cs typeface="Lato"/>
                <a:sym typeface="Lato"/>
              </a:rPr>
              <a:t>Wisconsin Department of Administration</a:t>
            </a:r>
          </a:p>
          <a:p>
            <a:pPr>
              <a:spcBef>
                <a:spcPct val="0"/>
              </a:spcBef>
            </a:pPr>
            <a:endParaRPr lang="en-US" sz="2400" dirty="0">
              <a:solidFill>
                <a:srgbClr val="42648C"/>
              </a:solidFill>
              <a:latin typeface="Lato" panose="020F0502020204030203" pitchFamily="34" charset="0"/>
            </a:endParaRPr>
          </a:p>
          <a:p>
            <a:pPr>
              <a:spcBef>
                <a:spcPct val="0"/>
              </a:spcBef>
            </a:pPr>
            <a:endParaRPr lang="en-US" sz="2400" dirty="0">
              <a:solidFill>
                <a:srgbClr val="42648C"/>
              </a:solidFill>
              <a:latin typeface="Lato" panose="020F0502020204030203" pitchFamily="34" charset="0"/>
            </a:endParaRPr>
          </a:p>
        </p:txBody>
      </p:sp>
      <p:pic>
        <p:nvPicPr>
          <p:cNvPr id="6" name="Picture 5" descr="A picture containing graphical user interface&#10;&#10;Description automatically generated">
            <a:extLst>
              <a:ext uri="{FF2B5EF4-FFF2-40B4-BE49-F238E27FC236}">
                <a16:creationId xmlns:a16="http://schemas.microsoft.com/office/drawing/2014/main" id="{E45C19F8-7C00-8166-5F7E-AEBCED43D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241"/>
            <a:ext cx="12107918" cy="1672947"/>
          </a:xfrm>
          <a:prstGeom prst="rect">
            <a:avLst/>
          </a:prstGeom>
        </p:spPr>
      </p:pic>
      <p:pic>
        <p:nvPicPr>
          <p:cNvPr id="8" name="Picture 7" descr="Logo&#10;&#10;Description automatically generated">
            <a:extLst>
              <a:ext uri="{FF2B5EF4-FFF2-40B4-BE49-F238E27FC236}">
                <a16:creationId xmlns:a16="http://schemas.microsoft.com/office/drawing/2014/main" id="{57CE8733-B0E7-CFCF-5400-32E615864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8800" y="6058811"/>
            <a:ext cx="2743200" cy="861208"/>
          </a:xfrm>
          <a:prstGeom prst="rect">
            <a:avLst/>
          </a:prstGeom>
        </p:spPr>
      </p:pic>
    </p:spTree>
    <p:extLst>
      <p:ext uri="{BB962C8B-B14F-4D97-AF65-F5344CB8AC3E}">
        <p14:creationId xmlns:p14="http://schemas.microsoft.com/office/powerpoint/2010/main" val="2339297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94110"/>
            <a:ext cx="12452195" cy="990600"/>
          </a:xfrm>
        </p:spPr>
        <p:txBody>
          <a:bodyPr>
            <a:noAutofit/>
          </a:bodyPr>
          <a:lstStyle/>
          <a:p>
            <a:pPr marL="112713">
              <a:lnSpc>
                <a:spcPct val="80000"/>
              </a:lnSpc>
            </a:pPr>
            <a:r>
              <a:rPr lang="en-US" sz="4000" b="1" dirty="0">
                <a:latin typeface="Calibri" pitchFamily="34" charset="0"/>
              </a:rPr>
              <a:t>Section Overview</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20</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20</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509310" y="1742164"/>
            <a:ext cx="11173380" cy="5786199"/>
          </a:xfrm>
          <a:prstGeom prst="rect">
            <a:avLst/>
          </a:prstGeom>
          <a:noFill/>
        </p:spPr>
        <p:txBody>
          <a:bodyPr wrap="square">
            <a:spAutoFit/>
          </a:bodyPr>
          <a:lstStyle/>
          <a:p>
            <a:r>
              <a:rPr lang="en-US" sz="2400" dirty="0">
                <a:latin typeface="Calibri" pitchFamily="34" charset="0"/>
              </a:rPr>
              <a:t>In this section, we’ll cover:</a:t>
            </a:r>
          </a:p>
          <a:p>
            <a:endParaRPr lang="en-US" sz="2400" dirty="0">
              <a:latin typeface="Calibri" pitchFamily="34" charset="0"/>
            </a:endParaRPr>
          </a:p>
          <a:p>
            <a:pPr marL="339725" indent="-339725">
              <a:buFont typeface="Arial" panose="020B0604020202020204" pitchFamily="34" charset="0"/>
              <a:buChar char="•"/>
            </a:pPr>
            <a:r>
              <a:rPr lang="en-US" sz="2400" dirty="0">
                <a:latin typeface="Calibri" pitchFamily="34" charset="0"/>
              </a:rPr>
              <a:t>Options – What are some options for using categorical eligibility in LIHEAP program intake? What are they key questions grant recipients should be considering?</a:t>
            </a:r>
          </a:p>
          <a:p>
            <a:pPr marL="339725" indent="-339725">
              <a:buFont typeface="Arial" panose="020B0604020202020204" pitchFamily="34" charset="0"/>
              <a:buChar char="•"/>
            </a:pPr>
            <a:endParaRPr lang="en-US" sz="2400" dirty="0">
              <a:latin typeface="Calibri" pitchFamily="34" charset="0"/>
            </a:endParaRPr>
          </a:p>
          <a:p>
            <a:pPr marL="339725" indent="-339725">
              <a:buFont typeface="Arial" panose="020B0604020202020204" pitchFamily="34" charset="0"/>
              <a:buChar char="•"/>
            </a:pPr>
            <a:r>
              <a:rPr lang="en-US" sz="2400" dirty="0">
                <a:latin typeface="Calibri" pitchFamily="34" charset="0"/>
              </a:rPr>
              <a:t>State Program Choices – How does each state on the panel use or not use categorical eligibility?</a:t>
            </a:r>
          </a:p>
          <a:p>
            <a:pPr marL="339725" indent="-339725">
              <a:buFont typeface="Arial" panose="020B0604020202020204" pitchFamily="34" charset="0"/>
              <a:buChar char="•"/>
            </a:pPr>
            <a:endParaRPr lang="en-US" sz="2400" dirty="0">
              <a:latin typeface="Calibri" pitchFamily="34" charset="0"/>
            </a:endParaRPr>
          </a:p>
          <a:p>
            <a:pPr marL="339725" indent="-339725">
              <a:buFont typeface="Arial" panose="020B0604020202020204" pitchFamily="34" charset="0"/>
              <a:buChar char="•"/>
            </a:pPr>
            <a:r>
              <a:rPr lang="en-US" sz="2400" dirty="0">
                <a:latin typeface="Calibri" pitchFamily="34" charset="0"/>
              </a:rPr>
              <a:t>Panelist Opinions – What does each panelist thinks works or does not work about their program with respect to their program design? </a:t>
            </a:r>
          </a:p>
          <a:p>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endParaRPr lang="en-US" sz="2600" dirty="0">
              <a:latin typeface="Calibri" pitchFamily="34" charset="0"/>
            </a:endParaRPr>
          </a:p>
          <a:p>
            <a:endParaRPr lang="en-US" sz="2600" dirty="0">
              <a:latin typeface="Calibri" pitchFamily="34" charset="0"/>
            </a:endParaRPr>
          </a:p>
        </p:txBody>
      </p:sp>
    </p:spTree>
    <p:extLst>
      <p:ext uri="{BB962C8B-B14F-4D97-AF65-F5344CB8AC3E}">
        <p14:creationId xmlns:p14="http://schemas.microsoft.com/office/powerpoint/2010/main" val="1240718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9356" y="200598"/>
            <a:ext cx="12452195" cy="990600"/>
          </a:xfrm>
        </p:spPr>
        <p:txBody>
          <a:bodyPr>
            <a:noAutofit/>
          </a:bodyPr>
          <a:lstStyle/>
          <a:p>
            <a:pPr marL="112713">
              <a:lnSpc>
                <a:spcPct val="80000"/>
              </a:lnSpc>
            </a:pPr>
            <a:r>
              <a:rPr lang="en-US" sz="4000" b="1" dirty="0">
                <a:latin typeface="Calibri" pitchFamily="34" charset="0"/>
              </a:rPr>
              <a:t>Categorical Eligibility Options, Examples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21</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21</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95747"/>
            <a:ext cx="11343062" cy="5786199"/>
          </a:xfrm>
          <a:prstGeom prst="rect">
            <a:avLst/>
          </a:prstGeom>
          <a:noFill/>
        </p:spPr>
        <p:txBody>
          <a:bodyPr wrap="square">
            <a:spAutoFit/>
          </a:bodyPr>
          <a:lstStyle/>
          <a:p>
            <a:pPr marL="342900" indent="-342900">
              <a:buFont typeface="Arial" panose="020B0604020202020204" pitchFamily="34" charset="0"/>
              <a:buChar char="•"/>
            </a:pPr>
            <a:r>
              <a:rPr lang="en-US" sz="2200" b="1" dirty="0">
                <a:latin typeface="Calibri" pitchFamily="34" charset="0"/>
              </a:rPr>
              <a:t>Categorical Eligibility or No Categorical Eligibility</a:t>
            </a:r>
          </a:p>
          <a:p>
            <a:endParaRPr lang="en-US" sz="2200" b="1" dirty="0">
              <a:latin typeface="Calibri" pitchFamily="34" charset="0"/>
            </a:endParaRPr>
          </a:p>
          <a:p>
            <a:pPr marL="342900" indent="-342900">
              <a:buFont typeface="Arial" panose="020B0604020202020204" pitchFamily="34" charset="0"/>
              <a:buChar char="•"/>
            </a:pPr>
            <a:r>
              <a:rPr lang="en-US" sz="2200" b="1" dirty="0">
                <a:latin typeface="Calibri" pitchFamily="34" charset="0"/>
              </a:rPr>
              <a:t>Relevant Programs – </a:t>
            </a:r>
            <a:r>
              <a:rPr lang="en-US" sz="2200" dirty="0">
                <a:latin typeface="Calibri" pitchFamily="34" charset="0"/>
              </a:rPr>
              <a:t>TANF, SSI, SNAP, Mean-Tested Veterans Programs.  Grant Recipients have the option to pick one program and/or multiple programs from this list the as the basis for categorical eligibility.</a:t>
            </a:r>
          </a:p>
          <a:p>
            <a:endParaRPr lang="en-US" sz="2200" b="1" dirty="0">
              <a:latin typeface="Calibri" pitchFamily="34" charset="0"/>
            </a:endParaRPr>
          </a:p>
          <a:p>
            <a:pPr marL="342900" indent="-342900">
              <a:buFont typeface="Arial" panose="020B0604020202020204" pitchFamily="34" charset="0"/>
              <a:buChar char="•"/>
            </a:pPr>
            <a:r>
              <a:rPr lang="en-US" sz="2200" b="1" dirty="0">
                <a:latin typeface="Calibri" pitchFamily="34" charset="0"/>
              </a:rPr>
              <a:t>Individuals versus Households – </a:t>
            </a:r>
            <a:r>
              <a:rPr lang="en-US" sz="2200" dirty="0">
                <a:latin typeface="Calibri" pitchFamily="34" charset="0"/>
              </a:rPr>
              <a:t>Grant Recipients have the option to decide </a:t>
            </a:r>
            <a:r>
              <a:rPr lang="en-US" sz="2200" u="sng" dirty="0">
                <a:latin typeface="Calibri" pitchFamily="34" charset="0"/>
              </a:rPr>
              <a:t>who</a:t>
            </a:r>
            <a:r>
              <a:rPr lang="en-US" sz="2200" dirty="0">
                <a:latin typeface="Calibri" pitchFamily="34" charset="0"/>
              </a:rPr>
              <a:t> to base categorical eligibility on.  For example:</a:t>
            </a:r>
          </a:p>
          <a:p>
            <a:endParaRPr lang="en-US" sz="1400" b="1" dirty="0">
              <a:latin typeface="Calibri" pitchFamily="34" charset="0"/>
            </a:endParaRPr>
          </a:p>
          <a:p>
            <a:pPr marL="690562" indent="-342900">
              <a:buSzPct val="80000"/>
              <a:buFont typeface="Wingdings" panose="05000000000000000000" pitchFamily="2" charset="2"/>
              <a:buChar char="Ø"/>
            </a:pPr>
            <a:r>
              <a:rPr lang="en-US" sz="2200" b="1" dirty="0">
                <a:latin typeface="Calibri" pitchFamily="34" charset="0"/>
              </a:rPr>
              <a:t>Individuals: </a:t>
            </a:r>
            <a:r>
              <a:rPr lang="en-US" sz="2200" dirty="0">
                <a:latin typeface="Calibri" pitchFamily="34" charset="0"/>
              </a:rPr>
              <a:t>If any </a:t>
            </a:r>
            <a:r>
              <a:rPr lang="en-US" sz="2200" i="1" dirty="0">
                <a:latin typeface="Calibri" pitchFamily="34" charset="0"/>
              </a:rPr>
              <a:t>individual </a:t>
            </a:r>
            <a:r>
              <a:rPr lang="en-US" sz="2200" dirty="0">
                <a:latin typeface="Calibri" pitchFamily="34" charset="0"/>
              </a:rPr>
              <a:t>in the household receives benefits from one of the targeted programs, the household is eligible for LIHEAP</a:t>
            </a:r>
          </a:p>
          <a:p>
            <a:pPr marL="690562" indent="-342900">
              <a:buSzPct val="80000"/>
              <a:buFont typeface="Wingdings" panose="05000000000000000000" pitchFamily="2" charset="2"/>
              <a:buChar char="Ø"/>
            </a:pPr>
            <a:endParaRPr lang="en-US" sz="1400" b="1" dirty="0">
              <a:latin typeface="Calibri" pitchFamily="34" charset="0"/>
            </a:endParaRPr>
          </a:p>
          <a:p>
            <a:pPr marL="690562" indent="-342900">
              <a:buSzPct val="80000"/>
              <a:buFont typeface="Wingdings" panose="05000000000000000000" pitchFamily="2" charset="2"/>
              <a:buChar char="Ø"/>
            </a:pPr>
            <a:r>
              <a:rPr lang="en-US" sz="2200" b="1" dirty="0">
                <a:latin typeface="Calibri" pitchFamily="34" charset="0"/>
              </a:rPr>
              <a:t>Households: </a:t>
            </a:r>
            <a:r>
              <a:rPr lang="en-US" sz="2200" dirty="0">
                <a:latin typeface="Calibri" pitchFamily="34" charset="0"/>
              </a:rPr>
              <a:t>If </a:t>
            </a:r>
            <a:r>
              <a:rPr lang="en-US" sz="2200" i="1" dirty="0">
                <a:latin typeface="Calibri" pitchFamily="34" charset="0"/>
              </a:rPr>
              <a:t>all individuals </a:t>
            </a:r>
            <a:r>
              <a:rPr lang="en-US" sz="2200" dirty="0">
                <a:latin typeface="Calibri" pitchFamily="34" charset="0"/>
              </a:rPr>
              <a:t>in the household receive benefits from one of the targeted programs, the household is eligible for LIHEAP</a:t>
            </a:r>
          </a:p>
          <a:p>
            <a:endParaRPr lang="en-US" sz="2600" b="1" dirty="0">
              <a:latin typeface="Calibri" pitchFamily="34" charset="0"/>
            </a:endParaRPr>
          </a:p>
          <a:p>
            <a:endParaRPr lang="en-US" sz="2600" b="1" dirty="0">
              <a:latin typeface="Calibri" pitchFamily="34" charset="0"/>
            </a:endParaRPr>
          </a:p>
          <a:p>
            <a:endParaRPr lang="en-US" sz="2600" b="1" dirty="0">
              <a:latin typeface="Calibri" pitchFamily="34" charset="0"/>
            </a:endParaRPr>
          </a:p>
        </p:txBody>
      </p:sp>
    </p:spTree>
    <p:extLst>
      <p:ext uri="{BB962C8B-B14F-4D97-AF65-F5344CB8AC3E}">
        <p14:creationId xmlns:p14="http://schemas.microsoft.com/office/powerpoint/2010/main" val="4248512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Categorical Eligibility Key Questions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22</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22</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845140"/>
            <a:ext cx="11343062" cy="4955203"/>
          </a:xfrm>
          <a:prstGeom prst="rect">
            <a:avLst/>
          </a:prstGeom>
          <a:noFill/>
        </p:spPr>
        <p:txBody>
          <a:bodyPr wrap="square">
            <a:spAutoFit/>
          </a:bodyPr>
          <a:lstStyle/>
          <a:p>
            <a:r>
              <a:rPr lang="en-US" sz="2800" b="1" dirty="0">
                <a:latin typeface="Calibri" pitchFamily="34" charset="0"/>
              </a:rPr>
              <a:t>Categorical eligibility makes some households eligible who may otherwise be over-income.  </a:t>
            </a:r>
          </a:p>
          <a:p>
            <a:endParaRPr lang="en-US" sz="2600" b="1" dirty="0">
              <a:latin typeface="Calibri" pitchFamily="34" charset="0"/>
            </a:endParaRPr>
          </a:p>
          <a:p>
            <a:pPr marL="457200" indent="-457200">
              <a:buFont typeface="Arial" panose="020B0604020202020204" pitchFamily="34" charset="0"/>
              <a:buChar char="•"/>
            </a:pPr>
            <a:r>
              <a:rPr lang="en-US" sz="2600" dirty="0">
                <a:latin typeface="Calibri" pitchFamily="34" charset="0"/>
              </a:rPr>
              <a:t>Is serving these households a priority for our state/tribe/territory? </a:t>
            </a:r>
          </a:p>
          <a:p>
            <a:endParaRPr lang="en-US" sz="2600" dirty="0">
              <a:latin typeface="Calibri" pitchFamily="34" charset="0"/>
            </a:endParaRPr>
          </a:p>
          <a:p>
            <a:pPr marL="457200" indent="-457200">
              <a:buFont typeface="Arial" panose="020B0604020202020204" pitchFamily="34" charset="0"/>
              <a:buChar char="•"/>
            </a:pPr>
            <a:r>
              <a:rPr lang="en-US" sz="2600" dirty="0">
                <a:latin typeface="Calibri" pitchFamily="34" charset="0"/>
              </a:rPr>
              <a:t>Does our budget account for serving these households </a:t>
            </a:r>
            <a:r>
              <a:rPr lang="en-US" sz="2600" i="1" dirty="0">
                <a:latin typeface="Calibri" pitchFamily="34" charset="0"/>
              </a:rPr>
              <a:t>in addition to </a:t>
            </a:r>
            <a:r>
              <a:rPr lang="en-US" sz="2600" dirty="0">
                <a:latin typeface="Calibri" pitchFamily="34" charset="0"/>
              </a:rPr>
              <a:t>those we serve via traditional income eligibility?)</a:t>
            </a:r>
          </a:p>
          <a:p>
            <a:endParaRPr lang="en-US" sz="2600" dirty="0">
              <a:latin typeface="Calibri" pitchFamily="34" charset="0"/>
            </a:endParaRPr>
          </a:p>
          <a:p>
            <a:endParaRPr lang="en-US" sz="2600" dirty="0">
              <a:latin typeface="Calibri" pitchFamily="34" charset="0"/>
            </a:endParaRPr>
          </a:p>
          <a:p>
            <a:endParaRPr lang="en-US" sz="2600" b="1" dirty="0">
              <a:latin typeface="Calibri" pitchFamily="34" charset="0"/>
            </a:endParaRPr>
          </a:p>
          <a:p>
            <a:endParaRPr lang="en-US" sz="2600" b="1" dirty="0">
              <a:latin typeface="Calibri" pitchFamily="34" charset="0"/>
            </a:endParaRPr>
          </a:p>
          <a:p>
            <a:endParaRPr lang="en-US" sz="2600" b="1" dirty="0">
              <a:latin typeface="Calibri" pitchFamily="34" charset="0"/>
            </a:endParaRPr>
          </a:p>
        </p:txBody>
      </p:sp>
    </p:spTree>
    <p:extLst>
      <p:ext uri="{BB962C8B-B14F-4D97-AF65-F5344CB8AC3E}">
        <p14:creationId xmlns:p14="http://schemas.microsoft.com/office/powerpoint/2010/main" val="2636850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Wisconsin Approach</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23</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23</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Jane Blank</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49447"/>
            <a:ext cx="11343062" cy="3935373"/>
          </a:xfrm>
          <a:prstGeom prst="rect">
            <a:avLst/>
          </a:prstGeom>
          <a:noFill/>
        </p:spPr>
        <p:txBody>
          <a:bodyPr wrap="square">
            <a:spAutoFit/>
          </a:bodyPr>
          <a:lstStyle/>
          <a:p>
            <a:endParaRPr lang="en-US" sz="2600" b="1" dirty="0">
              <a:latin typeface="Calibri" pitchFamily="34" charset="0"/>
            </a:endParaRPr>
          </a:p>
          <a:p>
            <a:pPr marL="0" marR="0">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State Plan Section 1.4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Do you consider households categorically eligible if one household member receives one of the following categories of benefits in the left column below?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No</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Other (Specify): </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Households entirely composed of persons receiving Supplemental Security Income (SSI), TANF, or Food Stamps (SNAP) in the previous month from the date of application will be deemed a categorically eligible household.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State Plan Section 1.7a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Do you allocate LIHEAP funds toward a nominal payment for SNAP households?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No</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600" b="1" dirty="0">
              <a:latin typeface="Calibri" pitchFamily="34" charset="0"/>
            </a:endParaRPr>
          </a:p>
        </p:txBody>
      </p:sp>
    </p:spTree>
    <p:extLst>
      <p:ext uri="{BB962C8B-B14F-4D97-AF65-F5344CB8AC3E}">
        <p14:creationId xmlns:p14="http://schemas.microsoft.com/office/powerpoint/2010/main" val="1414614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Wisconsin Discussion</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24</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24</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Jane Blank</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49447"/>
            <a:ext cx="11343062" cy="3293209"/>
          </a:xfrm>
          <a:prstGeom prst="rect">
            <a:avLst/>
          </a:prstGeom>
          <a:noFill/>
        </p:spPr>
        <p:txBody>
          <a:bodyPr wrap="square">
            <a:spAutoFit/>
          </a:bodyPr>
          <a:lstStyle/>
          <a:p>
            <a:endParaRPr lang="en-US" sz="2600" b="1" dirty="0">
              <a:latin typeface="Calibri" pitchFamily="34" charset="0"/>
            </a:endParaRPr>
          </a:p>
          <a:p>
            <a:r>
              <a:rPr lang="en-US" sz="2600" b="1" dirty="0">
                <a:latin typeface="Calibri" pitchFamily="34" charset="0"/>
              </a:rPr>
              <a:t>Question #1 – </a:t>
            </a:r>
            <a:r>
              <a:rPr lang="en-US" sz="2600" dirty="0">
                <a:latin typeface="Calibri" pitchFamily="34" charset="0"/>
              </a:rPr>
              <a:t>Do you know why this policy was implemented?</a:t>
            </a:r>
          </a:p>
          <a:p>
            <a:endParaRPr lang="en-US" sz="2600" b="1" dirty="0">
              <a:latin typeface="Calibri" pitchFamily="34" charset="0"/>
            </a:endParaRPr>
          </a:p>
          <a:p>
            <a:r>
              <a:rPr lang="en-US" sz="2600" b="1" dirty="0">
                <a:latin typeface="Calibri" pitchFamily="34" charset="0"/>
              </a:rPr>
              <a:t>Question #2 – </a:t>
            </a:r>
            <a:r>
              <a:rPr lang="en-US" sz="2600" dirty="0">
                <a:latin typeface="Calibri" pitchFamily="34" charset="0"/>
              </a:rPr>
              <a:t>What is good about this policy from your perspective?</a:t>
            </a:r>
          </a:p>
          <a:p>
            <a:endParaRPr lang="en-US" sz="2600" b="1" dirty="0">
              <a:latin typeface="Calibri" pitchFamily="34" charset="0"/>
            </a:endParaRPr>
          </a:p>
          <a:p>
            <a:r>
              <a:rPr lang="en-US" sz="2600" b="1" dirty="0">
                <a:latin typeface="Calibri" pitchFamily="34" charset="0"/>
              </a:rPr>
              <a:t>Question #3 –</a:t>
            </a:r>
            <a:r>
              <a:rPr lang="en-US" sz="2600" dirty="0">
                <a:latin typeface="Calibri" pitchFamily="34" charset="0"/>
              </a:rPr>
              <a:t> Are there any issues with this policy from your perspective?</a:t>
            </a:r>
          </a:p>
          <a:p>
            <a:endParaRPr lang="en-US" sz="2600" b="1" dirty="0">
              <a:latin typeface="Calibri" pitchFamily="34" charset="0"/>
            </a:endParaRPr>
          </a:p>
          <a:p>
            <a:r>
              <a:rPr lang="en-US" sz="2600" b="1" dirty="0">
                <a:latin typeface="Calibri" pitchFamily="34" charset="0"/>
              </a:rPr>
              <a:t>Question #4 – </a:t>
            </a:r>
            <a:r>
              <a:rPr lang="en-US" sz="2600" dirty="0">
                <a:latin typeface="Calibri" pitchFamily="34" charset="0"/>
              </a:rPr>
              <a:t>Would you recommend that others adopt the Wisconsin approach?</a:t>
            </a:r>
            <a:endParaRPr lang="en-US" sz="2600" b="1" dirty="0">
              <a:latin typeface="Calibri" pitchFamily="34" charset="0"/>
            </a:endParaRPr>
          </a:p>
        </p:txBody>
      </p:sp>
    </p:spTree>
    <p:extLst>
      <p:ext uri="{BB962C8B-B14F-4D97-AF65-F5344CB8AC3E}">
        <p14:creationId xmlns:p14="http://schemas.microsoft.com/office/powerpoint/2010/main" val="613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Washington Approach</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25</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25</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Brian Sarensen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49447"/>
            <a:ext cx="11343062" cy="4838569"/>
          </a:xfrm>
          <a:prstGeom prst="rect">
            <a:avLst/>
          </a:prstGeom>
          <a:noFill/>
        </p:spPr>
        <p:txBody>
          <a:bodyPr wrap="square">
            <a:spAutoFit/>
          </a:bodyPr>
          <a:lstStyle/>
          <a:p>
            <a:endParaRPr lang="en-US" sz="2600" b="1" dirty="0">
              <a:latin typeface="Calibri" pitchFamily="34" charset="0"/>
            </a:endParaRPr>
          </a:p>
          <a:p>
            <a:pPr marL="0" marR="0">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State Plan Section 1.4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Do you consider households categorically eligible if one household member receives one of the following categories of benefits in the left column below?  </a:t>
            </a:r>
            <a:r>
              <a:rPr lang="en-US" sz="2400" b="1" kern="100" dirty="0">
                <a:latin typeface="Calibri" panose="020F0502020204030204" pitchFamily="34" charset="0"/>
                <a:ea typeface="Calibri" panose="020F0502020204030204" pitchFamily="34" charset="0"/>
                <a:cs typeface="Times New Roman" panose="02020603050405020304" pitchFamily="18" charset="0"/>
              </a:rPr>
              <a:t>Yes (TANF Only)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600" b="1" dirty="0">
              <a:latin typeface="Calibri" pitchFamily="34" charset="0"/>
            </a:endParaRPr>
          </a:p>
          <a:p>
            <a:pPr marL="0" marR="0">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State Plan Section 1.7a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Do you allocate LIHEAP funds toward a nominal payment for SNAP households?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Yes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State Plan Section 1.7b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Amount of Nominal Assistance: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$20.01</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State Plan Section 1.7c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Frequency of Assistance: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Once Per Year</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2400" b="1" dirty="0">
              <a:latin typeface="Calibri" pitchFamily="34" charset="0"/>
            </a:endParaRPr>
          </a:p>
          <a:p>
            <a:endParaRPr lang="en-US" sz="2600" b="1" dirty="0">
              <a:latin typeface="Calibri" pitchFamily="34" charset="0"/>
            </a:endParaRPr>
          </a:p>
        </p:txBody>
      </p:sp>
    </p:spTree>
    <p:extLst>
      <p:ext uri="{BB962C8B-B14F-4D97-AF65-F5344CB8AC3E}">
        <p14:creationId xmlns:p14="http://schemas.microsoft.com/office/powerpoint/2010/main" val="2294724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Washington Discussion</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26</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26</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Brian Sarensen</a:t>
            </a:r>
          </a:p>
        </p:txBody>
      </p:sp>
      <p:sp>
        <p:nvSpPr>
          <p:cNvPr id="8" name="TextBox 7">
            <a:extLst>
              <a:ext uri="{FF2B5EF4-FFF2-40B4-BE49-F238E27FC236}">
                <a16:creationId xmlns:a16="http://schemas.microsoft.com/office/drawing/2014/main" id="{83513993-184B-3051-CC15-EA54B4F44A53}"/>
              </a:ext>
            </a:extLst>
          </p:cNvPr>
          <p:cNvSpPr txBox="1"/>
          <p:nvPr/>
        </p:nvSpPr>
        <p:spPr>
          <a:xfrm>
            <a:off x="263003" y="1638937"/>
            <a:ext cx="11531600" cy="3293209"/>
          </a:xfrm>
          <a:prstGeom prst="rect">
            <a:avLst/>
          </a:prstGeom>
          <a:noFill/>
        </p:spPr>
        <p:txBody>
          <a:bodyPr wrap="square">
            <a:spAutoFit/>
          </a:bodyPr>
          <a:lstStyle/>
          <a:p>
            <a:endParaRPr lang="en-US" sz="2600" b="1" dirty="0">
              <a:latin typeface="Calibri" pitchFamily="34" charset="0"/>
            </a:endParaRPr>
          </a:p>
          <a:p>
            <a:r>
              <a:rPr lang="en-US" sz="2600" b="1" dirty="0">
                <a:latin typeface="Calibri" pitchFamily="34" charset="0"/>
              </a:rPr>
              <a:t>Question #1 – </a:t>
            </a:r>
            <a:r>
              <a:rPr lang="en-US" sz="2600" dirty="0">
                <a:latin typeface="Calibri" pitchFamily="34" charset="0"/>
              </a:rPr>
              <a:t>Do you know why this policy was implemented?</a:t>
            </a:r>
          </a:p>
          <a:p>
            <a:endParaRPr lang="en-US" sz="2600" b="1" dirty="0">
              <a:latin typeface="Calibri" pitchFamily="34" charset="0"/>
            </a:endParaRPr>
          </a:p>
          <a:p>
            <a:r>
              <a:rPr lang="en-US" sz="2600" b="1" dirty="0">
                <a:latin typeface="Calibri" pitchFamily="34" charset="0"/>
              </a:rPr>
              <a:t>Question #2 – </a:t>
            </a:r>
            <a:r>
              <a:rPr lang="en-US" sz="2600" dirty="0">
                <a:latin typeface="Calibri" pitchFamily="34" charset="0"/>
              </a:rPr>
              <a:t>What is good about this policy from your perspective?</a:t>
            </a:r>
          </a:p>
          <a:p>
            <a:endParaRPr lang="en-US" sz="2600" b="1" dirty="0">
              <a:latin typeface="Calibri" pitchFamily="34" charset="0"/>
            </a:endParaRPr>
          </a:p>
          <a:p>
            <a:r>
              <a:rPr lang="en-US" sz="2600" b="1" dirty="0">
                <a:latin typeface="Calibri" pitchFamily="34" charset="0"/>
              </a:rPr>
              <a:t>Question #3 –</a:t>
            </a:r>
            <a:r>
              <a:rPr lang="en-US" sz="2600" dirty="0">
                <a:latin typeface="Calibri" pitchFamily="34" charset="0"/>
              </a:rPr>
              <a:t> Are there any issues with this policy from your perspective?</a:t>
            </a:r>
          </a:p>
          <a:p>
            <a:endParaRPr lang="en-US" sz="2600" b="1" dirty="0">
              <a:latin typeface="Calibri" pitchFamily="34" charset="0"/>
            </a:endParaRPr>
          </a:p>
          <a:p>
            <a:pPr marL="2001838" indent="-2001838"/>
            <a:r>
              <a:rPr lang="en-US" sz="2600" b="1" dirty="0">
                <a:latin typeface="Calibri" pitchFamily="34" charset="0"/>
              </a:rPr>
              <a:t>Question #4 – </a:t>
            </a:r>
            <a:r>
              <a:rPr lang="en-US" sz="2600" dirty="0">
                <a:latin typeface="Calibri" pitchFamily="34" charset="0"/>
              </a:rPr>
              <a:t>Would you recommend that others adopt the Washington approach?</a:t>
            </a:r>
            <a:endParaRPr lang="en-US" sz="2600" b="1" dirty="0">
              <a:latin typeface="Calibri" pitchFamily="34" charset="0"/>
            </a:endParaRPr>
          </a:p>
        </p:txBody>
      </p:sp>
    </p:spTree>
    <p:extLst>
      <p:ext uri="{BB962C8B-B14F-4D97-AF65-F5344CB8AC3E}">
        <p14:creationId xmlns:p14="http://schemas.microsoft.com/office/powerpoint/2010/main" val="1275418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Arkansas Approach</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27</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27</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Iris Pennington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49447"/>
            <a:ext cx="11343062" cy="3843040"/>
          </a:xfrm>
          <a:prstGeom prst="rect">
            <a:avLst/>
          </a:prstGeom>
          <a:noFill/>
        </p:spPr>
        <p:txBody>
          <a:bodyPr wrap="square">
            <a:spAutoFit/>
          </a:bodyPr>
          <a:lstStyle/>
          <a:p>
            <a:endParaRPr lang="en-US" sz="2600" b="1" dirty="0">
              <a:latin typeface="Calibri" pitchFamily="34" charset="0"/>
            </a:endParaRPr>
          </a:p>
          <a:p>
            <a:pPr marL="0" marR="0">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State Plan Section 1.4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Do you consider households categorically eligible if one household member receives one of the following categories of benefits in the left column below?  </a:t>
            </a:r>
            <a:r>
              <a:rPr lang="en-US" sz="2400" b="1" kern="100" dirty="0">
                <a:latin typeface="Calibri" panose="020F0502020204030204" pitchFamily="34" charset="0"/>
                <a:ea typeface="Calibri" panose="020F0502020204030204" pitchFamily="34" charset="0"/>
                <a:cs typeface="Times New Roman" panose="02020603050405020304" pitchFamily="18" charset="0"/>
              </a:rPr>
              <a:t>Yes (TANF / SSI / SNAP)</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600" b="1" dirty="0">
              <a:latin typeface="Calibri" pitchFamily="34" charset="0"/>
            </a:endParaRPr>
          </a:p>
          <a:p>
            <a:pPr marL="0" marR="0">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State Plan Section 1.7a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Do you allocate LIHEAP funds toward a nominal payment for SNAP households? </a:t>
            </a:r>
            <a:r>
              <a:rPr lang="en-US" sz="2400" b="1" kern="100" dirty="0">
                <a:latin typeface="Calibri" panose="020F0502020204030204" pitchFamily="34" charset="0"/>
                <a:ea typeface="Calibri" panose="020F0502020204030204" pitchFamily="34" charset="0"/>
                <a:cs typeface="Times New Roman" panose="02020603050405020304" pitchFamily="18" charset="0"/>
              </a:rPr>
              <a:t>No</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b="1" dirty="0">
              <a:latin typeface="Calibri" pitchFamily="34" charset="0"/>
            </a:endParaRPr>
          </a:p>
          <a:p>
            <a:endParaRPr lang="en-US" sz="2600" b="1" dirty="0">
              <a:latin typeface="Calibri" pitchFamily="34" charset="0"/>
            </a:endParaRPr>
          </a:p>
        </p:txBody>
      </p:sp>
    </p:spTree>
    <p:extLst>
      <p:ext uri="{BB962C8B-B14F-4D97-AF65-F5344CB8AC3E}">
        <p14:creationId xmlns:p14="http://schemas.microsoft.com/office/powerpoint/2010/main" val="3132711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Arkansas Discussion</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28</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28</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Iris Pennington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49447"/>
            <a:ext cx="11343062" cy="3293209"/>
          </a:xfrm>
          <a:prstGeom prst="rect">
            <a:avLst/>
          </a:prstGeom>
          <a:noFill/>
        </p:spPr>
        <p:txBody>
          <a:bodyPr wrap="square">
            <a:spAutoFit/>
          </a:bodyPr>
          <a:lstStyle/>
          <a:p>
            <a:endParaRPr lang="en-US" sz="2600" b="1" dirty="0">
              <a:latin typeface="Calibri" pitchFamily="34" charset="0"/>
            </a:endParaRPr>
          </a:p>
          <a:p>
            <a:r>
              <a:rPr lang="en-US" sz="2600" b="1" dirty="0">
                <a:latin typeface="Calibri" pitchFamily="34" charset="0"/>
              </a:rPr>
              <a:t>Question #1 – </a:t>
            </a:r>
            <a:r>
              <a:rPr lang="en-US" sz="2600" dirty="0">
                <a:latin typeface="Calibri" pitchFamily="34" charset="0"/>
              </a:rPr>
              <a:t>Do you know why this policy was implemented?</a:t>
            </a:r>
          </a:p>
          <a:p>
            <a:endParaRPr lang="en-US" sz="2600" b="1" dirty="0">
              <a:latin typeface="Calibri" pitchFamily="34" charset="0"/>
            </a:endParaRPr>
          </a:p>
          <a:p>
            <a:r>
              <a:rPr lang="en-US" sz="2600" b="1" dirty="0">
                <a:latin typeface="Calibri" pitchFamily="34" charset="0"/>
              </a:rPr>
              <a:t>Question #2 – </a:t>
            </a:r>
            <a:r>
              <a:rPr lang="en-US" sz="2600" dirty="0">
                <a:latin typeface="Calibri" pitchFamily="34" charset="0"/>
              </a:rPr>
              <a:t>What is good about this policy from your perspective?</a:t>
            </a:r>
          </a:p>
          <a:p>
            <a:endParaRPr lang="en-US" sz="2600" b="1" dirty="0">
              <a:latin typeface="Calibri" pitchFamily="34" charset="0"/>
            </a:endParaRPr>
          </a:p>
          <a:p>
            <a:r>
              <a:rPr lang="en-US" sz="2600" b="1" dirty="0">
                <a:latin typeface="Calibri" pitchFamily="34" charset="0"/>
              </a:rPr>
              <a:t>Question #3 –</a:t>
            </a:r>
            <a:r>
              <a:rPr lang="en-US" sz="2600" dirty="0">
                <a:latin typeface="Calibri" pitchFamily="34" charset="0"/>
              </a:rPr>
              <a:t> Are there any issues with this policy from your perspective?</a:t>
            </a:r>
          </a:p>
          <a:p>
            <a:endParaRPr lang="en-US" sz="2600" b="1" dirty="0">
              <a:latin typeface="Calibri" pitchFamily="34" charset="0"/>
            </a:endParaRPr>
          </a:p>
          <a:p>
            <a:r>
              <a:rPr lang="en-US" sz="2600" b="1" dirty="0">
                <a:latin typeface="Calibri" pitchFamily="34" charset="0"/>
              </a:rPr>
              <a:t>Question #4 – </a:t>
            </a:r>
            <a:r>
              <a:rPr lang="en-US" sz="2600" dirty="0">
                <a:latin typeface="Calibri" pitchFamily="34" charset="0"/>
              </a:rPr>
              <a:t>Would you recommend that others adopt the Arkansas approach?</a:t>
            </a:r>
            <a:endParaRPr lang="en-US" sz="2600" b="1" dirty="0">
              <a:latin typeface="Calibri" pitchFamily="34" charset="0"/>
            </a:endParaRPr>
          </a:p>
        </p:txBody>
      </p:sp>
    </p:spTree>
    <p:extLst>
      <p:ext uri="{BB962C8B-B14F-4D97-AF65-F5344CB8AC3E}">
        <p14:creationId xmlns:p14="http://schemas.microsoft.com/office/powerpoint/2010/main" val="1460332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29</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439140" y="2654754"/>
            <a:ext cx="11632676" cy="2492990"/>
          </a:xfrm>
          <a:prstGeom prst="rect">
            <a:avLst/>
          </a:prstGeom>
          <a:noFill/>
        </p:spPr>
        <p:txBody>
          <a:bodyPr wrap="square">
            <a:spAutoFit/>
          </a:bodyPr>
          <a:lstStyle/>
          <a:p>
            <a:r>
              <a:rPr lang="en-US" sz="4000" b="1" dirty="0">
                <a:latin typeface="Calibri" pitchFamily="34" charset="0"/>
              </a:rPr>
              <a:t>Topic #2 – Coordination of Services:</a:t>
            </a:r>
          </a:p>
          <a:p>
            <a:pPr marL="2176463"/>
            <a:r>
              <a:rPr lang="en-US" sz="3200" b="1" dirty="0">
                <a:latin typeface="Calibri" pitchFamily="34" charset="0"/>
              </a:rPr>
              <a:t>Joint Applications and Information Sharing Options</a:t>
            </a:r>
          </a:p>
          <a:p>
            <a:endParaRPr lang="en-US" sz="2800" dirty="0">
              <a:latin typeface="Calibri" pitchFamily="34" charset="0"/>
            </a:endParaRPr>
          </a:p>
          <a:p>
            <a:endParaRPr lang="en-US" sz="2800" dirty="0">
              <a:latin typeface="Calibri" pitchFamily="34" charset="0"/>
            </a:endParaRPr>
          </a:p>
          <a:p>
            <a:endParaRPr lang="en-US" sz="2800" dirty="0"/>
          </a:p>
        </p:txBody>
      </p:sp>
    </p:spTree>
    <p:extLst>
      <p:ext uri="{BB962C8B-B14F-4D97-AF65-F5344CB8AC3E}">
        <p14:creationId xmlns:p14="http://schemas.microsoft.com/office/powerpoint/2010/main" val="195625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Introduction, Session Objectives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3</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3</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Tracy Smetana</a:t>
            </a:r>
          </a:p>
        </p:txBody>
      </p:sp>
      <p:sp>
        <p:nvSpPr>
          <p:cNvPr id="2" name="TextBox 1">
            <a:extLst>
              <a:ext uri="{FF2B5EF4-FFF2-40B4-BE49-F238E27FC236}">
                <a16:creationId xmlns:a16="http://schemas.microsoft.com/office/drawing/2014/main" id="{9D865A24-B24C-FED5-0E56-3A40AC359FA1}"/>
              </a:ext>
            </a:extLst>
          </p:cNvPr>
          <p:cNvSpPr txBox="1"/>
          <p:nvPr/>
        </p:nvSpPr>
        <p:spPr>
          <a:xfrm>
            <a:off x="282804" y="1781664"/>
            <a:ext cx="11462994" cy="3847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After this session, participants will better understand: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pitchFamily="34" charset="0"/>
                <a:cs typeface="Calibri" panose="020F0502020204030204" pitchFamily="34" charset="0"/>
              </a:rPr>
              <a:t>How LIHEAP assurances govern grantee decisions with respect to categorical eligibility, benefit determination, and coordination of services.</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pitchFamily="34" charset="0"/>
                <a:cs typeface="Calibri" panose="020F0502020204030204" pitchFamily="34" charset="0"/>
              </a:rPr>
              <a:t>Key options and questions to consider when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adopting </a:t>
            </a:r>
            <a:r>
              <a:rPr lang="en-US" sz="2400" dirty="0">
                <a:solidFill>
                  <a:prstClr val="black"/>
                </a:solidFill>
                <a:latin typeface="Calibri" panose="020F0502020204030204" pitchFamily="34" charset="0"/>
                <a:cs typeface="Calibri" panose="020F0502020204030204" pitchFamily="34" charset="0"/>
              </a:rPr>
              <a:t>categorical eligibility, joint applications, and/or information sharing within the LIHEAP program</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pitchFamily="34" charset="0"/>
                <a:cs typeface="Calibri" panose="020F0502020204030204" pitchFamily="34" charset="0"/>
              </a:rPr>
              <a:t>How states represented by our three panelists use these approaches in their programs, and whether they perceive them to be effective.</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06319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205685"/>
            <a:ext cx="12452195" cy="990600"/>
          </a:xfrm>
        </p:spPr>
        <p:txBody>
          <a:bodyPr>
            <a:noAutofit/>
          </a:bodyPr>
          <a:lstStyle/>
          <a:p>
            <a:pPr marL="112713">
              <a:lnSpc>
                <a:spcPct val="80000"/>
              </a:lnSpc>
            </a:pPr>
            <a:r>
              <a:rPr lang="en-US" sz="4000" b="1" dirty="0">
                <a:latin typeface="Calibri" pitchFamily="34" charset="0"/>
              </a:rPr>
              <a:t>Overview</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30</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30</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251428" y="1777834"/>
            <a:ext cx="11173380" cy="6155531"/>
          </a:xfrm>
          <a:prstGeom prst="rect">
            <a:avLst/>
          </a:prstGeom>
          <a:noFill/>
        </p:spPr>
        <p:txBody>
          <a:bodyPr wrap="square">
            <a:spAutoFit/>
          </a:bodyPr>
          <a:lstStyle/>
          <a:p>
            <a:r>
              <a:rPr lang="en-US" sz="2400" dirty="0">
                <a:latin typeface="Calibri" pitchFamily="34" charset="0"/>
              </a:rPr>
              <a:t>In this section, we’ll cover:</a:t>
            </a:r>
          </a:p>
          <a:p>
            <a:endParaRPr lang="en-US" sz="2400" dirty="0">
              <a:latin typeface="Calibri" pitchFamily="34" charset="0"/>
            </a:endParaRPr>
          </a:p>
          <a:p>
            <a:pPr marL="339725" indent="-339725">
              <a:buFont typeface="Arial" panose="020B0604020202020204" pitchFamily="34" charset="0"/>
              <a:buChar char="•"/>
            </a:pPr>
            <a:r>
              <a:rPr lang="en-US" sz="2400" b="1" dirty="0">
                <a:latin typeface="Calibri" pitchFamily="34" charset="0"/>
              </a:rPr>
              <a:t>Options</a:t>
            </a:r>
            <a:r>
              <a:rPr lang="en-US" sz="2400" dirty="0">
                <a:latin typeface="Calibri" pitchFamily="34" charset="0"/>
              </a:rPr>
              <a:t> – How can household information from other programs be used to assist with LIHEAP delivery (e.g., outreach, eligibility assessment, and benefit determination?) What are the key questions grant recipients should be considering?</a:t>
            </a:r>
          </a:p>
          <a:p>
            <a:pPr marL="339725" indent="-339725">
              <a:buFont typeface="Arial" panose="020B0604020202020204" pitchFamily="34" charset="0"/>
              <a:buChar char="•"/>
            </a:pPr>
            <a:endParaRPr lang="en-US" sz="2400" dirty="0">
              <a:latin typeface="Calibri" pitchFamily="34" charset="0"/>
            </a:endParaRPr>
          </a:p>
          <a:p>
            <a:pPr marL="339725" indent="-339725">
              <a:buFont typeface="Arial" panose="020B0604020202020204" pitchFamily="34" charset="0"/>
              <a:buChar char="•"/>
            </a:pPr>
            <a:r>
              <a:rPr lang="en-US" sz="2400" b="1" dirty="0">
                <a:latin typeface="Calibri" pitchFamily="34" charset="0"/>
              </a:rPr>
              <a:t>State Program Choices </a:t>
            </a:r>
            <a:r>
              <a:rPr lang="en-US" sz="2400" dirty="0">
                <a:latin typeface="Calibri" pitchFamily="34" charset="0"/>
              </a:rPr>
              <a:t>– How does each state on the panel coordinate LIHEAP with other programs?</a:t>
            </a:r>
          </a:p>
          <a:p>
            <a:pPr marL="339725" indent="-339725">
              <a:buFont typeface="Arial" panose="020B0604020202020204" pitchFamily="34" charset="0"/>
              <a:buChar char="•"/>
            </a:pPr>
            <a:endParaRPr lang="en-US" sz="2400" dirty="0">
              <a:latin typeface="Calibri" pitchFamily="34" charset="0"/>
            </a:endParaRPr>
          </a:p>
          <a:p>
            <a:pPr marL="339725" indent="-339725">
              <a:buFont typeface="Arial" panose="020B0604020202020204" pitchFamily="34" charset="0"/>
              <a:buChar char="•"/>
            </a:pPr>
            <a:r>
              <a:rPr lang="en-US" sz="2400" b="1" dirty="0">
                <a:latin typeface="Calibri" pitchFamily="34" charset="0"/>
              </a:rPr>
              <a:t>Panelist Opinions </a:t>
            </a:r>
            <a:r>
              <a:rPr lang="en-US" sz="2400" dirty="0">
                <a:latin typeface="Calibri" pitchFamily="34" charset="0"/>
              </a:rPr>
              <a:t>– What does each panelist thinks works or does not work about program coordination with respect to their LIHEAP design? </a:t>
            </a:r>
          </a:p>
          <a:p>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endParaRPr lang="en-US" sz="2600" dirty="0">
              <a:latin typeface="Calibri" pitchFamily="34" charset="0"/>
            </a:endParaRPr>
          </a:p>
          <a:p>
            <a:endParaRPr lang="en-US" sz="2600" dirty="0">
              <a:latin typeface="Calibri" pitchFamily="34" charset="0"/>
            </a:endParaRPr>
          </a:p>
        </p:txBody>
      </p:sp>
    </p:spTree>
    <p:extLst>
      <p:ext uri="{BB962C8B-B14F-4D97-AF65-F5344CB8AC3E}">
        <p14:creationId xmlns:p14="http://schemas.microsoft.com/office/powerpoint/2010/main" val="1836963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Program Coordination Options, Examples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31</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31</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49447"/>
            <a:ext cx="11343062" cy="4616648"/>
          </a:xfrm>
          <a:prstGeom prst="rect">
            <a:avLst/>
          </a:prstGeom>
          <a:noFill/>
        </p:spPr>
        <p:txBody>
          <a:bodyPr wrap="square">
            <a:spAutoFit/>
          </a:bodyPr>
          <a:lstStyle/>
          <a:p>
            <a:endParaRPr lang="en-US" sz="2600" b="1" dirty="0">
              <a:latin typeface="Calibri" pitchFamily="34" charset="0"/>
            </a:endParaRPr>
          </a:p>
          <a:p>
            <a:pPr marL="2800350" indent="-2800350"/>
            <a:r>
              <a:rPr lang="en-US" sz="2400" b="1" dirty="0">
                <a:latin typeface="Calibri" pitchFamily="34" charset="0"/>
              </a:rPr>
              <a:t>LIHEAP Specific:	</a:t>
            </a:r>
            <a:r>
              <a:rPr lang="en-US" sz="2400" dirty="0">
                <a:latin typeface="Calibri" pitchFamily="34" charset="0"/>
              </a:rPr>
              <a:t>Only information from a LIHEAP specific application is used to determine LIHEAP eligibility and benefits.</a:t>
            </a:r>
          </a:p>
          <a:p>
            <a:pPr marL="2800350" indent="-2800350"/>
            <a:endParaRPr lang="en-US" sz="2400" b="1" dirty="0">
              <a:latin typeface="Calibri" pitchFamily="34" charset="0"/>
            </a:endParaRPr>
          </a:p>
          <a:p>
            <a:pPr marL="2800350" indent="-2800350"/>
            <a:r>
              <a:rPr lang="en-US" sz="2400" b="1" dirty="0">
                <a:latin typeface="Calibri" pitchFamily="34" charset="0"/>
              </a:rPr>
              <a:t>Joint Applications: 	</a:t>
            </a:r>
            <a:r>
              <a:rPr lang="en-US" sz="2400" dirty="0">
                <a:latin typeface="Calibri" pitchFamily="34" charset="0"/>
              </a:rPr>
              <a:t>Collect information for multiple programs (i.e., LIHEAP + SNAP /TANF/SSI/Veterans) to assess eligibility for multiple programs.</a:t>
            </a:r>
          </a:p>
          <a:p>
            <a:pPr marL="2800350" indent="-2800350"/>
            <a:endParaRPr lang="en-US" sz="2400" b="1" dirty="0">
              <a:latin typeface="Calibri" pitchFamily="34" charset="0"/>
            </a:endParaRPr>
          </a:p>
          <a:p>
            <a:pPr marL="2800350" indent="-2800350"/>
            <a:r>
              <a:rPr lang="en-US" sz="2400" b="1" dirty="0">
                <a:latin typeface="Calibri" pitchFamily="34" charset="0"/>
              </a:rPr>
              <a:t>Data Extract: 	</a:t>
            </a:r>
            <a:r>
              <a:rPr lang="en-US" sz="2400" dirty="0">
                <a:latin typeface="Calibri" pitchFamily="34" charset="0"/>
              </a:rPr>
              <a:t>Extract data from other social service programs and use to simplify LIHEAP applications, assess eligibility, and/or determine benefits to the extent possible.</a:t>
            </a:r>
          </a:p>
          <a:p>
            <a:endParaRPr lang="en-US" sz="2600" b="1" dirty="0">
              <a:latin typeface="Calibri" pitchFamily="34" charset="0"/>
            </a:endParaRPr>
          </a:p>
          <a:p>
            <a:endParaRPr lang="en-US" sz="2600" b="1" dirty="0">
              <a:latin typeface="Calibri" pitchFamily="34" charset="0"/>
            </a:endParaRPr>
          </a:p>
        </p:txBody>
      </p:sp>
    </p:spTree>
    <p:extLst>
      <p:ext uri="{BB962C8B-B14F-4D97-AF65-F5344CB8AC3E}">
        <p14:creationId xmlns:p14="http://schemas.microsoft.com/office/powerpoint/2010/main" val="2471764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Program Coordination Key Questions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32</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32</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297725" y="1708387"/>
            <a:ext cx="11392704" cy="5878532"/>
          </a:xfrm>
          <a:prstGeom prst="rect">
            <a:avLst/>
          </a:prstGeom>
          <a:noFill/>
        </p:spPr>
        <p:txBody>
          <a:bodyPr wrap="square">
            <a:spAutoFit/>
          </a:bodyPr>
          <a:lstStyle/>
          <a:p>
            <a:r>
              <a:rPr lang="en-US" sz="2800" b="1" dirty="0">
                <a:latin typeface="Calibri" pitchFamily="34" charset="0"/>
              </a:rPr>
              <a:t>Sharing program applications and/or using other program data could potentially minimize household burden associated with applying for LIHEAP.  </a:t>
            </a:r>
          </a:p>
          <a:p>
            <a:endParaRPr lang="en-US" sz="2400" b="1" dirty="0">
              <a:latin typeface="Calibri" pitchFamily="34" charset="0"/>
            </a:endParaRPr>
          </a:p>
          <a:p>
            <a:pPr marL="457200" indent="-457200">
              <a:buFont typeface="Arial" panose="020B0604020202020204" pitchFamily="34" charset="0"/>
              <a:buChar char="•"/>
            </a:pPr>
            <a:r>
              <a:rPr lang="en-US" sz="2400" b="1" dirty="0">
                <a:latin typeface="Calibri" pitchFamily="34" charset="0"/>
              </a:rPr>
              <a:t>Joint applications:  </a:t>
            </a:r>
            <a:r>
              <a:rPr lang="en-US" sz="2400" dirty="0">
                <a:latin typeface="Calibri" pitchFamily="34" charset="0"/>
              </a:rPr>
              <a:t>Which is better for households?  A longer “universal” application or providing duplicate information on multiple shorter applications? Is it easy to quickly change the LIHEAP portion of a universal/combined application when needed?  </a:t>
            </a:r>
          </a:p>
          <a:p>
            <a:endParaRPr lang="en-US" sz="2400" dirty="0">
              <a:latin typeface="Calibri" pitchFamily="34" charset="0"/>
            </a:endParaRPr>
          </a:p>
          <a:p>
            <a:pPr marL="457200" indent="-457200">
              <a:buFont typeface="Arial" panose="020B0604020202020204" pitchFamily="34" charset="0"/>
              <a:buChar char="•"/>
            </a:pPr>
            <a:r>
              <a:rPr lang="en-US" sz="2400" b="1" dirty="0">
                <a:latin typeface="Calibri" pitchFamily="34" charset="0"/>
              </a:rPr>
              <a:t>Information sharing:  </a:t>
            </a:r>
            <a:r>
              <a:rPr lang="en-US" sz="2400" dirty="0">
                <a:latin typeface="Calibri" pitchFamily="34" charset="0"/>
              </a:rPr>
              <a:t>Does the information collected by other programs jibe with the information we need for LIHEAP (e.g., household and income definitions)?  Do we have a mechanism for collecting additional information from household members that might be missing or outdated in other programs?</a:t>
            </a:r>
          </a:p>
          <a:p>
            <a:endParaRPr lang="en-US" sz="2600" dirty="0">
              <a:latin typeface="Calibri" pitchFamily="34" charset="0"/>
            </a:endParaRPr>
          </a:p>
          <a:p>
            <a:endParaRPr lang="en-US" sz="2600" b="1" dirty="0">
              <a:latin typeface="Calibri" pitchFamily="34" charset="0"/>
            </a:endParaRPr>
          </a:p>
          <a:p>
            <a:endParaRPr lang="en-US" sz="2600" b="1" dirty="0">
              <a:latin typeface="Calibri" pitchFamily="34" charset="0"/>
            </a:endParaRPr>
          </a:p>
          <a:p>
            <a:endParaRPr lang="en-US" sz="2600" b="1" dirty="0">
              <a:latin typeface="Calibri" pitchFamily="34" charset="0"/>
            </a:endParaRPr>
          </a:p>
        </p:txBody>
      </p:sp>
    </p:spTree>
    <p:extLst>
      <p:ext uri="{BB962C8B-B14F-4D97-AF65-F5344CB8AC3E}">
        <p14:creationId xmlns:p14="http://schemas.microsoft.com/office/powerpoint/2010/main" val="1675467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Wisconsin Approach</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33</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33</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Jane Blank</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49447"/>
            <a:ext cx="11343062" cy="4756495"/>
          </a:xfrm>
          <a:prstGeom prst="rect">
            <a:avLst/>
          </a:prstGeom>
          <a:noFill/>
        </p:spPr>
        <p:txBody>
          <a:bodyPr wrap="square">
            <a:spAutoFit/>
          </a:bodyPr>
          <a:lstStyle/>
          <a:p>
            <a:pPr marL="0" marR="0">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State Plan Section 7.1</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Describe how you will ensure that the LIHEAP program is coordinated with other programs available to low-income households (TANF, SS I, WAP, etc.). </a:t>
            </a:r>
          </a:p>
          <a:p>
            <a:pPr marL="45720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Joint application for multiple programs: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Yes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Intake referrals to/from other programs: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Yes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One-stop intake centers: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Yes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Other - Describe: </a:t>
            </a:r>
          </a:p>
          <a:p>
            <a:pPr lvl="1"/>
            <a:r>
              <a:rPr lang="en-US" i="1" dirty="0">
                <a:effectLst/>
                <a:latin typeface="Calibri" panose="020F0502020204030204" pitchFamily="34" charset="0"/>
                <a:ea typeface="Calibri" panose="020F0502020204030204" pitchFamily="34" charset="0"/>
                <a:cs typeface="Times New Roman" panose="02020603050405020304" pitchFamily="18" charset="0"/>
              </a:rPr>
              <a:t>LIHEAP is coordinated at the state level with income maintenance programs through agreements and data collection / sharing with the Department of Children and Families (DCF) and Department of Health Services (DHS). DCF operates the Temporary Assistance to Needy Families (TANF), W-2, including the jobs and welfare to work program as well as other assistance programs. DHS operates Medicaid, FoodShare (SNAP), and Aging and Disability Resource Centers</a:t>
            </a:r>
            <a:endParaRPr lang="en-US" sz="2600" b="1" dirty="0">
              <a:latin typeface="Calibri" pitchFamily="34" charset="0"/>
            </a:endParaRPr>
          </a:p>
        </p:txBody>
      </p:sp>
    </p:spTree>
    <p:extLst>
      <p:ext uri="{BB962C8B-B14F-4D97-AF65-F5344CB8AC3E}">
        <p14:creationId xmlns:p14="http://schemas.microsoft.com/office/powerpoint/2010/main" val="1235144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Wisconsin Approach</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34</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34</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Jane Blank</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49447"/>
            <a:ext cx="11343062" cy="3247492"/>
          </a:xfrm>
          <a:prstGeom prst="rect">
            <a:avLst/>
          </a:prstGeom>
          <a:noFill/>
        </p:spPr>
        <p:txBody>
          <a:bodyPr wrap="square">
            <a:spAutoFit/>
          </a:bodyPr>
          <a:lstStyle/>
          <a:p>
            <a:pPr marL="45720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Other - Describe: </a:t>
            </a:r>
          </a:p>
          <a:p>
            <a:pPr marL="914400" marR="0">
              <a:lnSpc>
                <a:spcPct val="107000"/>
              </a:lnSpc>
              <a:spcBef>
                <a:spcPts val="0"/>
              </a:spcBef>
              <a:spcAft>
                <a:spcPts val="80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Beginning in FY2001, State of Wisconsin Public Benefits funds were used to make non-heating payments to eligible recipients. Public Benefit funds are fully integrated into the Wisconsin Home Energy Assistance Program, WHEAP. LIHEAP funding may be used to sustain non-heating payments to eligible recipients.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80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Coordination between the state and local level is achieved by including representation from a variety of private and government agencies interested in energy services and/or services for low-income persons on the Low Income Energy Advisory Committee (LIEAC). Wisconsin also utilizes a workgroup from the Wisconsin Home Energy Assistance Program (WHEAP) agencies to provide input on new policy and system related changes.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4607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Wisconsin Discussion</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35</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35</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Jane Blank</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49447"/>
            <a:ext cx="11343062" cy="3293209"/>
          </a:xfrm>
          <a:prstGeom prst="rect">
            <a:avLst/>
          </a:prstGeom>
          <a:noFill/>
        </p:spPr>
        <p:txBody>
          <a:bodyPr wrap="square">
            <a:spAutoFit/>
          </a:bodyPr>
          <a:lstStyle/>
          <a:p>
            <a:endParaRPr lang="en-US" sz="2600" b="1" dirty="0">
              <a:latin typeface="Calibri" pitchFamily="34" charset="0"/>
            </a:endParaRPr>
          </a:p>
          <a:p>
            <a:r>
              <a:rPr lang="en-US" sz="2600" b="1" dirty="0">
                <a:latin typeface="Calibri" pitchFamily="34" charset="0"/>
              </a:rPr>
              <a:t>Question #1 – </a:t>
            </a:r>
            <a:r>
              <a:rPr lang="en-US" sz="2600" dirty="0">
                <a:latin typeface="Calibri" pitchFamily="34" charset="0"/>
              </a:rPr>
              <a:t>Do you know why this policy was implemented?</a:t>
            </a:r>
          </a:p>
          <a:p>
            <a:endParaRPr lang="en-US" sz="2600" b="1" dirty="0">
              <a:latin typeface="Calibri" pitchFamily="34" charset="0"/>
            </a:endParaRPr>
          </a:p>
          <a:p>
            <a:r>
              <a:rPr lang="en-US" sz="2600" b="1" dirty="0">
                <a:latin typeface="Calibri" pitchFamily="34" charset="0"/>
              </a:rPr>
              <a:t>Question #2 – </a:t>
            </a:r>
            <a:r>
              <a:rPr lang="en-US" sz="2600" dirty="0">
                <a:latin typeface="Calibri" pitchFamily="34" charset="0"/>
              </a:rPr>
              <a:t>What is good about this policy from your perspective?</a:t>
            </a:r>
          </a:p>
          <a:p>
            <a:endParaRPr lang="en-US" sz="2600" b="1" dirty="0">
              <a:latin typeface="Calibri" pitchFamily="34" charset="0"/>
            </a:endParaRPr>
          </a:p>
          <a:p>
            <a:r>
              <a:rPr lang="en-US" sz="2600" b="1" dirty="0">
                <a:latin typeface="Calibri" pitchFamily="34" charset="0"/>
              </a:rPr>
              <a:t>Question #3 –</a:t>
            </a:r>
            <a:r>
              <a:rPr lang="en-US" sz="2600" dirty="0">
                <a:latin typeface="Calibri" pitchFamily="34" charset="0"/>
              </a:rPr>
              <a:t> Are there any issues with this policy from your perspective?</a:t>
            </a:r>
          </a:p>
          <a:p>
            <a:endParaRPr lang="en-US" sz="2600" b="1" dirty="0">
              <a:latin typeface="Calibri" pitchFamily="34" charset="0"/>
            </a:endParaRPr>
          </a:p>
          <a:p>
            <a:r>
              <a:rPr lang="en-US" sz="2600" b="1" dirty="0">
                <a:latin typeface="Calibri" pitchFamily="34" charset="0"/>
              </a:rPr>
              <a:t>Question #4 – </a:t>
            </a:r>
            <a:r>
              <a:rPr lang="en-US" sz="2600" dirty="0">
                <a:latin typeface="Calibri" pitchFamily="34" charset="0"/>
              </a:rPr>
              <a:t>Would you recommend that others adopt the Wisconsin approach?</a:t>
            </a:r>
            <a:endParaRPr lang="en-US" sz="2600" b="1" dirty="0">
              <a:latin typeface="Calibri" pitchFamily="34" charset="0"/>
            </a:endParaRPr>
          </a:p>
        </p:txBody>
      </p:sp>
    </p:spTree>
    <p:extLst>
      <p:ext uri="{BB962C8B-B14F-4D97-AF65-F5344CB8AC3E}">
        <p14:creationId xmlns:p14="http://schemas.microsoft.com/office/powerpoint/2010/main" val="3800066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Washington Approach</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36</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36</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Brian Sarensen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49447"/>
            <a:ext cx="11343062" cy="4869538"/>
          </a:xfrm>
          <a:prstGeom prst="rect">
            <a:avLst/>
          </a:prstGeom>
          <a:noFill/>
        </p:spPr>
        <p:txBody>
          <a:bodyPr wrap="square">
            <a:spAutoFit/>
          </a:bodyPr>
          <a:lstStyle/>
          <a:p>
            <a:pPr marL="0" marR="0">
              <a:lnSpc>
                <a:spcPct val="107000"/>
              </a:lnSpc>
              <a:spcBef>
                <a:spcPts val="0"/>
              </a:spcBef>
              <a:spcAft>
                <a:spcPts val="800"/>
              </a:spcAf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State Plan Section 1.7a </a:t>
            </a:r>
            <a:r>
              <a:rPr lang="en-US" kern="100" dirty="0">
                <a:effectLst/>
                <a:latin typeface="Calibri" panose="020F0502020204030204" pitchFamily="34" charset="0"/>
                <a:ea typeface="Calibri" panose="020F0502020204030204" pitchFamily="34" charset="0"/>
                <a:cs typeface="Times New Roman" panose="02020603050405020304" pitchFamily="18" charset="0"/>
              </a:rPr>
              <a:t>Do you allocate LIHEAP funds toward a nominal payment for SNAP households? </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Yes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State Plan Section 1.7d </a:t>
            </a:r>
            <a:r>
              <a:rPr lang="en-US" kern="100" dirty="0">
                <a:effectLst/>
                <a:latin typeface="Calibri" panose="020F0502020204030204" pitchFamily="34" charset="0"/>
                <a:ea typeface="Calibri" panose="020F0502020204030204" pitchFamily="34" charset="0"/>
                <a:cs typeface="Times New Roman" panose="02020603050405020304" pitchFamily="18" charset="0"/>
              </a:rPr>
              <a:t>How do you confirm that the household receiving a nominal payment has an energy cost or need? </a:t>
            </a:r>
          </a:p>
          <a:p>
            <a:pPr marL="457200" marR="0">
              <a:lnSpc>
                <a:spcPct val="107000"/>
              </a:lnSpc>
              <a:spcBef>
                <a:spcPts val="0"/>
              </a:spcBef>
              <a:spcAft>
                <a:spcPts val="800"/>
              </a:spcAft>
            </a:pPr>
            <a:r>
              <a:rPr lang="en-US" i="1" kern="100" dirty="0">
                <a:effectLst/>
                <a:latin typeface="Calibri" panose="020F0502020204030204" pitchFamily="34" charset="0"/>
                <a:ea typeface="Calibri" panose="020F0502020204030204" pitchFamily="34" charset="0"/>
                <a:cs typeface="Times New Roman" panose="02020603050405020304" pitchFamily="18" charset="0"/>
              </a:rPr>
              <a:t>Clients are required to bring a copy of their utility bill to their intake appointment. In the case of nominal payments, we serve those who have heat included with rent. The client must bring the rental agreement to their intake appointment. The agreement must include a clause that heat is included in rent.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State Plan Section 7.1 </a:t>
            </a:r>
            <a:r>
              <a:rPr lang="en-US" kern="100" dirty="0">
                <a:effectLst/>
                <a:latin typeface="Calibri" panose="020F0502020204030204" pitchFamily="34" charset="0"/>
                <a:ea typeface="Calibri" panose="020F0502020204030204" pitchFamily="34" charset="0"/>
                <a:cs typeface="Times New Roman" panose="02020603050405020304" pitchFamily="18" charset="0"/>
              </a:rPr>
              <a:t>Describe how you will ensure that the LIHEAP program is coordinated with other programs available to low-income households (TANF, SSI, WAP, etc.). </a:t>
            </a:r>
          </a:p>
          <a:p>
            <a:pPr marL="457200" marR="0">
              <a:lnSpc>
                <a:spcPct val="107000"/>
              </a:lnSpc>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Joint application for multiple programs. </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Yes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Intake referrals to/from other programs. </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Yes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One - stop intake centers. </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No</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Other - Describe: </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No</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600" b="1" dirty="0">
              <a:latin typeface="Calibri" pitchFamily="34" charset="0"/>
            </a:endParaRPr>
          </a:p>
        </p:txBody>
      </p:sp>
    </p:spTree>
    <p:extLst>
      <p:ext uri="{BB962C8B-B14F-4D97-AF65-F5344CB8AC3E}">
        <p14:creationId xmlns:p14="http://schemas.microsoft.com/office/powerpoint/2010/main" val="1449766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Washington Discussion</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37</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37</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Brian Sarensen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49447"/>
            <a:ext cx="11531600" cy="3293209"/>
          </a:xfrm>
          <a:prstGeom prst="rect">
            <a:avLst/>
          </a:prstGeom>
          <a:noFill/>
        </p:spPr>
        <p:txBody>
          <a:bodyPr wrap="square">
            <a:spAutoFit/>
          </a:bodyPr>
          <a:lstStyle/>
          <a:p>
            <a:endParaRPr lang="en-US" sz="2600" b="1" dirty="0">
              <a:latin typeface="Calibri" pitchFamily="34" charset="0"/>
            </a:endParaRPr>
          </a:p>
          <a:p>
            <a:r>
              <a:rPr lang="en-US" sz="2600" b="1" dirty="0">
                <a:latin typeface="Calibri" pitchFamily="34" charset="0"/>
              </a:rPr>
              <a:t>Question #1 – </a:t>
            </a:r>
            <a:r>
              <a:rPr lang="en-US" sz="2600" dirty="0">
                <a:latin typeface="Calibri" pitchFamily="34" charset="0"/>
              </a:rPr>
              <a:t>Do you know why this policy was implemented?</a:t>
            </a:r>
          </a:p>
          <a:p>
            <a:endParaRPr lang="en-US" sz="2600" b="1" dirty="0">
              <a:latin typeface="Calibri" pitchFamily="34" charset="0"/>
            </a:endParaRPr>
          </a:p>
          <a:p>
            <a:r>
              <a:rPr lang="en-US" sz="2600" b="1" dirty="0">
                <a:latin typeface="Calibri" pitchFamily="34" charset="0"/>
              </a:rPr>
              <a:t>Question #2 – </a:t>
            </a:r>
            <a:r>
              <a:rPr lang="en-US" sz="2600" dirty="0">
                <a:latin typeface="Calibri" pitchFamily="34" charset="0"/>
              </a:rPr>
              <a:t>What is good about this policy from your perspective?</a:t>
            </a:r>
          </a:p>
          <a:p>
            <a:endParaRPr lang="en-US" sz="2600" b="1" dirty="0">
              <a:latin typeface="Calibri" pitchFamily="34" charset="0"/>
            </a:endParaRPr>
          </a:p>
          <a:p>
            <a:r>
              <a:rPr lang="en-US" sz="2600" b="1" dirty="0">
                <a:latin typeface="Calibri" pitchFamily="34" charset="0"/>
              </a:rPr>
              <a:t>Question #3 –</a:t>
            </a:r>
            <a:r>
              <a:rPr lang="en-US" sz="2600" dirty="0">
                <a:latin typeface="Calibri" pitchFamily="34" charset="0"/>
              </a:rPr>
              <a:t> Are there any issues with this policy from your perspective?</a:t>
            </a:r>
          </a:p>
          <a:p>
            <a:endParaRPr lang="en-US" sz="2600" b="1" dirty="0">
              <a:latin typeface="Calibri" pitchFamily="34" charset="0"/>
            </a:endParaRPr>
          </a:p>
          <a:p>
            <a:r>
              <a:rPr lang="en-US" sz="2600" b="1" dirty="0">
                <a:latin typeface="Calibri" pitchFamily="34" charset="0"/>
              </a:rPr>
              <a:t>Question #4 – </a:t>
            </a:r>
            <a:r>
              <a:rPr lang="en-US" sz="2600" dirty="0">
                <a:latin typeface="Calibri" pitchFamily="34" charset="0"/>
              </a:rPr>
              <a:t>Would you recommend that others adopt the Washington approach?</a:t>
            </a:r>
            <a:endParaRPr lang="en-US" sz="2600" b="1" dirty="0">
              <a:latin typeface="Calibri" pitchFamily="34" charset="0"/>
            </a:endParaRPr>
          </a:p>
        </p:txBody>
      </p:sp>
    </p:spTree>
    <p:extLst>
      <p:ext uri="{BB962C8B-B14F-4D97-AF65-F5344CB8AC3E}">
        <p14:creationId xmlns:p14="http://schemas.microsoft.com/office/powerpoint/2010/main" val="1622627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Arkansas Approach</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38</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38</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Iris Pennington</a:t>
            </a:r>
          </a:p>
        </p:txBody>
      </p:sp>
      <p:sp>
        <p:nvSpPr>
          <p:cNvPr id="8" name="TextBox 7">
            <a:extLst>
              <a:ext uri="{FF2B5EF4-FFF2-40B4-BE49-F238E27FC236}">
                <a16:creationId xmlns:a16="http://schemas.microsoft.com/office/drawing/2014/main" id="{83513993-184B-3051-CC15-EA54B4F44A53}"/>
              </a:ext>
            </a:extLst>
          </p:cNvPr>
          <p:cNvSpPr txBox="1"/>
          <p:nvPr/>
        </p:nvSpPr>
        <p:spPr>
          <a:xfrm>
            <a:off x="415234" y="1679265"/>
            <a:ext cx="11343062" cy="4935710"/>
          </a:xfrm>
          <a:prstGeom prst="rect">
            <a:avLst/>
          </a:prstGeom>
          <a:noFill/>
        </p:spPr>
        <p:txBody>
          <a:bodyPr wrap="square">
            <a:spAutoFit/>
          </a:bodyPr>
          <a:lstStyle/>
          <a:p>
            <a:pPr marL="0" marR="0">
              <a:lnSpc>
                <a:spcPct val="107000"/>
              </a:lnSpc>
              <a:spcBef>
                <a:spcPts val="0"/>
              </a:spcBef>
              <a:spcAft>
                <a:spcPts val="80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State Plan Section 7.1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Describe how you will ensure that the LIHEAP program is coordinated with other programs available to low-income households (TANF, SS I, WAP, etc.). </a:t>
            </a:r>
          </a:p>
          <a:p>
            <a:pPr marL="45720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Joint application for multiple programs.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No</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Intake referrals to/from other programs.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Yes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One - stop intake centers.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Yes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Other - Describe: </a:t>
            </a:r>
          </a:p>
          <a:p>
            <a:pPr marL="457200" marR="0">
              <a:lnSpc>
                <a:spcPct val="107000"/>
              </a:lnSpc>
              <a:spcBef>
                <a:spcPts val="0"/>
              </a:spcBef>
              <a:spcAft>
                <a:spcPts val="800"/>
              </a:spcAft>
            </a:pPr>
            <a:r>
              <a:rPr lang="en-US" sz="2000" i="1" kern="100" dirty="0">
                <a:effectLst/>
                <a:latin typeface="Calibri" panose="020F0502020204030204" pitchFamily="34" charset="0"/>
                <a:ea typeface="Calibri" panose="020F0502020204030204" pitchFamily="34" charset="0"/>
                <a:cs typeface="Times New Roman" panose="02020603050405020304" pitchFamily="18" charset="0"/>
              </a:rPr>
              <a:t>1) We will be coordinating our application to work for LIHWAP assistance as well as LIHEAP. Referrals are made to Weatherization through LIHEAP applications.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000" i="1" kern="100" dirty="0">
                <a:effectLst/>
                <a:latin typeface="Calibri" panose="020F0502020204030204" pitchFamily="34" charset="0"/>
                <a:ea typeface="Calibri" panose="020F0502020204030204" pitchFamily="34" charset="0"/>
                <a:cs typeface="Times New Roman" panose="02020603050405020304" pitchFamily="18" charset="0"/>
              </a:rPr>
              <a:t>2) In some counties the CAAs share an office with DWS and other service providers.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000" i="1" kern="100" dirty="0">
                <a:effectLst/>
                <a:latin typeface="Calibri" panose="020F0502020204030204" pitchFamily="34" charset="0"/>
                <a:ea typeface="Calibri" panose="020F0502020204030204" pitchFamily="34" charset="0"/>
                <a:cs typeface="Times New Roman" panose="02020603050405020304" pitchFamily="18" charset="0"/>
              </a:rPr>
              <a:t>3) CAAs operating other programs for low-income households, such as CSBG will make those program services available to eligible LIHEAP applicants.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600" b="1" dirty="0">
              <a:latin typeface="Calibri" pitchFamily="34" charset="0"/>
            </a:endParaRPr>
          </a:p>
        </p:txBody>
      </p:sp>
    </p:spTree>
    <p:extLst>
      <p:ext uri="{BB962C8B-B14F-4D97-AF65-F5344CB8AC3E}">
        <p14:creationId xmlns:p14="http://schemas.microsoft.com/office/powerpoint/2010/main" val="24163850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Arkansas Discussion</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39</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39</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Iris Pennington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49447"/>
            <a:ext cx="11343062" cy="3293209"/>
          </a:xfrm>
          <a:prstGeom prst="rect">
            <a:avLst/>
          </a:prstGeom>
          <a:noFill/>
        </p:spPr>
        <p:txBody>
          <a:bodyPr wrap="square">
            <a:spAutoFit/>
          </a:bodyPr>
          <a:lstStyle/>
          <a:p>
            <a:endParaRPr lang="en-US" sz="2600" b="1" dirty="0">
              <a:latin typeface="Calibri" pitchFamily="34" charset="0"/>
            </a:endParaRPr>
          </a:p>
          <a:p>
            <a:r>
              <a:rPr lang="en-US" sz="2600" b="1" dirty="0">
                <a:latin typeface="Calibri" pitchFamily="34" charset="0"/>
              </a:rPr>
              <a:t>Question #1 – </a:t>
            </a:r>
            <a:r>
              <a:rPr lang="en-US" sz="2600" dirty="0">
                <a:latin typeface="Calibri" pitchFamily="34" charset="0"/>
              </a:rPr>
              <a:t>Do you know why this policy was implemented?</a:t>
            </a:r>
          </a:p>
          <a:p>
            <a:endParaRPr lang="en-US" sz="2600" b="1" dirty="0">
              <a:latin typeface="Calibri" pitchFamily="34" charset="0"/>
            </a:endParaRPr>
          </a:p>
          <a:p>
            <a:r>
              <a:rPr lang="en-US" sz="2600" b="1" dirty="0">
                <a:latin typeface="Calibri" pitchFamily="34" charset="0"/>
              </a:rPr>
              <a:t>Question #2 – </a:t>
            </a:r>
            <a:r>
              <a:rPr lang="en-US" sz="2600" dirty="0">
                <a:latin typeface="Calibri" pitchFamily="34" charset="0"/>
              </a:rPr>
              <a:t>What is good about this policy from your perspective?</a:t>
            </a:r>
          </a:p>
          <a:p>
            <a:endParaRPr lang="en-US" sz="2600" b="1" dirty="0">
              <a:latin typeface="Calibri" pitchFamily="34" charset="0"/>
            </a:endParaRPr>
          </a:p>
          <a:p>
            <a:r>
              <a:rPr lang="en-US" sz="2600" b="1" dirty="0">
                <a:latin typeface="Calibri" pitchFamily="34" charset="0"/>
              </a:rPr>
              <a:t>Question #3 –</a:t>
            </a:r>
            <a:r>
              <a:rPr lang="en-US" sz="2600" dirty="0">
                <a:latin typeface="Calibri" pitchFamily="34" charset="0"/>
              </a:rPr>
              <a:t> Are there any issues with this policy from your perspective?</a:t>
            </a:r>
          </a:p>
          <a:p>
            <a:endParaRPr lang="en-US" sz="2600" b="1" dirty="0">
              <a:latin typeface="Calibri" pitchFamily="34" charset="0"/>
            </a:endParaRPr>
          </a:p>
          <a:p>
            <a:r>
              <a:rPr lang="en-US" sz="2600" b="1" dirty="0">
                <a:latin typeface="Calibri" pitchFamily="34" charset="0"/>
              </a:rPr>
              <a:t>Question #4 – </a:t>
            </a:r>
            <a:r>
              <a:rPr lang="en-US" sz="2600" dirty="0">
                <a:latin typeface="Calibri" pitchFamily="34" charset="0"/>
              </a:rPr>
              <a:t>Would you recommend that others adopt the Arkansas approach?</a:t>
            </a:r>
            <a:endParaRPr lang="en-US" sz="2600" b="1" dirty="0">
              <a:latin typeface="Calibri" pitchFamily="34" charset="0"/>
            </a:endParaRPr>
          </a:p>
        </p:txBody>
      </p:sp>
    </p:spTree>
    <p:extLst>
      <p:ext uri="{BB962C8B-B14F-4D97-AF65-F5344CB8AC3E}">
        <p14:creationId xmlns:p14="http://schemas.microsoft.com/office/powerpoint/2010/main" val="2700952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Topics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4</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4</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pitchFamily="34" charset="0"/>
                <a:cs typeface="Arial"/>
                <a:sym typeface="Arial"/>
              </a:rPr>
              <a:t>Tracy Smetana</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endParaRPr>
          </a:p>
        </p:txBody>
      </p:sp>
      <p:sp>
        <p:nvSpPr>
          <p:cNvPr id="8" name="TextBox 7">
            <a:extLst>
              <a:ext uri="{FF2B5EF4-FFF2-40B4-BE49-F238E27FC236}">
                <a16:creationId xmlns:a16="http://schemas.microsoft.com/office/drawing/2014/main" id="{1B8B0683-6016-3539-0C2A-A496B3466EF0}"/>
              </a:ext>
            </a:extLst>
          </p:cNvPr>
          <p:cNvSpPr txBox="1"/>
          <p:nvPr/>
        </p:nvSpPr>
        <p:spPr>
          <a:xfrm>
            <a:off x="254494" y="1516699"/>
            <a:ext cx="11683012" cy="57656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LIHEAP Assurances – Program Design Options and Requirements</a:t>
            </a:r>
          </a:p>
          <a:p>
            <a:pPr marL="282575" marR="0" lvl="0" indent="-282575" algn="l" defTabSz="914400" rtl="0" eaLnBrk="1" fontAlgn="auto" latinLnBrk="0" hangingPunct="1">
              <a:lnSpc>
                <a:spcPct val="100000"/>
              </a:lnSpc>
              <a:spcBef>
                <a:spcPts val="800"/>
              </a:spcBef>
              <a:spcAft>
                <a:spcPts val="180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7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Melissa Torgerson, VERVE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Categorical Eligibility – What are the options? What do our panelists do and why?</a:t>
            </a:r>
          </a:p>
          <a:p>
            <a:pPr marL="282575" marR="0" lvl="0" indent="0" algn="l" defTabSz="914400" rtl="0" eaLnBrk="1" fontAlgn="auto" latinLnBrk="0" hangingPunct="1">
              <a:lnSpc>
                <a:spcPct val="100000"/>
              </a:lnSpc>
              <a:spcBef>
                <a:spcPts val="800"/>
              </a:spcBef>
              <a:spcAft>
                <a:spcPts val="1800"/>
              </a:spcAft>
              <a:buClrTx/>
              <a:buSzTx/>
              <a:buFontTx/>
              <a:buNone/>
              <a:tabLst/>
              <a:defRPr/>
            </a:pPr>
            <a:r>
              <a:rPr kumimoji="0" lang="en-US" sz="27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Melissa and Panelists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700" b="1" dirty="0">
                <a:solidFill>
                  <a:prstClr val="black"/>
                </a:solidFill>
                <a:latin typeface="Calibri" panose="020F0502020204030204" pitchFamily="34" charset="0"/>
                <a:cs typeface="Calibri" panose="020F0502020204030204" pitchFamily="34" charset="0"/>
              </a:rPr>
              <a:t>Coordination of Services</a:t>
            </a:r>
            <a:r>
              <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What are the options</a:t>
            </a:r>
            <a:r>
              <a:rPr lang="en-US" sz="2700" b="1" dirty="0">
                <a:solidFill>
                  <a:prstClr val="black"/>
                </a:solidFill>
                <a:latin typeface="Calibri" panose="020F0502020204030204" pitchFamily="34" charset="0"/>
                <a:cs typeface="Calibri" panose="020F0502020204030204" pitchFamily="34" charset="0"/>
              </a:rPr>
              <a:t>? What do our panelists do and why?</a:t>
            </a:r>
            <a:endParaRPr kumimoji="0" lang="en-US" sz="2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2575">
              <a:spcBef>
                <a:spcPts val="800"/>
              </a:spcBef>
              <a:spcAft>
                <a:spcPts val="1800"/>
              </a:spcAft>
              <a:defRPr/>
            </a:pPr>
            <a:r>
              <a:rPr kumimoji="0" lang="en-US" sz="27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Melissa and Panelists</a:t>
            </a:r>
          </a:p>
          <a:p>
            <a:pPr marL="282575">
              <a:spcBef>
                <a:spcPts val="800"/>
              </a:spcBef>
              <a:defRPr/>
            </a:pPr>
            <a:endParaRPr kumimoji="0" lang="en-US" sz="27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18236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40</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40</a:t>
            </a:fld>
            <a:endParaRPr lang="en-US" sz="1600" dirty="0">
              <a:ea typeface="+mn-ea"/>
            </a:endParaRPr>
          </a:p>
        </p:txBody>
      </p:sp>
      <p:sp>
        <p:nvSpPr>
          <p:cNvPr id="9" name="TextBox 8">
            <a:extLst>
              <a:ext uri="{FF2B5EF4-FFF2-40B4-BE49-F238E27FC236}">
                <a16:creationId xmlns:a16="http://schemas.microsoft.com/office/drawing/2014/main" id="{D917C5BC-AF4E-DA38-A22C-3357EA9B6B3C}"/>
              </a:ext>
            </a:extLst>
          </p:cNvPr>
          <p:cNvSpPr txBox="1"/>
          <p:nvPr/>
        </p:nvSpPr>
        <p:spPr>
          <a:xfrm>
            <a:off x="439140" y="2654754"/>
            <a:ext cx="11632676" cy="707886"/>
          </a:xfrm>
          <a:prstGeom prst="rect">
            <a:avLst/>
          </a:prstGeom>
          <a:noFill/>
        </p:spPr>
        <p:txBody>
          <a:bodyPr wrap="square">
            <a:spAutoFit/>
          </a:bodyPr>
          <a:lstStyle/>
          <a:p>
            <a:r>
              <a:rPr lang="en-US" sz="4000" b="1" dirty="0">
                <a:latin typeface="Calibri" pitchFamily="34" charset="0"/>
              </a:rPr>
              <a:t>Questions/Comments</a:t>
            </a:r>
          </a:p>
        </p:txBody>
      </p:sp>
    </p:spTree>
    <p:extLst>
      <p:ext uri="{BB962C8B-B14F-4D97-AF65-F5344CB8AC3E}">
        <p14:creationId xmlns:p14="http://schemas.microsoft.com/office/powerpoint/2010/main" val="512612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txBox="1">
            <a:spLocks noGrp="1"/>
          </p:cNvSpPr>
          <p:nvPr>
            <p:ph type="title"/>
          </p:nvPr>
        </p:nvSpPr>
        <p:spPr>
          <a:xfrm rot="10800000" flipV="1">
            <a:off x="199696" y="1582322"/>
            <a:ext cx="10829018" cy="692497"/>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accent1"/>
              </a:buClr>
              <a:buSzPts val="3600"/>
              <a:buFont typeface="Lato"/>
              <a:buNone/>
            </a:pPr>
            <a:r>
              <a:rPr lang="en-US" sz="4500" dirty="0">
                <a:latin typeface="Lato" panose="020F0502020204030203" pitchFamily="34" charset="0"/>
                <a:ea typeface="Lato" panose="020F0502020204030203" pitchFamily="34" charset="0"/>
                <a:cs typeface="Lato" panose="020F0502020204030203" pitchFamily="34" charset="0"/>
              </a:rPr>
              <a:t>Continuing the learning</a:t>
            </a:r>
            <a:endParaRPr sz="4500" dirty="0">
              <a:latin typeface="Lato" panose="020F0502020204030203" pitchFamily="34" charset="0"/>
              <a:ea typeface="Lato" panose="020F0502020204030203" pitchFamily="34" charset="0"/>
              <a:cs typeface="Lato" panose="020F0502020204030203" pitchFamily="34" charset="0"/>
            </a:endParaRPr>
          </a:p>
        </p:txBody>
      </p:sp>
      <p:sp>
        <p:nvSpPr>
          <p:cNvPr id="145" name="Google Shape;145;p5"/>
          <p:cNvSpPr txBox="1">
            <a:spLocks noGrp="1"/>
          </p:cNvSpPr>
          <p:nvPr>
            <p:ph type="body" idx="1"/>
          </p:nvPr>
        </p:nvSpPr>
        <p:spPr>
          <a:xfrm>
            <a:off x="510627" y="3376697"/>
            <a:ext cx="11018838" cy="3323987"/>
          </a:xfrm>
          <a:prstGeom prst="rect">
            <a:avLst/>
          </a:prstGeom>
          <a:noFill/>
          <a:ln>
            <a:noFill/>
          </a:ln>
        </p:spPr>
        <p:txBody>
          <a:bodyPr spcFirstLastPara="1" wrap="square" lIns="0" tIns="0" rIns="0" bIns="0" anchor="t" anchorCtr="0">
            <a:spAutoFit/>
          </a:bodyPr>
          <a:lstStyle/>
          <a:p>
            <a:pPr marL="68580" indent="0">
              <a:buNone/>
            </a:pPr>
            <a:r>
              <a:rPr lang="en-US" sz="3200" u="sng" dirty="0">
                <a:latin typeface="Calibri" panose="020F0502020204030204" pitchFamily="34" charset="0"/>
                <a:cs typeface="Calibri" panose="020F0502020204030204" pitchFamily="34" charset="0"/>
              </a:rPr>
              <a:t>Contact Information</a:t>
            </a: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Tracy Smetana, </a:t>
            </a:r>
            <a:r>
              <a:rPr lang="pl-PL" sz="2400" kern="0" dirty="0">
                <a:latin typeface="Calibri" panose="020F0502020204030204" pitchFamily="34" charset="0"/>
                <a:ea typeface="Lato"/>
                <a:cs typeface="Calibri" panose="020F0502020204030204" pitchFamily="34" charset="0"/>
                <a:sym typeface="Lato"/>
                <a:hlinkClick r:id="rId3"/>
              </a:rPr>
              <a:t>tracy.m.b.smetana@state.mn.us</a:t>
            </a:r>
            <a:endParaRPr lang="en-US" sz="2400" kern="0" dirty="0">
              <a:latin typeface="Calibri" panose="020F0502020204030204" pitchFamily="34" charset="0"/>
              <a:ea typeface="Lato"/>
              <a:cs typeface="Calibri" panose="020F0502020204030204" pitchFamily="34" charset="0"/>
              <a:sym typeface="Lato"/>
            </a:endParaRP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Melissa Torgerson, </a:t>
            </a:r>
            <a:r>
              <a:rPr lang="en-US" sz="2400" kern="0" dirty="0">
                <a:latin typeface="Calibri" panose="020F0502020204030204" pitchFamily="34" charset="0"/>
                <a:ea typeface="Lato"/>
                <a:cs typeface="Calibri" panose="020F0502020204030204" pitchFamily="34" charset="0"/>
                <a:sym typeface="Lato"/>
                <a:hlinkClick r:id="rId4"/>
              </a:rPr>
              <a:t>melissa@verveassociates.net</a:t>
            </a:r>
            <a:endParaRPr lang="en-US" sz="2400" kern="0" dirty="0">
              <a:latin typeface="Calibri" panose="020F0502020204030204" pitchFamily="34" charset="0"/>
              <a:ea typeface="Lato"/>
              <a:cs typeface="Calibri" panose="020F0502020204030204" pitchFamily="34" charset="0"/>
              <a:sym typeface="Lato"/>
            </a:endParaRP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Jane Blank, </a:t>
            </a:r>
            <a:r>
              <a:rPr lang="en-US" sz="2400" kern="0" dirty="0">
                <a:latin typeface="Calibri" panose="020F0502020204030204" pitchFamily="34" charset="0"/>
                <a:ea typeface="Lato"/>
                <a:cs typeface="Calibri" panose="020F0502020204030204" pitchFamily="34" charset="0"/>
                <a:sym typeface="Lato"/>
                <a:hlinkClick r:id="rId5"/>
              </a:rPr>
              <a:t>Jane.Blank@wisconsin.gov</a:t>
            </a:r>
            <a:endParaRPr lang="en-US" sz="2400" kern="0" dirty="0">
              <a:latin typeface="Calibri" panose="020F0502020204030204" pitchFamily="34" charset="0"/>
              <a:ea typeface="Lato"/>
              <a:cs typeface="Calibri" panose="020F0502020204030204" pitchFamily="34" charset="0"/>
              <a:sym typeface="Lato"/>
            </a:endParaRP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Brian Sarensen, </a:t>
            </a:r>
            <a:r>
              <a:rPr lang="sv-SE" sz="2400" kern="0" dirty="0">
                <a:latin typeface="Calibri" panose="020F0502020204030204" pitchFamily="34" charset="0"/>
                <a:ea typeface="Lato"/>
                <a:cs typeface="Calibri" panose="020F0502020204030204" pitchFamily="34" charset="0"/>
                <a:sym typeface="Lato"/>
                <a:hlinkClick r:id="rId6"/>
              </a:rPr>
              <a:t>brian.sarensen@commerce.wa.gov</a:t>
            </a:r>
            <a:endParaRPr lang="en-US" sz="2400" kern="0" dirty="0">
              <a:latin typeface="Calibri" panose="020F0502020204030204" pitchFamily="34" charset="0"/>
              <a:ea typeface="Lato"/>
              <a:cs typeface="Calibri" panose="020F0502020204030204" pitchFamily="34" charset="0"/>
              <a:sym typeface="Lato"/>
            </a:endParaRP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Iris Pennington, </a:t>
            </a:r>
            <a:r>
              <a:rPr lang="en-US" sz="2400" kern="0" dirty="0">
                <a:latin typeface="Calibri" panose="020F0502020204030204" pitchFamily="34" charset="0"/>
                <a:ea typeface="Lato"/>
                <a:cs typeface="Calibri" panose="020F0502020204030204" pitchFamily="34" charset="0"/>
                <a:sym typeface="Lato"/>
                <a:hlinkClick r:id="rId7"/>
              </a:rPr>
              <a:t>Iris.Pennington@adeq.state.ar.us</a:t>
            </a:r>
            <a:endParaRPr lang="en-US" sz="2400" dirty="0">
              <a:latin typeface="Calibri" panose="020F0502020204030204" pitchFamily="34" charset="0"/>
              <a:cs typeface="Calibri" panose="020F0502020204030204" pitchFamily="34" charset="0"/>
            </a:endParaRPr>
          </a:p>
          <a:p>
            <a:pPr marL="0" lvl="0" indent="0" algn="l" rtl="0">
              <a:lnSpc>
                <a:spcPct val="100000"/>
              </a:lnSpc>
              <a:spcBef>
                <a:spcPts val="560"/>
              </a:spcBef>
              <a:spcAft>
                <a:spcPts val="0"/>
              </a:spcAft>
              <a:buClr>
                <a:schemeClr val="dk1"/>
              </a:buClr>
              <a:buSzPts val="2520"/>
              <a:buNone/>
            </a:pPr>
            <a:endParaRPr dirty="0"/>
          </a:p>
        </p:txBody>
      </p:sp>
      <p:pic>
        <p:nvPicPr>
          <p:cNvPr id="2" name="Picture 1" descr="A picture containing graphical user interface&#10;&#10;Description automatically generated">
            <a:extLst>
              <a:ext uri="{FF2B5EF4-FFF2-40B4-BE49-F238E27FC236}">
                <a16:creationId xmlns:a16="http://schemas.microsoft.com/office/drawing/2014/main" id="{DF36F9D8-4A7F-F66D-1663-6DA229F53A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06" y="21365"/>
            <a:ext cx="12198879" cy="1685515"/>
          </a:xfrm>
          <a:prstGeom prst="rect">
            <a:avLst/>
          </a:prstGeom>
        </p:spPr>
      </p:pic>
      <p:pic>
        <p:nvPicPr>
          <p:cNvPr id="5" name="Picture 4" descr="Logo&#10;&#10;Description automatically generated">
            <a:extLst>
              <a:ext uri="{FF2B5EF4-FFF2-40B4-BE49-F238E27FC236}">
                <a16:creationId xmlns:a16="http://schemas.microsoft.com/office/drawing/2014/main" id="{419CF74C-4223-527A-3F22-22C60E4B6E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26290" y="5905572"/>
            <a:ext cx="2965710" cy="931063"/>
          </a:xfrm>
          <a:prstGeom prst="rect">
            <a:avLst/>
          </a:prstGeom>
        </p:spPr>
      </p:pic>
      <p:sp>
        <p:nvSpPr>
          <p:cNvPr id="3" name="TextBox 2">
            <a:extLst>
              <a:ext uri="{FF2B5EF4-FFF2-40B4-BE49-F238E27FC236}">
                <a16:creationId xmlns:a16="http://schemas.microsoft.com/office/drawing/2014/main" id="{8EF51EEA-9EE3-7954-1836-75674042CF35}"/>
              </a:ext>
            </a:extLst>
          </p:cNvPr>
          <p:cNvSpPr txBox="1"/>
          <p:nvPr/>
        </p:nvSpPr>
        <p:spPr>
          <a:xfrm>
            <a:off x="7530329" y="6109493"/>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Tracy Smetana</a:t>
            </a:r>
          </a:p>
        </p:txBody>
      </p:sp>
      <p:sp>
        <p:nvSpPr>
          <p:cNvPr id="6" name="TextBox 5">
            <a:extLst>
              <a:ext uri="{FF2B5EF4-FFF2-40B4-BE49-F238E27FC236}">
                <a16:creationId xmlns:a16="http://schemas.microsoft.com/office/drawing/2014/main" id="{C01CFC72-B2DC-9F54-6457-E7A985FE80DE}"/>
              </a:ext>
            </a:extLst>
          </p:cNvPr>
          <p:cNvSpPr txBox="1"/>
          <p:nvPr/>
        </p:nvSpPr>
        <p:spPr>
          <a:xfrm>
            <a:off x="199696" y="2274820"/>
            <a:ext cx="11055220" cy="830997"/>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In our next session, LIHEAP 102—we’ll take some time to look at how states have taken more innovative approaches to improve their LIHEAP programs.</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5</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3094589"/>
            <a:ext cx="1163267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itchFamily="34" charset="0"/>
                <a:ea typeface="+mn-ea"/>
                <a:cs typeface="+mn-cs"/>
              </a:rPr>
              <a:t>LIHEAP Assurances &amp; Definitions</a:t>
            </a:r>
          </a:p>
        </p:txBody>
      </p:sp>
    </p:spTree>
    <p:extLst>
      <p:ext uri="{BB962C8B-B14F-4D97-AF65-F5344CB8AC3E}">
        <p14:creationId xmlns:p14="http://schemas.microsoft.com/office/powerpoint/2010/main" val="679739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Refresher on Federal Statute</a:t>
            </a:r>
            <a:r>
              <a:rPr lang="en-US" sz="3600" b="1" dirty="0">
                <a:latin typeface="Calibri"/>
                <a:cs typeface="Calibri"/>
              </a:rPr>
              <a:t> (</a:t>
            </a:r>
            <a:r>
              <a:rPr lang="en-US" sz="3600" b="1" dirty="0">
                <a:latin typeface="Calibri" pitchFamily="34" charset="0"/>
              </a:rPr>
              <a:t>Assurances)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6</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6</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9" name="TextBox 8">
            <a:extLst>
              <a:ext uri="{FF2B5EF4-FFF2-40B4-BE49-F238E27FC236}">
                <a16:creationId xmlns:a16="http://schemas.microsoft.com/office/drawing/2014/main" id="{304CD1BD-7C0F-4DF0-BA4B-0BE142EAAF31}"/>
              </a:ext>
            </a:extLst>
          </p:cNvPr>
          <p:cNvSpPr txBox="1"/>
          <p:nvPr/>
        </p:nvSpPr>
        <p:spPr>
          <a:xfrm>
            <a:off x="559060" y="3025840"/>
            <a:ext cx="10692614"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“Each State desiring to receive an allotment for any fiscal year under this title shall submit an application to the Secretary.  Each such application shall contain assurances by the chief executive officer of the State that the State will meet the conditions enumerated in section (b).”</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Section 2605(a)(1) of the LIHEAP Act, 42 U.S.C. § 8624(a)(1)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6156A8BA-A0A3-3E7B-E5E4-57DDCD991163}"/>
              </a:ext>
            </a:extLst>
          </p:cNvPr>
          <p:cNvSpPr txBox="1"/>
          <p:nvPr/>
        </p:nvSpPr>
        <p:spPr>
          <a:xfrm>
            <a:off x="207703" y="1433564"/>
            <a:ext cx="1134306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Every September, states/tribes/territories who wish to receive LIHEAP funding must submit a model plan. The model plan (LIHEAP application) lays out how each grantee will use LIHEAP funds in accordance with the law.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39A7F14D-6E26-F03C-CB32-C5211C173EFB}"/>
              </a:ext>
            </a:extLst>
          </p:cNvPr>
          <p:cNvSpPr txBox="1"/>
          <p:nvPr/>
        </p:nvSpPr>
        <p:spPr>
          <a:xfrm>
            <a:off x="207703" y="4663013"/>
            <a:ext cx="1134306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LIHEAP law includes several parts, including sixteen “assurances” that must be officially certified each September by a governor or tribal chairperson (or his or her designee) via the model plan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8563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vert="horz" lIns="91440" tIns="45720" rIns="91440" bIns="45720" anchor="ctr">
            <a:noAutofit/>
          </a:bodyPr>
          <a:lstStyle/>
          <a:p>
            <a:pPr marL="112395">
              <a:lnSpc>
                <a:spcPct val="80000"/>
              </a:lnSpc>
            </a:pPr>
            <a:r>
              <a:rPr lang="en-US" sz="3600" b="1" dirty="0">
                <a:latin typeface="Calibri"/>
                <a:cs typeface="Calibri"/>
              </a:rPr>
              <a:t>Nature of Federal Statute</a:t>
            </a:r>
            <a:endParaRPr lang="en-US" dirty="0">
              <a:latin typeface="Calibri"/>
              <a:cs typeface="Calibri"/>
            </a:endParaRP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7</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7</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8" name="TextBox 7">
            <a:extLst>
              <a:ext uri="{FF2B5EF4-FFF2-40B4-BE49-F238E27FC236}">
                <a16:creationId xmlns:a16="http://schemas.microsoft.com/office/drawing/2014/main" id="{3045160E-7BAE-DFDB-3AAE-200695FA4610}"/>
              </a:ext>
            </a:extLst>
          </p:cNvPr>
          <p:cNvSpPr txBox="1"/>
          <p:nvPr/>
        </p:nvSpPr>
        <p:spPr>
          <a:xfrm>
            <a:off x="355601" y="1683470"/>
            <a:ext cx="4690962" cy="5170646"/>
          </a:xfrm>
          <a:prstGeom prst="rect">
            <a:avLst/>
          </a:prstGeom>
          <a:noFill/>
        </p:spPr>
        <p:txBody>
          <a:bodyPr wrap="square" lIns="91440" tIns="45720" rIns="91440" bIns="45720" rtlCol="0" anchor="t">
            <a:spAutoFit/>
          </a:bodyPr>
          <a:lstStyle/>
          <a:p>
            <a:pPr marL="226695" marR="0" lvl="0" indent="-22669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Calibri"/>
              </a:rPr>
              <a:t>Federal regulations at 45 CFR 96.50(e) indicate that </a:t>
            </a:r>
            <a:r>
              <a:rPr kumimoji="0" lang="en-US" sz="2200" b="1" i="0" u="none" strike="noStrike" kern="1200" cap="none" spc="0" normalizeH="0" baseline="0" noProof="0" dirty="0">
                <a:ln>
                  <a:noFill/>
                </a:ln>
                <a:solidFill>
                  <a:prstClr val="black"/>
                </a:solidFill>
                <a:effectLst/>
                <a:uLnTx/>
                <a:uFillTx/>
                <a:latin typeface="Calibri"/>
                <a:ea typeface="+mn-ea"/>
                <a:cs typeface="Calibri"/>
              </a:rPr>
              <a:t>grantees have the "primary responsibility" for interpreting the federal law as it relates to their administration of LIHEAP</a:t>
            </a:r>
            <a:r>
              <a:rPr kumimoji="0" lang="en-US" sz="2200" b="0" i="0" u="none" strike="noStrike" kern="1200" cap="none" spc="0" normalizeH="0" baseline="0" noProof="0" dirty="0">
                <a:ln>
                  <a:noFill/>
                </a:ln>
                <a:solidFill>
                  <a:prstClr val="black"/>
                </a:solidFill>
                <a:effectLst/>
                <a:uLnTx/>
                <a:uFillTx/>
                <a:latin typeface="Calibri"/>
                <a:ea typeface="+mn-ea"/>
                <a:cs typeface="Calibri"/>
              </a:rPr>
              <a:t> and that HHS will defer to their interpretations unless it is deemed "clearly erroneous."</a:t>
            </a:r>
            <a:endPar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26695" marR="0" lvl="0" indent="-22669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26695" marR="0" lvl="0" indent="-22669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Federal LIHEAP statute provides grantees with “fenceposts” when designing their LIHEAP programs—</a:t>
            </a: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leaving a lot of room for flexibility.  </a:t>
            </a:r>
            <a:endPar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26695" marR="0" lvl="0" indent="-22669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968C8C"/>
              </a:solidFill>
              <a:effectLst/>
              <a:uLnTx/>
              <a:uFillTx/>
              <a:latin typeface="Calibri" panose="020F0502020204030204" pitchFamily="34" charset="0"/>
              <a:ea typeface="+mn-ea"/>
              <a:cs typeface="Calibri" panose="020F0502020204030204" pitchFamily="34" charset="0"/>
            </a:endParaRPr>
          </a:p>
        </p:txBody>
      </p:sp>
      <p:pic>
        <p:nvPicPr>
          <p:cNvPr id="55" name="Picture 54">
            <a:extLst>
              <a:ext uri="{FF2B5EF4-FFF2-40B4-BE49-F238E27FC236}">
                <a16:creationId xmlns:a16="http://schemas.microsoft.com/office/drawing/2014/main" id="{5D3F2F99-4348-3AAC-EFCA-EE6C8A85237C}"/>
              </a:ext>
            </a:extLst>
          </p:cNvPr>
          <p:cNvPicPr>
            <a:picLocks noChangeAspect="1"/>
          </p:cNvPicPr>
          <p:nvPr/>
        </p:nvPicPr>
        <p:blipFill>
          <a:blip r:embed="rId3"/>
          <a:stretch>
            <a:fillRect/>
          </a:stretch>
        </p:blipFill>
        <p:spPr>
          <a:xfrm>
            <a:off x="5279558" y="1850901"/>
            <a:ext cx="6187798" cy="4217315"/>
          </a:xfrm>
          <a:prstGeom prst="rect">
            <a:avLst/>
          </a:prstGeom>
        </p:spPr>
      </p:pic>
    </p:spTree>
    <p:extLst>
      <p:ext uri="{BB962C8B-B14F-4D97-AF65-F5344CB8AC3E}">
        <p14:creationId xmlns:p14="http://schemas.microsoft.com/office/powerpoint/2010/main" val="2628784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Hexagon 25">
            <a:extLst>
              <a:ext uri="{FF2B5EF4-FFF2-40B4-BE49-F238E27FC236}">
                <a16:creationId xmlns:a16="http://schemas.microsoft.com/office/drawing/2014/main" id="{C8002F15-2DEE-D169-BECE-5D30BC37D856}"/>
              </a:ext>
            </a:extLst>
          </p:cNvPr>
          <p:cNvSpPr/>
          <p:nvPr/>
        </p:nvSpPr>
        <p:spPr>
          <a:xfrm>
            <a:off x="6693029" y="1836821"/>
            <a:ext cx="4769963" cy="4067320"/>
          </a:xfrm>
          <a:prstGeom prst="hexagon">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State Laws, Rules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8</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8</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836821"/>
            <a:ext cx="5575161" cy="4585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mn-cs"/>
              </a:rPr>
              <a:t>While the federal statute provides “outer bounds” for grantees, state/tribal law can also influence or restrict the design and delivery of LIHEAP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Pct val="7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mn-cs"/>
              </a:rPr>
              <a:t>For example, although the federal statute allows income eligibility up to 60% of state median income, some states have enacted laws that make  their LIHEAP income eligibility thresholds much lower.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27" name="TextBox 26">
            <a:extLst>
              <a:ext uri="{FF2B5EF4-FFF2-40B4-BE49-F238E27FC236}">
                <a16:creationId xmlns:a16="http://schemas.microsoft.com/office/drawing/2014/main" id="{3275AA53-757A-7CAD-6CE5-DA58618FDD72}"/>
              </a:ext>
            </a:extLst>
          </p:cNvPr>
          <p:cNvSpPr txBox="1"/>
          <p:nvPr/>
        </p:nvSpPr>
        <p:spPr>
          <a:xfrm>
            <a:off x="5377288" y="5644545"/>
            <a:ext cx="18706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srgbClr val="94B6D2">
                    <a:lumMod val="50000"/>
                  </a:srgbClr>
                </a:solidFill>
                <a:effectLst/>
                <a:uLnTx/>
                <a:uFillTx/>
                <a:latin typeface="Calibri" panose="020F0502020204030204" pitchFamily="34" charset="0"/>
                <a:ea typeface="+mn-ea"/>
                <a:cs typeface="Calibri" panose="020F0502020204030204" pitchFamily="34" charset="0"/>
              </a:rPr>
              <a:t>Federal Law</a:t>
            </a:r>
          </a:p>
        </p:txBody>
      </p:sp>
      <p:cxnSp>
        <p:nvCxnSpPr>
          <p:cNvPr id="28" name="Straight Arrow Connector 27">
            <a:extLst>
              <a:ext uri="{FF2B5EF4-FFF2-40B4-BE49-F238E27FC236}">
                <a16:creationId xmlns:a16="http://schemas.microsoft.com/office/drawing/2014/main" id="{BFB13F65-B3D8-0DCA-C638-645A3CC744BA}"/>
              </a:ext>
            </a:extLst>
          </p:cNvPr>
          <p:cNvCxnSpPr>
            <a:cxnSpLocks/>
          </p:cNvCxnSpPr>
          <p:nvPr/>
        </p:nvCxnSpPr>
        <p:spPr>
          <a:xfrm>
            <a:off x="6897279" y="5836609"/>
            <a:ext cx="532614" cy="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57BE50C-DCC5-0680-AA4C-65CA0E814591}"/>
              </a:ext>
            </a:extLst>
          </p:cNvPr>
          <p:cNvSpPr txBox="1"/>
          <p:nvPr/>
        </p:nvSpPr>
        <p:spPr>
          <a:xfrm>
            <a:off x="8411768" y="3704378"/>
            <a:ext cx="127592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FLEXIBILITY WITHIN THE LAW</a:t>
            </a:r>
          </a:p>
        </p:txBody>
      </p:sp>
      <p:cxnSp>
        <p:nvCxnSpPr>
          <p:cNvPr id="30" name="Straight Arrow Connector 29">
            <a:extLst>
              <a:ext uri="{FF2B5EF4-FFF2-40B4-BE49-F238E27FC236}">
                <a16:creationId xmlns:a16="http://schemas.microsoft.com/office/drawing/2014/main" id="{B50BA7D1-FD3C-7A70-F2FE-2EAF9F70353A}"/>
              </a:ext>
            </a:extLst>
          </p:cNvPr>
          <p:cNvCxnSpPr>
            <a:cxnSpLocks/>
          </p:cNvCxnSpPr>
          <p:nvPr/>
        </p:nvCxnSpPr>
        <p:spPr>
          <a:xfrm flipH="1" flipV="1">
            <a:off x="8144759" y="3087407"/>
            <a:ext cx="332275" cy="65260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E6DA97F-595F-8D5B-073F-9EA16E9BF425}"/>
              </a:ext>
            </a:extLst>
          </p:cNvPr>
          <p:cNvCxnSpPr>
            <a:cxnSpLocks/>
          </p:cNvCxnSpPr>
          <p:nvPr/>
        </p:nvCxnSpPr>
        <p:spPr>
          <a:xfrm>
            <a:off x="9709608" y="4097979"/>
            <a:ext cx="895547"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E60BC58-BF5E-1EEA-110D-C95208E68CCE}"/>
              </a:ext>
            </a:extLst>
          </p:cNvPr>
          <p:cNvCxnSpPr>
            <a:cxnSpLocks/>
          </p:cNvCxnSpPr>
          <p:nvPr/>
        </p:nvCxnSpPr>
        <p:spPr>
          <a:xfrm flipH="1">
            <a:off x="7560297" y="4097979"/>
            <a:ext cx="791851"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528AD38-23EA-E851-140A-1E0B2D3208BD}"/>
              </a:ext>
            </a:extLst>
          </p:cNvPr>
          <p:cNvCxnSpPr>
            <a:cxnSpLocks/>
          </p:cNvCxnSpPr>
          <p:nvPr/>
        </p:nvCxnSpPr>
        <p:spPr>
          <a:xfrm flipH="1" flipV="1">
            <a:off x="9039221" y="2784372"/>
            <a:ext cx="32423" cy="84044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A507E12-9952-DE3F-D568-D418E4D5BABC}"/>
              </a:ext>
            </a:extLst>
          </p:cNvPr>
          <p:cNvCxnSpPr>
            <a:cxnSpLocks/>
          </p:cNvCxnSpPr>
          <p:nvPr/>
        </p:nvCxnSpPr>
        <p:spPr>
          <a:xfrm flipH="1">
            <a:off x="8039586" y="4608855"/>
            <a:ext cx="581142" cy="65041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DC01DF0-F3AF-41DB-9158-76A91ABF4951}"/>
              </a:ext>
            </a:extLst>
          </p:cNvPr>
          <p:cNvCxnSpPr>
            <a:cxnSpLocks/>
          </p:cNvCxnSpPr>
          <p:nvPr/>
        </p:nvCxnSpPr>
        <p:spPr>
          <a:xfrm flipV="1">
            <a:off x="9709608" y="3056400"/>
            <a:ext cx="367646" cy="74025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E018CE7-05DB-95A1-E8A6-98D7173605B9}"/>
              </a:ext>
            </a:extLst>
          </p:cNvPr>
          <p:cNvCxnSpPr>
            <a:cxnSpLocks/>
          </p:cNvCxnSpPr>
          <p:nvPr/>
        </p:nvCxnSpPr>
        <p:spPr>
          <a:xfrm>
            <a:off x="9071644" y="4660702"/>
            <a:ext cx="0" cy="8634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E53D84C-A67D-24C5-458B-7C5AB367D07B}"/>
              </a:ext>
            </a:extLst>
          </p:cNvPr>
          <p:cNvCxnSpPr>
            <a:cxnSpLocks/>
          </p:cNvCxnSpPr>
          <p:nvPr/>
        </p:nvCxnSpPr>
        <p:spPr>
          <a:xfrm>
            <a:off x="9485816" y="4559644"/>
            <a:ext cx="512714" cy="79435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Pentagon 55">
            <a:extLst>
              <a:ext uri="{FF2B5EF4-FFF2-40B4-BE49-F238E27FC236}">
                <a16:creationId xmlns:a16="http://schemas.microsoft.com/office/drawing/2014/main" id="{2A7BE56E-A5D4-2191-7D4A-96EF81620C9B}"/>
              </a:ext>
            </a:extLst>
          </p:cNvPr>
          <p:cNvSpPr/>
          <p:nvPr/>
        </p:nvSpPr>
        <p:spPr>
          <a:xfrm>
            <a:off x="7054308" y="2443127"/>
            <a:ext cx="4034671" cy="3173190"/>
          </a:xfrm>
          <a:prstGeom prst="pentagon">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57" name="TextBox 56">
            <a:extLst>
              <a:ext uri="{FF2B5EF4-FFF2-40B4-BE49-F238E27FC236}">
                <a16:creationId xmlns:a16="http://schemas.microsoft.com/office/drawing/2014/main" id="{143E4EDB-700F-32F6-2725-C6C173430042}"/>
              </a:ext>
            </a:extLst>
          </p:cNvPr>
          <p:cNvSpPr txBox="1"/>
          <p:nvPr/>
        </p:nvSpPr>
        <p:spPr>
          <a:xfrm>
            <a:off x="7685406" y="1993016"/>
            <a:ext cx="15832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srgbClr val="D8B25C">
                    <a:lumMod val="75000"/>
                  </a:srgbClr>
                </a:solidFill>
                <a:effectLst/>
                <a:uLnTx/>
                <a:uFillTx/>
                <a:latin typeface="Calibri" panose="020F0502020204030204" pitchFamily="34" charset="0"/>
                <a:ea typeface="+mn-ea"/>
                <a:cs typeface="Calibri" panose="020F0502020204030204" pitchFamily="34" charset="0"/>
              </a:rPr>
              <a:t>STATE LAW</a:t>
            </a:r>
          </a:p>
        </p:txBody>
      </p:sp>
      <p:cxnSp>
        <p:nvCxnSpPr>
          <p:cNvPr id="58" name="Straight Arrow Connector 57">
            <a:extLst>
              <a:ext uri="{FF2B5EF4-FFF2-40B4-BE49-F238E27FC236}">
                <a16:creationId xmlns:a16="http://schemas.microsoft.com/office/drawing/2014/main" id="{9C3AF456-6782-0B20-720D-C16119C7DF7F}"/>
              </a:ext>
            </a:extLst>
          </p:cNvPr>
          <p:cNvCxnSpPr>
            <a:cxnSpLocks/>
          </p:cNvCxnSpPr>
          <p:nvPr/>
        </p:nvCxnSpPr>
        <p:spPr>
          <a:xfrm>
            <a:off x="8310896" y="2288951"/>
            <a:ext cx="0" cy="431365"/>
          </a:xfrm>
          <a:prstGeom prst="straightConnector1">
            <a:avLst/>
          </a:prstGeom>
          <a:ln w="762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270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Section Overview</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Tx/>
                <a:buNone/>
                <a:tabLst/>
                <a:defRPr/>
              </a:pPr>
              <a:t>9</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600" b="1" i="0" u="none" strike="noStrike" kern="1200" cap="none" spc="0" normalizeH="0" baseline="0" noProof="0">
                <a:ln>
                  <a:noFill/>
                </a:ln>
                <a:solidFill>
                  <a:srgbClr val="FFFFFF"/>
                </a:solidFill>
                <a:effectLst/>
                <a:uLnTx/>
                <a:uFillTx/>
                <a:latin typeface="Calibri" pitchFamily="34" charset="0"/>
                <a:ea typeface="+mn-ea"/>
                <a:cs typeface="Arial"/>
                <a:sym typeface="Arial"/>
              </a:rPr>
              <a:pPr marL="0" marR="0" lvl="0" indent="0" algn="ctr" defTabSz="914377" rtl="0" eaLnBrk="1" fontAlgn="auto" latinLnBrk="0" hangingPunct="1">
                <a:lnSpc>
                  <a:spcPct val="100000"/>
                </a:lnSpc>
                <a:spcBef>
                  <a:spcPts val="0"/>
                </a:spcBef>
                <a:spcAft>
                  <a:spcPts val="0"/>
                </a:spcAft>
                <a:buClrTx/>
                <a:buSzTx/>
                <a:buFont typeface="Arial"/>
                <a:buNone/>
                <a:tabLst/>
                <a:defRPr/>
              </a:pPr>
              <a:t>9</a:t>
            </a:fld>
            <a:endParaRPr kumimoji="0" lang="en-US" sz="16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861680"/>
            <a:ext cx="11173380" cy="74481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mn-cs"/>
              </a:rPr>
              <a:t>In this section, we’ll talk about the LIHEAP Assurances and other factors that are particularly important when thinking about Categorical Eligibility, Benefit Determination, and Coordination of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339725" marR="0" lvl="0" indent="-339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Assurance #2 – Eligible Households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39725" marR="0" lvl="0" indent="-339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Assurance #5 – Benefit Determination</a:t>
            </a:r>
          </a:p>
          <a:p>
            <a:pPr marL="339725" indent="-339725">
              <a:buFont typeface="Arial" panose="020B0604020202020204" pitchFamily="34" charset="0"/>
              <a:buChar char="•"/>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39725" indent="-339725">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Assurance #4 – Program Coordination</a:t>
            </a:r>
          </a:p>
          <a:p>
            <a:pPr>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339725" marR="0" lvl="0" indent="-339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339725" marR="0" lvl="0" indent="-339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339725" marR="0" lvl="0" indent="-339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339725" marR="0" lvl="0" indent="-339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339725" marR="0" lvl="0" indent="-339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096730736"/>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IHEAP  COVID-19 - Necessity is the Mother of Invention - Fin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UAC 2021 slide template" id="{3BE37F88-CB4E-4E5D-9831-CBA405EB223A}" vid="{E642F870-6B74-4396-BA79-215F725A6B3D}"/>
    </a:ext>
  </a:extLst>
</a:theme>
</file>

<file path=ppt/theme/theme2.xml><?xml version="1.0" encoding="utf-8"?>
<a:theme xmlns:a="http://schemas.openxmlformats.org/drawingml/2006/main" name="Median">
  <a:themeElements>
    <a:clrScheme name="Custom 1">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7030A0"/>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6101</TotalTime>
  <Words>3561</Words>
  <Application>Microsoft Office PowerPoint</Application>
  <PresentationFormat>Widescreen</PresentationFormat>
  <Paragraphs>509</Paragraphs>
  <Slides>41</Slides>
  <Notes>39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Calibri</vt:lpstr>
      <vt:lpstr>Lato</vt:lpstr>
      <vt:lpstr>Quattrocento Sans</vt:lpstr>
      <vt:lpstr>Tw Cen MT</vt:lpstr>
      <vt:lpstr>Wingdings</vt:lpstr>
      <vt:lpstr>Wingdings 2</vt:lpstr>
      <vt:lpstr>LIHEAP  COVID-19 - Necessity is the Mother of Invention - Final</vt:lpstr>
      <vt:lpstr>Median</vt:lpstr>
      <vt:lpstr>PowerPoint Presentation</vt:lpstr>
      <vt:lpstr>LIHEAP 102 June 13th, 2023</vt:lpstr>
      <vt:lpstr>Introduction, Session Objectives</vt:lpstr>
      <vt:lpstr>Topics</vt:lpstr>
      <vt:lpstr>PowerPoint Presentation</vt:lpstr>
      <vt:lpstr>Refresher on Federal Statute (Assurances)</vt:lpstr>
      <vt:lpstr>Nature of Federal Statute</vt:lpstr>
      <vt:lpstr>State Laws, Rules</vt:lpstr>
      <vt:lpstr>Section Overview</vt:lpstr>
      <vt:lpstr>Assurance 2:  ELIGIBILITY Section 2605(b)(2) of LIHEAP Act, 42 U.S.C. § 8624(b)(2)</vt:lpstr>
      <vt:lpstr>Assurance 2:  ELIGIBILITY Section 2605(b)(2) of LIHEAP Act, 42 U.S.C. § 8624(b)(2)</vt:lpstr>
      <vt:lpstr>Assurance 2:  ELIGIBILITY Section 2605(b)(2) of LIHEAP Act, 42 U.S.C. § 8624(b)(2)</vt:lpstr>
      <vt:lpstr>Assurance 5:  BENEFITS Section 2605(b)(5) of LIHEAP Act, 42 U.S.C. § 8624(b)(5)</vt:lpstr>
      <vt:lpstr>Assurance 5:  BENEFITS Section 2605(b)(5) of LIHEAP Act, 42 U.S.C. § 8624(b)(5)</vt:lpstr>
      <vt:lpstr>Assurance 4:  COORDINATION OF SERVICES Section 2605(b)(4) of LIHEAP Act, 42 U.S.C. § 8624(b)(4)</vt:lpstr>
      <vt:lpstr>Assurance 4: COORDINATION OF SERVICES Section 2605(b)(4) of LIHEAP Act, 42 U.S.C. § 8624(b)(4)</vt:lpstr>
      <vt:lpstr>Assurance 4:  COORDINATION OF SERVICES Section 2605(b)(4) of LIHEAP Act, 42 U.S.C. § 8624(b)(4)</vt:lpstr>
      <vt:lpstr>PowerPoint Presentation</vt:lpstr>
      <vt:lpstr>PowerPoint Presentation</vt:lpstr>
      <vt:lpstr>Section Overview</vt:lpstr>
      <vt:lpstr>Categorical Eligibility Options, Examples</vt:lpstr>
      <vt:lpstr>Categorical Eligibility Key Questions</vt:lpstr>
      <vt:lpstr>Wisconsin Approach</vt:lpstr>
      <vt:lpstr>Wisconsin Discussion</vt:lpstr>
      <vt:lpstr>Washington Approach</vt:lpstr>
      <vt:lpstr>Washington Discussion</vt:lpstr>
      <vt:lpstr>Arkansas Approach</vt:lpstr>
      <vt:lpstr>Arkansas Discussion</vt:lpstr>
      <vt:lpstr>PowerPoint Presentation</vt:lpstr>
      <vt:lpstr>Overview</vt:lpstr>
      <vt:lpstr>Program Coordination Options, Examples</vt:lpstr>
      <vt:lpstr>Program Coordination Key Questions</vt:lpstr>
      <vt:lpstr>Wisconsin Approach</vt:lpstr>
      <vt:lpstr>Wisconsin Approach</vt:lpstr>
      <vt:lpstr>Wisconsin Discussion</vt:lpstr>
      <vt:lpstr>Washington Approach</vt:lpstr>
      <vt:lpstr>Washington Discussion</vt:lpstr>
      <vt:lpstr>Arkansas Approach</vt:lpstr>
      <vt:lpstr>Arkansas Discussion</vt:lpstr>
      <vt:lpstr>PowerPoint Presentation</vt:lpstr>
      <vt:lpstr>Continuing the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Torgerson</dc:creator>
  <cp:lastModifiedBy>Melissa Torgerson</cp:lastModifiedBy>
  <cp:revision>90</cp:revision>
  <cp:lastPrinted>2022-06-24T20:09:44Z</cp:lastPrinted>
  <dcterms:created xsi:type="dcterms:W3CDTF">2022-06-20T23:55:00Z</dcterms:created>
  <dcterms:modified xsi:type="dcterms:W3CDTF">2023-06-13T09:05:39Z</dcterms:modified>
</cp:coreProperties>
</file>