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50"/>
  </p:notesMasterIdLst>
  <p:sldIdLst>
    <p:sldId id="256" r:id="rId3"/>
    <p:sldId id="582" r:id="rId4"/>
    <p:sldId id="583" r:id="rId5"/>
    <p:sldId id="566" r:id="rId6"/>
    <p:sldId id="584" r:id="rId7"/>
    <p:sldId id="585" r:id="rId8"/>
    <p:sldId id="586" r:id="rId9"/>
    <p:sldId id="587" r:id="rId10"/>
    <p:sldId id="588" r:id="rId11"/>
    <p:sldId id="589" r:id="rId12"/>
    <p:sldId id="590" r:id="rId13"/>
    <p:sldId id="591" r:id="rId14"/>
    <p:sldId id="592" r:id="rId15"/>
    <p:sldId id="593" r:id="rId16"/>
    <p:sldId id="594" r:id="rId17"/>
    <p:sldId id="453" r:id="rId18"/>
    <p:sldId id="596" r:id="rId19"/>
    <p:sldId id="597" r:id="rId20"/>
    <p:sldId id="567" r:id="rId21"/>
    <p:sldId id="513" r:id="rId22"/>
    <p:sldId id="515" r:id="rId23"/>
    <p:sldId id="514" r:id="rId24"/>
    <p:sldId id="516" r:id="rId25"/>
    <p:sldId id="517" r:id="rId26"/>
    <p:sldId id="571" r:id="rId27"/>
    <p:sldId id="540" r:id="rId28"/>
    <p:sldId id="541" r:id="rId29"/>
    <p:sldId id="542" r:id="rId30"/>
    <p:sldId id="545" r:id="rId31"/>
    <p:sldId id="544" r:id="rId32"/>
    <p:sldId id="547" r:id="rId33"/>
    <p:sldId id="563" r:id="rId34"/>
    <p:sldId id="568" r:id="rId35"/>
    <p:sldId id="549" r:id="rId36"/>
    <p:sldId id="551" r:id="rId37"/>
    <p:sldId id="578" r:id="rId38"/>
    <p:sldId id="579" r:id="rId39"/>
    <p:sldId id="600" r:id="rId40"/>
    <p:sldId id="601" r:id="rId41"/>
    <p:sldId id="598" r:id="rId42"/>
    <p:sldId id="599" r:id="rId43"/>
    <p:sldId id="580" r:id="rId44"/>
    <p:sldId id="581" r:id="rId45"/>
    <p:sldId id="564" r:id="rId46"/>
    <p:sldId id="557" r:id="rId47"/>
    <p:sldId id="559" r:id="rId48"/>
    <p:sldId id="26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86963-793A-BE9A-6DD4-369AEF36510D}" name="Kevin Schwartzbach" initials="KS" userId="S::kevin-schwartzbach@appriseinc.org::fc01fb02-1748-42a2-aea5-f5b621ea0d65" providerId="AD"/>
  <p188:author id="{29D48E6E-03A6-0DBC-17AA-B239DE3AFDEF}" name="GOBEN Lisa * HCS" initials="GL*H" userId="S::Lisa.Goben@hcs.oregon.gov::7a0736ac-176f-435e-aadb-7fd6138324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8" d="100"/>
          <a:sy n="128" d="100"/>
        </p:scale>
        <p:origin x="5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E865F-92F6-4AA1-BDFE-5716FEFB36BD}" type="datetimeFigureOut">
              <a:rPr lang="en-US" smtClean="0"/>
              <a:t>6/13/23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CFDEB-1E03-4D2D-95B0-3A55E9C4BC2C}" type="slidenum">
              <a:rPr lang="en-US" smtClean="0"/>
              <a:t>‹#›</a:t>
            </a:fld>
            <a:endParaRPr lang="en-US"/>
          </a:p>
        </p:txBody>
      </p:sp>
    </p:spTree>
    <p:extLst>
      <p:ext uri="{BB962C8B-B14F-4D97-AF65-F5344CB8AC3E}">
        <p14:creationId xmlns:p14="http://schemas.microsoft.com/office/powerpoint/2010/main" val="269386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3717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246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33699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3463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4671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2018 plans</a:t>
            </a:r>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16</a:t>
            </a:fld>
            <a:endParaRPr lang="en-US" dirty="0">
              <a:solidFill>
                <a:prstClr val="black"/>
              </a:solidFill>
              <a:latin typeface="Calibri"/>
            </a:endParaRPr>
          </a:p>
        </p:txBody>
      </p:sp>
    </p:spTree>
    <p:extLst>
      <p:ext uri="{BB962C8B-B14F-4D97-AF65-F5344CB8AC3E}">
        <p14:creationId xmlns:p14="http://schemas.microsoft.com/office/powerpoint/2010/main" val="1981076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2018 plans</a:t>
            </a:r>
          </a:p>
        </p:txBody>
      </p:sp>
      <p:sp>
        <p:nvSpPr>
          <p:cNvPr id="4" name="Slide Number Placeholder 3"/>
          <p:cNvSpPr>
            <a:spLocks noGrp="1"/>
          </p:cNvSpPr>
          <p:nvPr>
            <p:ph type="sldNum" sz="quarter" idx="10"/>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8823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0750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97092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50373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6106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56164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044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55462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857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80803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58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92574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33876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44240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36613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956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66437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83698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72897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92294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18614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2965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52510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49980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14763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78387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6339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47743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defTabSz="931774">
              <a:buClr>
                <a:srgbClr val="000000"/>
              </a:buClr>
              <a:defRPr/>
            </a:pPr>
            <a:fld id="{00000000-1234-1234-1234-123412341234}" type="slidenum">
              <a:rPr lang="en-US" kern="0">
                <a:solidFill>
                  <a:srgbClr val="000000"/>
                </a:solidFill>
                <a:latin typeface="Calibri"/>
                <a:ea typeface="Calibri"/>
                <a:cs typeface="Calibri"/>
                <a:sym typeface="Calibri"/>
              </a:rPr>
              <a:pPr defTabSz="931774">
                <a:buClr>
                  <a:srgbClr val="000000"/>
                </a:buClr>
                <a:defRPr/>
              </a:pPr>
              <a:t>42</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69264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defTabSz="931774">
              <a:buClr>
                <a:srgbClr val="000000"/>
              </a:buClr>
              <a:defRPr/>
            </a:pPr>
            <a:fld id="{00000000-1234-1234-1234-123412341234}" type="slidenum">
              <a:rPr lang="en-US" kern="0">
                <a:solidFill>
                  <a:srgbClr val="000000"/>
                </a:solidFill>
                <a:latin typeface="Calibri"/>
                <a:ea typeface="Calibri"/>
                <a:cs typeface="Calibri"/>
                <a:sym typeface="Calibri"/>
              </a:rPr>
              <a:pPr defTabSz="931774">
                <a:buClr>
                  <a:srgbClr val="000000"/>
                </a:buClr>
                <a:defRPr/>
              </a:pPr>
              <a:t>43</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251157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63502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16642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70217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buFont typeface="Calibri"/>
              <a:buNone/>
            </a:pPr>
            <a:endParaRPr/>
          </a:p>
        </p:txBody>
      </p:sp>
      <p:sp>
        <p:nvSpPr>
          <p:cNvPr id="142" name="Google Shape;14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Quattrocento Sans"/>
              <a:buNone/>
            </a:pPr>
            <a:fld id="{00000000-1234-1234-1234-123412341234}" type="slidenum">
              <a:rPr lang="en-US"/>
              <a:t>47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135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3769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3999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134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2284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pPr lvl="0"/>
            <a:r>
              <a:rPr lang="en-US"/>
              <a:t>Click to edit Master text styles</a:t>
            </a: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88682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C694-814A-14FE-56B2-2B896F2C40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9F2798-1269-CA6A-3516-8D545E0725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39549A-25B6-D567-1EA8-47E083EBB58A}"/>
              </a:ext>
            </a:extLst>
          </p:cNvPr>
          <p:cNvSpPr>
            <a:spLocks noGrp="1"/>
          </p:cNvSpPr>
          <p:nvPr>
            <p:ph type="dt" sz="half" idx="10"/>
          </p:nvPr>
        </p:nvSpPr>
        <p:spPr/>
        <p:txBody>
          <a:bodyPr/>
          <a:lstStyle/>
          <a:p>
            <a:fld id="{3C2AA64B-7916-47E8-9817-A6F492952E5C}" type="datetimeFigureOut">
              <a:rPr lang="en-US" smtClean="0"/>
              <a:t>6/13/23</a:t>
            </a:fld>
            <a:endParaRPr lang="en-US"/>
          </a:p>
        </p:txBody>
      </p:sp>
      <p:sp>
        <p:nvSpPr>
          <p:cNvPr id="5" name="Footer Placeholder 4">
            <a:extLst>
              <a:ext uri="{FF2B5EF4-FFF2-40B4-BE49-F238E27FC236}">
                <a16:creationId xmlns:a16="http://schemas.microsoft.com/office/drawing/2014/main" id="{863ECC49-89F5-B7BA-C03C-CF33E38A0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F2287-D135-E30D-A8D9-8FC60F8896B9}"/>
              </a:ext>
            </a:extLst>
          </p:cNvPr>
          <p:cNvSpPr>
            <a:spLocks noGrp="1"/>
          </p:cNvSpPr>
          <p:nvPr>
            <p:ph type="sldNum" sz="quarter" idx="12"/>
          </p:nvPr>
        </p:nvSpPr>
        <p:spPr/>
        <p:txBody>
          <a:bodyPr/>
          <a:lstStyle/>
          <a:p>
            <a:fld id="{E2102BDA-D91D-4ECD-8E8D-551BB076B809}" type="slidenum">
              <a:rPr lang="en-US" smtClean="0"/>
              <a:t>‹#›</a:t>
            </a:fld>
            <a:endParaRPr lang="en-US"/>
          </a:p>
        </p:txBody>
      </p:sp>
    </p:spTree>
    <p:extLst>
      <p:ext uri="{BB962C8B-B14F-4D97-AF65-F5344CB8AC3E}">
        <p14:creationId xmlns:p14="http://schemas.microsoft.com/office/powerpoint/2010/main" val="340043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defTabSz="914377">
              <a:defRPr/>
            </a:pPr>
            <a:fld id="{BA21F263-3D89-45E3-819A-8B557F9D3D6B}" type="datetime1">
              <a:rPr lang="en-US" smtClean="0"/>
              <a:pPr defTabSz="914377">
                <a:defRPr/>
              </a:pPr>
              <a:t>6/13/23</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defTabSz="914377">
              <a:defRPr/>
            </a:pPr>
            <a:endParaRPr lang="en-US" dirty="0">
              <a:solidFill>
                <a:srgbClr val="EBDDC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defTabSz="914377">
              <a:defRPr/>
            </a:pPr>
            <a:fld id="{EFE5B013-A80A-40D2-8FAE-6E44A516CF2D}" type="slidenum">
              <a:rPr lang="en-US" smtClean="0">
                <a:solidFill>
                  <a:srgbClr val="EBDDC3"/>
                </a:solidFill>
              </a:rPr>
              <a:pPr defTabSz="914377">
                <a:defRPr/>
              </a:pPr>
              <a:t>‹#›</a:t>
            </a:fld>
            <a:endParaRPr lang="en-US" dirty="0">
              <a:solidFill>
                <a:srgbClr val="EBDDC3"/>
              </a:solidFill>
            </a:endParaRPr>
          </a:p>
        </p:txBody>
      </p:sp>
    </p:spTree>
    <p:extLst>
      <p:ext uri="{BB962C8B-B14F-4D97-AF65-F5344CB8AC3E}">
        <p14:creationId xmlns:p14="http://schemas.microsoft.com/office/powerpoint/2010/main" val="56936383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defTabSz="914377">
              <a:defRPr/>
            </a:pPr>
            <a:fld id="{79A20B0D-C8A7-48BC-88D0-D774B8372AE6}" type="datetime1">
              <a:rPr lang="en-US" smtClean="0">
                <a:solidFill>
                  <a:srgbClr val="775F55"/>
                </a:solidFill>
              </a:rPr>
              <a:pPr defTabSz="914377">
                <a:defRPr/>
              </a:pPr>
              <a:t>6/13/23</a:t>
            </a:fld>
            <a:endParaRPr lang="en-US" dirty="0">
              <a:solidFill>
                <a:srgbClr val="775F55"/>
              </a:solidFill>
            </a:endParaRPr>
          </a:p>
        </p:txBody>
      </p:sp>
      <p:sp>
        <p:nvSpPr>
          <p:cNvPr id="5" name="Footer Placeholder 4"/>
          <p:cNvSpPr>
            <a:spLocks noGrp="1"/>
          </p:cNvSpPr>
          <p:nvPr>
            <p:ph type="ftr" sz="quarter" idx="11"/>
          </p:nvPr>
        </p:nvSpPr>
        <p:spPr/>
        <p:txBody>
          <a:bodyPr/>
          <a:lstStyle/>
          <a:p>
            <a:pPr defTabSz="914377">
              <a:defRPr/>
            </a:pPr>
            <a:endParaRPr lang="en-US" dirty="0">
              <a:solidFill>
                <a:srgbClr val="775F55"/>
              </a:solidFill>
            </a:endParaRPr>
          </a:p>
        </p:txBody>
      </p:sp>
      <p:sp>
        <p:nvSpPr>
          <p:cNvPr id="6" name="Slide Number Placeholder 5"/>
          <p:cNvSpPr>
            <a:spLocks noGrp="1"/>
          </p:cNvSpPr>
          <p:nvPr>
            <p:ph type="sldNum" sz="quarter" idx="12"/>
          </p:nvPr>
        </p:nvSpPr>
        <p:spPr/>
        <p:txBody>
          <a:bodyPr/>
          <a:lstStyle>
            <a:lvl1pPr>
              <a:defRPr sz="2000">
                <a:solidFill>
                  <a:srgbClr val="FFFFFF"/>
                </a:solidFill>
                <a:latin typeface="Calibri" pitchFamily="34" charset="0"/>
              </a:defRPr>
            </a:lvl1pPr>
          </a:lstStyle>
          <a:p>
            <a:pPr defTabSz="914377">
              <a:defRPr/>
            </a:pPr>
            <a:fld id="{EFE5B013-A80A-40D2-8FAE-6E44A516CF2D}" type="slidenum">
              <a:rPr lang="en-US" smtClean="0"/>
              <a:pPr defTabSz="914377">
                <a:defRPr/>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476064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2" y="2743201"/>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defTabSz="914377">
              <a:defRPr/>
            </a:pPr>
            <a:fld id="{8458BFA8-150E-455E-BE50-7F4CFFF844EB}" type="datetime1">
              <a:rPr lang="en-US" smtClean="0">
                <a:solidFill>
                  <a:srgbClr val="775F55"/>
                </a:solidFill>
              </a:rPr>
              <a:pPr defTabSz="914377">
                <a:defRPr/>
              </a:pPr>
              <a:t>6/13/23</a:t>
            </a:fld>
            <a:endParaRPr lang="en-US" dirty="0">
              <a:solidFill>
                <a:srgbClr val="775F55"/>
              </a:solidFill>
            </a:endParaRPr>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2400">
                <a:solidFill>
                  <a:srgbClr val="FFFFFF"/>
                </a:solidFill>
              </a:defRPr>
            </a:lvl1pPr>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2"/>
          </p:nvPr>
        </p:nvSpPr>
        <p:spPr/>
        <p:txBody>
          <a:bodyPr/>
          <a:lstStyle/>
          <a:p>
            <a:pPr defTabSz="914377">
              <a:defRPr/>
            </a:pPr>
            <a:endParaRPr lang="en-US" dirty="0">
              <a:solidFill>
                <a:srgbClr val="775F55"/>
              </a:solidFill>
            </a:endParaRPr>
          </a:p>
        </p:txBody>
      </p:sp>
    </p:spTree>
    <p:extLst>
      <p:ext uri="{BB962C8B-B14F-4D97-AF65-F5344CB8AC3E}">
        <p14:creationId xmlns:p14="http://schemas.microsoft.com/office/powerpoint/2010/main" val="161406121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defTabSz="914377">
              <a:defRPr/>
            </a:pPr>
            <a:fld id="{F3D19AF4-25F4-4110-B65A-FDEE47C177F4}" type="datetime1">
              <a:rPr lang="en-US" smtClean="0">
                <a:solidFill>
                  <a:srgbClr val="775F55"/>
                </a:solidFill>
              </a:rPr>
              <a:pPr defTabSz="914377">
                <a:defRPr/>
              </a:pPr>
              <a:t>6/13/23</a:t>
            </a:fld>
            <a:endParaRPr lang="en-US" dirty="0">
              <a:solidFill>
                <a:srgbClr val="775F55"/>
              </a:solidFill>
            </a:endParaRPr>
          </a:p>
        </p:txBody>
      </p:sp>
      <p:sp>
        <p:nvSpPr>
          <p:cNvPr id="10" name="Slide Number Placeholder 9"/>
          <p:cNvSpPr>
            <a:spLocks noGrp="1"/>
          </p:cNvSpPr>
          <p:nvPr>
            <p:ph type="sldNum" sz="quarter" idx="16"/>
          </p:nvPr>
        </p:nvSpPr>
        <p:spPr/>
        <p:txBody>
          <a:bodyPr rtlCol="0"/>
          <a:lstStyle/>
          <a:p>
            <a:pPr defTabSz="914377">
              <a:defRPr/>
            </a:pPr>
            <a:fld id="{EFE5B013-A80A-40D2-8FAE-6E44A516CF2D}" type="slidenum">
              <a:rPr lang="en-US" smtClean="0"/>
              <a:pPr defTabSz="914377">
                <a:defRPr/>
              </a:pPr>
              <a:t>‹#›</a:t>
            </a:fld>
            <a:endParaRPr lang="en-US" dirty="0"/>
          </a:p>
        </p:txBody>
      </p:sp>
      <p:sp>
        <p:nvSpPr>
          <p:cNvPr id="12" name="Footer Placeholder 11"/>
          <p:cNvSpPr>
            <a:spLocks noGrp="1"/>
          </p:cNvSpPr>
          <p:nvPr>
            <p:ph type="ftr" sz="quarter" idx="17"/>
          </p:nvPr>
        </p:nvSpPr>
        <p:spPr/>
        <p:txBody>
          <a:bodyPr rtlCol="0"/>
          <a:lstStyle/>
          <a:p>
            <a:pPr defTabSz="914377">
              <a:defRPr/>
            </a:pPr>
            <a:endParaRPr lang="en-US" dirty="0">
              <a:solidFill>
                <a:srgbClr val="775F55"/>
              </a:solidFill>
            </a:endParaRPr>
          </a:p>
        </p:txBody>
      </p:sp>
    </p:spTree>
    <p:extLst>
      <p:ext uri="{BB962C8B-B14F-4D97-AF65-F5344CB8AC3E}">
        <p14:creationId xmlns:p14="http://schemas.microsoft.com/office/powerpoint/2010/main" val="1942093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1"/>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defTabSz="914377">
              <a:defRPr/>
            </a:pPr>
            <a:fld id="{DF84C8B9-BCCB-420E-B88B-ADCF1422A012}" type="datetime1">
              <a:rPr lang="en-US" smtClean="0">
                <a:solidFill>
                  <a:srgbClr val="775F55"/>
                </a:solidFill>
              </a:rPr>
              <a:pPr defTabSz="914377">
                <a:defRPr/>
              </a:pPr>
              <a:t>6/13/23</a:t>
            </a:fld>
            <a:endParaRPr lang="en-US" dirty="0">
              <a:solidFill>
                <a:srgbClr val="775F55"/>
              </a:solidFill>
            </a:endParaRPr>
          </a:p>
        </p:txBody>
      </p:sp>
      <p:sp>
        <p:nvSpPr>
          <p:cNvPr id="12" name="Slide Number Placeholder 11"/>
          <p:cNvSpPr>
            <a:spLocks noGrp="1"/>
          </p:cNvSpPr>
          <p:nvPr>
            <p:ph type="sldNum" sz="quarter" idx="16"/>
          </p:nvPr>
        </p:nvSpPr>
        <p:spPr/>
        <p:txBody>
          <a:bodyPr rtlCol="0"/>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7"/>
          </p:nvPr>
        </p:nvSpPr>
        <p:spPr/>
        <p:txBody>
          <a:bodyPr rtlCol="0"/>
          <a:lstStyle/>
          <a:p>
            <a:pPr defTabSz="914377">
              <a:defRPr/>
            </a:pPr>
            <a:endParaRPr lang="en-US" dirty="0">
              <a:solidFill>
                <a:srgbClr val="775F55"/>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93253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defTabSz="914377">
              <a:defRPr/>
            </a:pPr>
            <a:fld id="{CF48391F-8493-4F3F-B293-088F5754AF2C}" type="datetime1">
              <a:rPr lang="en-US" smtClean="0">
                <a:solidFill>
                  <a:srgbClr val="775F55"/>
                </a:solidFill>
              </a:rPr>
              <a:pPr defTabSz="914377">
                <a:defRPr/>
              </a:pPr>
              <a:t>6/13/23</a:t>
            </a:fld>
            <a:endParaRPr lang="en-US" dirty="0">
              <a:solidFill>
                <a:srgbClr val="775F55"/>
              </a:solidFill>
            </a:endParaRPr>
          </a:p>
        </p:txBody>
      </p:sp>
      <p:sp>
        <p:nvSpPr>
          <p:cNvPr id="4" name="Footer Placeholder 3"/>
          <p:cNvSpPr>
            <a:spLocks noGrp="1"/>
          </p:cNvSpPr>
          <p:nvPr>
            <p:ph type="ftr" sz="quarter" idx="11"/>
          </p:nvPr>
        </p:nvSpPr>
        <p:spPr/>
        <p:txBody>
          <a:bodyPr/>
          <a:lstStyle/>
          <a:p>
            <a:pPr defTabSz="914377">
              <a:defRPr/>
            </a:pPr>
            <a:endParaRPr lang="en-US" dirty="0">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84234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defRPr/>
            </a:pPr>
            <a:fld id="{4363CE8A-5554-49D4-9AD9-B7622FC7AF1C}" type="datetime1">
              <a:rPr lang="en-US" smtClean="0">
                <a:solidFill>
                  <a:srgbClr val="775F55"/>
                </a:solidFill>
              </a:rPr>
              <a:pPr defTabSz="914377">
                <a:defRPr/>
              </a:pPr>
              <a:t>6/13/23</a:t>
            </a:fld>
            <a:endParaRPr lang="en-US" dirty="0">
              <a:solidFill>
                <a:srgbClr val="775F55"/>
              </a:solidFill>
            </a:endParaRPr>
          </a:p>
        </p:txBody>
      </p:sp>
      <p:sp>
        <p:nvSpPr>
          <p:cNvPr id="3" name="Footer Placeholder 2"/>
          <p:cNvSpPr>
            <a:spLocks noGrp="1"/>
          </p:cNvSpPr>
          <p:nvPr>
            <p:ph type="ftr" sz="quarter" idx="11"/>
          </p:nvPr>
        </p:nvSpPr>
        <p:spPr/>
        <p:txBody>
          <a:bodyPr/>
          <a:lstStyle/>
          <a:p>
            <a:pPr defTabSz="914377">
              <a:defRPr/>
            </a:pPr>
            <a:endParaRPr lang="en-US" dirty="0">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defTabSz="914377">
              <a:defRPr/>
            </a:pPr>
            <a:fld id="{EFE5B013-A80A-40D2-8FAE-6E44A516CF2D}" type="slidenum">
              <a:rPr lang="en-US" smtClean="0">
                <a:solidFill>
                  <a:srgbClr val="775F55"/>
                </a:solidFill>
              </a:rPr>
              <a:pPr defTabSz="914377">
                <a:defRPr/>
              </a:pPr>
              <a:t>‹#›</a:t>
            </a:fld>
            <a:endParaRPr lang="en-US" dirty="0">
              <a:solidFill>
                <a:srgbClr val="775F55"/>
              </a:solidFill>
            </a:endParaRPr>
          </a:p>
        </p:txBody>
      </p:sp>
    </p:spTree>
    <p:extLst>
      <p:ext uri="{BB962C8B-B14F-4D97-AF65-F5344CB8AC3E}">
        <p14:creationId xmlns:p14="http://schemas.microsoft.com/office/powerpoint/2010/main" val="1210003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1"/>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defTabSz="914377">
              <a:defRPr/>
            </a:pPr>
            <a:fld id="{D08ED677-D1AE-4B37-8A4C-202BCA3A9EA7}" type="datetime1">
              <a:rPr lang="en-US" smtClean="0">
                <a:solidFill>
                  <a:srgbClr val="775F55"/>
                </a:solidFill>
              </a:rPr>
              <a:pPr defTabSz="914377">
                <a:defRPr/>
              </a:pPr>
              <a:t>6/13/23</a:t>
            </a:fld>
            <a:endParaRPr lang="en-US" dirty="0">
              <a:solidFill>
                <a:srgbClr val="775F55"/>
              </a:solidFill>
            </a:endParaRPr>
          </a:p>
        </p:txBody>
      </p:sp>
      <p:sp>
        <p:nvSpPr>
          <p:cNvPr id="6" name="Footer Placeholder 5"/>
          <p:cNvSpPr>
            <a:spLocks noGrp="1"/>
          </p:cNvSpPr>
          <p:nvPr>
            <p:ph type="ftr" sz="quarter" idx="11"/>
          </p:nvPr>
        </p:nvSpPr>
        <p:spPr/>
        <p:txBody>
          <a:bodyPr/>
          <a:lstStyle/>
          <a:p>
            <a:pPr defTabSz="914377">
              <a:defRPr/>
            </a:pPr>
            <a:endParaRPr lang="en-US" dirty="0">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defTabSz="914377">
              <a:defRPr/>
            </a:pPr>
            <a:fld id="{EFE5B013-A80A-40D2-8FAE-6E44A516CF2D}" type="slidenum">
              <a:rPr lang="en-US" smtClean="0"/>
              <a:pPr defTabSz="914377">
                <a:defRPr/>
              </a:pPr>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6871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2" name="Date Placeholder 11"/>
          <p:cNvSpPr>
            <a:spLocks noGrp="1"/>
          </p:cNvSpPr>
          <p:nvPr>
            <p:ph type="dt" sz="half" idx="10"/>
          </p:nvPr>
        </p:nvSpPr>
        <p:spPr>
          <a:xfrm>
            <a:off x="8331200" y="6248400"/>
            <a:ext cx="3556000" cy="365125"/>
          </a:xfrm>
        </p:spPr>
        <p:txBody>
          <a:bodyPr rtlCol="0"/>
          <a:lstStyle/>
          <a:p>
            <a:pPr defTabSz="914377">
              <a:defRPr/>
            </a:pPr>
            <a:fld id="{9A7EC3D8-DC37-4CE1-80F5-1B9330360C95}" type="datetime1">
              <a:rPr lang="en-US" smtClean="0">
                <a:solidFill>
                  <a:srgbClr val="775F55"/>
                </a:solidFill>
              </a:rPr>
              <a:pPr defTabSz="914377">
                <a:defRPr/>
              </a:pPr>
              <a:t>6/13/23</a:t>
            </a:fld>
            <a:endParaRPr lang="en-US" dirty="0">
              <a:solidFill>
                <a:srgbClr val="775F55"/>
              </a:solidFill>
            </a:endParaRPr>
          </a:p>
        </p:txBody>
      </p:sp>
      <p:sp>
        <p:nvSpPr>
          <p:cNvPr id="13" name="Slide Number Placeholder 12"/>
          <p:cNvSpPr>
            <a:spLocks noGrp="1"/>
          </p:cNvSpPr>
          <p:nvPr>
            <p:ph type="sldNum" sz="quarter" idx="11"/>
          </p:nvPr>
        </p:nvSpPr>
        <p:spPr>
          <a:xfrm>
            <a:off x="0" y="4667249"/>
            <a:ext cx="1930400" cy="663579"/>
          </a:xfrm>
        </p:spPr>
        <p:txBody>
          <a:bodyPr rtlCol="0"/>
          <a:lstStyle>
            <a:lvl1pPr>
              <a:defRPr sz="2800"/>
            </a:lvl1pPr>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pPr defTabSz="914377">
              <a:defRPr/>
            </a:pPr>
            <a:endParaRPr lang="en-US" dirty="0">
              <a:solidFill>
                <a:srgbClr val="775F55"/>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622993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pPr lvl="0"/>
            <a:r>
              <a:rPr lang="en-US"/>
              <a:t>Click to edit Master text styles</a:t>
            </a: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pPr lvl="0"/>
            <a:r>
              <a:rPr lang="en-US"/>
              <a:t>Click to edit Master text styles</a:t>
            </a: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86175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914377">
              <a:defRPr/>
            </a:pPr>
            <a:fld id="{4D7B6EDD-6C9C-4BA5-B10C-468D13BD258F}" type="datetime1">
              <a:rPr lang="en-US" smtClean="0">
                <a:solidFill>
                  <a:srgbClr val="775F55"/>
                </a:solidFill>
              </a:rPr>
              <a:pPr defTabSz="914377">
                <a:defRPr/>
              </a:pPr>
              <a:t>6/13/23</a:t>
            </a:fld>
            <a:endParaRPr lang="en-US" dirty="0">
              <a:solidFill>
                <a:srgbClr val="775F55"/>
              </a:solidFill>
            </a:endParaRPr>
          </a:p>
        </p:txBody>
      </p:sp>
      <p:sp>
        <p:nvSpPr>
          <p:cNvPr id="5" name="Footer Placeholder 4"/>
          <p:cNvSpPr>
            <a:spLocks noGrp="1"/>
          </p:cNvSpPr>
          <p:nvPr>
            <p:ph type="ftr" sz="quarter" idx="11"/>
          </p:nvPr>
        </p:nvSpPr>
        <p:spPr/>
        <p:txBody>
          <a:bodyPr/>
          <a:lstStyle/>
          <a:p>
            <a:pPr defTabSz="914377">
              <a:defRPr/>
            </a:pPr>
            <a:endParaRPr lang="en-US" dirty="0">
              <a:solidFill>
                <a:srgbClr val="775F55"/>
              </a:solidFill>
            </a:endParaRPr>
          </a:p>
        </p:txBody>
      </p:sp>
      <p:sp>
        <p:nvSpPr>
          <p:cNvPr id="6" name="Slide Number Placeholder 5"/>
          <p:cNvSpPr>
            <a:spLocks noGrp="1"/>
          </p:cNvSpPr>
          <p:nvPr>
            <p:ph type="sldNum" sz="quarter" idx="12"/>
          </p:nvPr>
        </p:nvSpPr>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697301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1"/>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defTabSz="914377">
              <a:defRPr/>
            </a:pPr>
            <a:fld id="{D3D49CF4-9A9D-4C63-BB0E-F541EA6A7A26}" type="datetime1">
              <a:rPr lang="en-US" smtClean="0">
                <a:solidFill>
                  <a:srgbClr val="775F55"/>
                </a:solidFill>
              </a:rPr>
              <a:pPr defTabSz="914377">
                <a:defRPr/>
              </a:pPr>
              <a:t>6/13/23</a:t>
            </a:fld>
            <a:endParaRPr lang="en-US" dirty="0">
              <a:solidFill>
                <a:srgbClr val="775F55"/>
              </a:solidFill>
            </a:endParaRPr>
          </a:p>
        </p:txBody>
      </p:sp>
      <p:sp>
        <p:nvSpPr>
          <p:cNvPr id="5" name="Footer Placeholder 4"/>
          <p:cNvSpPr>
            <a:spLocks noGrp="1"/>
          </p:cNvSpPr>
          <p:nvPr>
            <p:ph type="ftr" sz="quarter" idx="11"/>
          </p:nvPr>
        </p:nvSpPr>
        <p:spPr>
          <a:xfrm>
            <a:off x="609603" y="6248208"/>
            <a:ext cx="7431311" cy="365125"/>
          </a:xfrm>
        </p:spPr>
        <p:txBody>
          <a:bodyPr/>
          <a:lstStyle/>
          <a:p>
            <a:pPr defTabSz="914377">
              <a:defRPr/>
            </a:pPr>
            <a:endParaRPr lang="en-US" dirty="0">
              <a:solidFill>
                <a:srgbClr val="775F55"/>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6" name="Slide Number Placeholder 5"/>
          <p:cNvSpPr>
            <a:spLocks noGrp="1"/>
          </p:cNvSpPr>
          <p:nvPr>
            <p:ph type="sldNum" sz="quarter" idx="12"/>
          </p:nvPr>
        </p:nvSpPr>
        <p:spPr>
          <a:xfrm rot="5400000">
            <a:off x="8075084" y="103716"/>
            <a:ext cx="533400" cy="325968"/>
          </a:xfrm>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182032371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defRPr/>
            </a:pPr>
            <a:fld id="{631FB3AF-ECDD-4881-9F64-F3D5850997B4}" type="datetime1">
              <a:rPr lang="en-US" smtClean="0">
                <a:solidFill>
                  <a:srgbClr val="775F55"/>
                </a:solidFill>
              </a:rPr>
              <a:pPr defTabSz="914377">
                <a:defRPr/>
              </a:pPr>
              <a:t>6/13/23</a:t>
            </a:fld>
            <a:endParaRPr lang="en-US" dirty="0">
              <a:solidFill>
                <a:srgbClr val="775F55"/>
              </a:solidFill>
            </a:endParaRPr>
          </a:p>
        </p:txBody>
      </p:sp>
      <p:sp>
        <p:nvSpPr>
          <p:cNvPr id="4" name="Footer Placeholder 3"/>
          <p:cNvSpPr>
            <a:spLocks noGrp="1"/>
          </p:cNvSpPr>
          <p:nvPr>
            <p:ph type="ftr" sz="quarter" idx="11"/>
          </p:nvPr>
        </p:nvSpPr>
        <p:spPr/>
        <p:txBody>
          <a:bodyPr/>
          <a:lstStyle/>
          <a:p>
            <a:pPr defTabSz="914377">
              <a:defRPr/>
            </a:pPr>
            <a:endParaRPr lang="en-US" dirty="0">
              <a:solidFill>
                <a:srgbClr val="775F55"/>
              </a:solidFill>
            </a:endParaRPr>
          </a:p>
        </p:txBody>
      </p:sp>
      <p:sp>
        <p:nvSpPr>
          <p:cNvPr id="5" name="Slide Number Placeholder 4"/>
          <p:cNvSpPr>
            <a:spLocks noGrp="1"/>
          </p:cNvSpPr>
          <p:nvPr>
            <p:ph type="sldNum" sz="quarter" idx="12"/>
          </p:nvPr>
        </p:nvSpPr>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9089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588263" y="457200"/>
            <a:ext cx="11018520" cy="55399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accent1"/>
              </a:buClr>
              <a:buSzPts val="3600"/>
              <a:buFont typeface="Lato"/>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584200" y="1435100"/>
            <a:ext cx="11018838" cy="4833938"/>
          </a:xfrm>
          <a:prstGeom prst="rect">
            <a:avLst/>
          </a:prstGeom>
          <a:noFill/>
          <a:ln>
            <a:noFill/>
          </a:ln>
        </p:spPr>
        <p:txBody>
          <a:bodyPr spcFirstLastPara="1" wrap="square" lIns="0" tIns="0" rIns="0" bIns="0" anchor="t" anchorCtr="0">
            <a:spAutoFit/>
          </a:bodyPr>
          <a:lstStyle>
            <a:lvl1pPr marL="457200" lvl="0" indent="-388620" algn="l">
              <a:lnSpc>
                <a:spcPct val="100000"/>
              </a:lnSpc>
              <a:spcBef>
                <a:spcPts val="560"/>
              </a:spcBef>
              <a:spcAft>
                <a:spcPts val="0"/>
              </a:spcAft>
              <a:buClr>
                <a:schemeClr val="dk1"/>
              </a:buClr>
              <a:buSzPts val="2520"/>
              <a:buChar char="·"/>
              <a:defRPr>
                <a:solidFill>
                  <a:schemeClr val="dk1"/>
                </a:solidFill>
              </a:defRPr>
            </a:lvl1pPr>
            <a:lvl2pPr marL="914400" lvl="1" indent="-342900" algn="l">
              <a:lnSpc>
                <a:spcPct val="100000"/>
              </a:lnSpc>
              <a:spcBef>
                <a:spcPts val="400"/>
              </a:spcBef>
              <a:spcAft>
                <a:spcPts val="0"/>
              </a:spcAft>
              <a:buClr>
                <a:schemeClr val="dk1"/>
              </a:buClr>
              <a:buSzPts val="1800"/>
              <a:buChar char="·"/>
              <a:defRPr>
                <a:solidFill>
                  <a:schemeClr val="dk1"/>
                </a:solidFill>
              </a:defRPr>
            </a:lvl2pPr>
            <a:lvl3pPr marL="1371600" lvl="2" indent="-320039" algn="l">
              <a:lnSpc>
                <a:spcPct val="100000"/>
              </a:lnSpc>
              <a:spcBef>
                <a:spcPts val="320"/>
              </a:spcBef>
              <a:spcAft>
                <a:spcPts val="0"/>
              </a:spcAft>
              <a:buClr>
                <a:schemeClr val="dk1"/>
              </a:buClr>
              <a:buSzPts val="1440"/>
              <a:buChar char="·"/>
              <a:defRPr>
                <a:solidFill>
                  <a:schemeClr val="dk1"/>
                </a:solidFill>
              </a:defRPr>
            </a:lvl3pPr>
            <a:lvl4pPr marL="1828800" lvl="3" indent="-308610" algn="l">
              <a:lnSpc>
                <a:spcPct val="100000"/>
              </a:lnSpc>
              <a:spcBef>
                <a:spcPts val="280"/>
              </a:spcBef>
              <a:spcAft>
                <a:spcPts val="0"/>
              </a:spcAft>
              <a:buClr>
                <a:schemeClr val="dk1"/>
              </a:buClr>
              <a:buSzPts val="1260"/>
              <a:buChar char="·"/>
              <a:defRPr>
                <a:solidFill>
                  <a:schemeClr val="dk1"/>
                </a:solidFill>
              </a:defRPr>
            </a:lvl4pPr>
            <a:lvl5pPr marL="2286000" lvl="4" indent="-308610" algn="l">
              <a:lnSpc>
                <a:spcPct val="100000"/>
              </a:lnSpc>
              <a:spcBef>
                <a:spcPts val="280"/>
              </a:spcBef>
              <a:spcAft>
                <a:spcPts val="0"/>
              </a:spcAft>
              <a:buClr>
                <a:schemeClr val="dk1"/>
              </a:buClr>
              <a:buSzPts val="126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0"/>
          <p:cNvSpPr txBox="1"/>
          <p:nvPr/>
        </p:nvSpPr>
        <p:spPr>
          <a:xfrm>
            <a:off x="12355721" y="-203944"/>
            <a:ext cx="577081"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0" i="0" u="none" strike="noStrike" cap="none">
                <a:solidFill>
                  <a:srgbClr val="A3A3A3"/>
                </a:solidFill>
                <a:latin typeface="Lato"/>
                <a:ea typeface="Lato"/>
                <a:cs typeface="Lato"/>
                <a:sym typeface="Lato"/>
              </a:rPr>
              <a:t>ELT layout</a:t>
            </a:r>
            <a:endParaRPr/>
          </a:p>
        </p:txBody>
      </p:sp>
    </p:spTree>
    <p:extLst>
      <p:ext uri="{BB962C8B-B14F-4D97-AF65-F5344CB8AC3E}">
        <p14:creationId xmlns:p14="http://schemas.microsoft.com/office/powerpoint/2010/main" val="393453530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288">
          <p15:clr>
            <a:srgbClr val="5ACBF0"/>
          </p15:clr>
        </p15:guide>
        <p15:guide id="3"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6"/>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pPr lvl="0"/>
            <a:r>
              <a:rPr lang="en-US"/>
              <a:t>Click to edit Master text styles</a:t>
            </a: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pPr lvl="0"/>
            <a:r>
              <a:rPr lang="en-US"/>
              <a:t>Click to edit Master text styles</a:t>
            </a:r>
          </a:p>
        </p:txBody>
      </p:sp>
      <p:sp>
        <p:nvSpPr>
          <p:cNvPr id="44" name="Google Shape;44;p6"/>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pPr lvl="0"/>
            <a:r>
              <a:rPr lang="en-US"/>
              <a:t>Click to edit Master text styles</a:t>
            </a:r>
          </a:p>
        </p:txBody>
      </p:sp>
      <p:sp>
        <p:nvSpPr>
          <p:cNvPr id="45" name="Google Shape;45;p6"/>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pPr lvl="0"/>
            <a:r>
              <a:rPr lang="en-US"/>
              <a:t>Click to edit Master text styles</a:t>
            </a: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2209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7135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7171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9"/>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pPr lvl="0"/>
            <a:r>
              <a:rPr lang="en-US"/>
              <a:t>Click to edit Master text styles</a:t>
            </a:r>
          </a:p>
        </p:txBody>
      </p:sp>
      <p:sp>
        <p:nvSpPr>
          <p:cNvPr id="61" name="Google Shape;61;p9"/>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pPr lvl="0"/>
            <a:r>
              <a:rPr lang="en-US"/>
              <a:t>Click to edit Master text styles</a:t>
            </a: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8977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68" name="Google Shape;68;p10"/>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pPr lvl="0"/>
            <a:r>
              <a:rPr lang="en-US"/>
              <a:t>Click to edit Master text styles</a:t>
            </a: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4474490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11"/>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Click to edit Master text styles</a:t>
            </a: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6799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1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Click to edit Master text styles</a:t>
            </a: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4991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lang="en-US" dirty="0"/>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lang="en-US" dirty="0"/>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934934291"/>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5"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0"/>
            <a:ext cx="3556000" cy="365125"/>
          </a:xfrm>
          <a:prstGeom prst="rect">
            <a:avLst/>
          </a:prstGeom>
        </p:spPr>
        <p:txBody>
          <a:bodyPr vert="horz" anchor="ctr" anchorCtr="0"/>
          <a:lstStyle>
            <a:lvl1pPr algn="l" eaLnBrk="1" latinLnBrk="0" hangingPunct="1">
              <a:defRPr kumimoji="0" sz="1400">
                <a:solidFill>
                  <a:schemeClr val="tx2"/>
                </a:solidFill>
              </a:defRPr>
            </a:lvl1pPr>
          </a:lstStyle>
          <a:p>
            <a:pPr defTabSz="914377">
              <a:defRPr/>
            </a:pPr>
            <a:fld id="{631FB3AF-ECDD-4881-9F64-F3D5850997B4}" type="datetime1">
              <a:rPr lang="en-US" smtClean="0">
                <a:solidFill>
                  <a:srgbClr val="775F55"/>
                </a:solidFill>
              </a:rPr>
              <a:pPr defTabSz="914377">
                <a:defRPr/>
              </a:pPr>
              <a:t>6/13/23</a:t>
            </a:fld>
            <a:endParaRPr lang="en-US" dirty="0">
              <a:solidFill>
                <a:srgbClr val="775F55"/>
              </a:solidFill>
            </a:endParaRPr>
          </a:p>
        </p:txBody>
      </p:sp>
      <p:sp>
        <p:nvSpPr>
          <p:cNvPr id="3" name="Footer Placeholder 2"/>
          <p:cNvSpPr>
            <a:spLocks noGrp="1"/>
          </p:cNvSpPr>
          <p:nvPr>
            <p:ph type="ftr" sz="quarter" idx="3"/>
          </p:nvPr>
        </p:nvSpPr>
        <p:spPr>
          <a:xfrm>
            <a:off x="812802" y="6248207"/>
            <a:ext cx="7228111" cy="365125"/>
          </a:xfrm>
          <a:prstGeom prst="rect">
            <a:avLst/>
          </a:prstGeom>
        </p:spPr>
        <p:txBody>
          <a:bodyPr vert="horz" anchor="ctr"/>
          <a:lstStyle>
            <a:lvl1pPr algn="r" eaLnBrk="1" latinLnBrk="0" hangingPunct="1">
              <a:defRPr kumimoji="0" sz="1400">
                <a:solidFill>
                  <a:schemeClr val="tx2"/>
                </a:solidFill>
              </a:defRPr>
            </a:lvl1pPr>
          </a:lstStyle>
          <a:p>
            <a:pPr defTabSz="914377">
              <a:defRPr/>
            </a:pPr>
            <a:endParaRPr lang="en-US" dirty="0">
              <a:solidFill>
                <a:srgbClr val="775F55"/>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3" name="Slide Number Placeholder 22"/>
          <p:cNvSpPr>
            <a:spLocks noGrp="1"/>
          </p:cNvSpPr>
          <p:nvPr>
            <p:ph type="sldNum" sz="quarter" idx="4"/>
          </p:nvPr>
        </p:nvSpPr>
        <p:spPr>
          <a:xfrm>
            <a:off x="0" y="1272223"/>
            <a:ext cx="711200" cy="244476"/>
          </a:xfrm>
          <a:prstGeom prst="rect">
            <a:avLst/>
          </a:prstGeom>
        </p:spPr>
        <p:txBody>
          <a:bodyPr vert="horz" anchor="ctr" anchorCtr="0">
            <a:normAutofit/>
          </a:bodyPr>
          <a:lstStyle>
            <a:lvl1pPr algn="ctr" eaLnBrk="1" latinLnBrk="0" hangingPunct="1">
              <a:defRPr kumimoji="0" sz="2000" b="1">
                <a:solidFill>
                  <a:srgbClr val="FFFFFF"/>
                </a:solidFill>
                <a:latin typeface="Calibri" pitchFamily="34" charset="0"/>
              </a:defRPr>
            </a:lvl1p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559123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liheapch.acf.hhs.gov/pubs/assurances.htm#Assurance%20One"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heapch.acf.hhs.gov/pubs/assurances.htm#Assurance%2012"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hyperlink" Target="mailto:bwhorl@pa.gov" TargetMode="External"/><Relationship Id="rId3" Type="http://schemas.openxmlformats.org/officeDocument/2006/relationships/hyperlink" Target="mailto:Haly.Laasme-McQuilkin@delaware.gov" TargetMode="External"/><Relationship Id="rId7" Type="http://schemas.openxmlformats.org/officeDocument/2006/relationships/hyperlink" Target="mailto:Deirdre.Weedon@dhs.ri.gov" TargetMode="External"/><Relationship Id="rId2" Type="http://schemas.openxmlformats.org/officeDocument/2006/relationships/notesSlide" Target="../notesSlides/notesSlide45.xml"/><Relationship Id="rId1" Type="http://schemas.openxmlformats.org/officeDocument/2006/relationships/slideLayout" Target="../slideLayouts/slideLayout23.xml"/><Relationship Id="rId6" Type="http://schemas.openxmlformats.org/officeDocument/2006/relationships/hyperlink" Target="mailto:theresa.kullen@state.co.us" TargetMode="External"/><Relationship Id="rId5" Type="http://schemas.openxmlformats.org/officeDocument/2006/relationships/hyperlink" Target="mailto:cynthia.bryant@dhs.ga.gov" TargetMode="External"/><Relationship Id="rId10" Type="http://schemas.openxmlformats.org/officeDocument/2006/relationships/image" Target="../media/image5.png"/><Relationship Id="rId4" Type="http://schemas.openxmlformats.org/officeDocument/2006/relationships/hyperlink" Target="mailto:melissa@verveassociates.net"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with medium confidence">
            <a:extLst>
              <a:ext uri="{FF2B5EF4-FFF2-40B4-BE49-F238E27FC236}">
                <a16:creationId xmlns:a16="http://schemas.microsoft.com/office/drawing/2014/main" id="{A0C9DE74-B719-E2B3-CEA7-39BB68831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89"/>
            <a:ext cx="12192000" cy="6900778"/>
          </a:xfrm>
          <a:prstGeom prst="rect">
            <a:avLst/>
          </a:prstGeom>
        </p:spPr>
      </p:pic>
    </p:spTree>
    <p:extLst>
      <p:ext uri="{BB962C8B-B14F-4D97-AF65-F5344CB8AC3E}">
        <p14:creationId xmlns:p14="http://schemas.microsoft.com/office/powerpoint/2010/main" val="286362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Federal Statute</a:t>
            </a:r>
            <a:r>
              <a:rPr lang="en-US" sz="3600" b="1" dirty="0">
                <a:latin typeface="Calibri"/>
                <a:cs typeface="Calibri"/>
              </a:rPr>
              <a:t> — </a:t>
            </a:r>
            <a:r>
              <a:rPr lang="en-US" sz="3600" b="1" dirty="0">
                <a:latin typeface="Calibri" pitchFamily="34" charset="0"/>
              </a:rPr>
              <a:t>Assurances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10</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10</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9" name="TextBox 8">
            <a:extLst>
              <a:ext uri="{FF2B5EF4-FFF2-40B4-BE49-F238E27FC236}">
                <a16:creationId xmlns:a16="http://schemas.microsoft.com/office/drawing/2014/main" id="{304CD1BD-7C0F-4DF0-BA4B-0BE142EAAF31}"/>
              </a:ext>
            </a:extLst>
          </p:cNvPr>
          <p:cNvSpPr txBox="1"/>
          <p:nvPr/>
        </p:nvSpPr>
        <p:spPr>
          <a:xfrm>
            <a:off x="570635" y="3314895"/>
            <a:ext cx="1069261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“Each State desiring to receive an allotment for any fiscal year under this title shall submit an application to the Secretary.  Each such application shall contain assurances by the chief executive officer of the State that the State will meet the conditions enumerated in section (b).”</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Section 2605(a)(1) of the LIHEAP Act, 42 U.S.C. § 8624(a)(1)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6156A8BA-A0A3-3E7B-E5E4-57DDCD991163}"/>
              </a:ext>
            </a:extLst>
          </p:cNvPr>
          <p:cNvSpPr txBox="1"/>
          <p:nvPr/>
        </p:nvSpPr>
        <p:spPr>
          <a:xfrm>
            <a:off x="207703" y="1433564"/>
            <a:ext cx="11343063"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Every September, states/tribes/territories who wish to receive LIHEAP funding must submit a model plan. The model plan (LIHEAP application) lays out how each grantee will use LIHEAP funds in accordance with the law.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39A7F14D-6E26-F03C-CB32-C5211C173EFB}"/>
              </a:ext>
            </a:extLst>
          </p:cNvPr>
          <p:cNvSpPr txBox="1"/>
          <p:nvPr/>
        </p:nvSpPr>
        <p:spPr>
          <a:xfrm>
            <a:off x="207703" y="4859788"/>
            <a:ext cx="11343063"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LIHEAP law includes several parts, including sixteen “assurances” that must be officially certified each September by a governor or tribal chairperson (or his or her designee) via the model plan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8563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vert="horz" lIns="91440" tIns="45720" rIns="91440" bIns="45720" anchor="ctr">
            <a:noAutofit/>
          </a:bodyPr>
          <a:lstStyle/>
          <a:p>
            <a:pPr marL="112395">
              <a:lnSpc>
                <a:spcPct val="80000"/>
              </a:lnSpc>
            </a:pPr>
            <a:r>
              <a:rPr lang="en-US" sz="3600" b="1" dirty="0">
                <a:latin typeface="Calibri"/>
                <a:cs typeface="Calibri"/>
              </a:rPr>
              <a:t>Federal Statute — Example Assurances</a:t>
            </a:r>
            <a:endParaRPr lang="en-US" dirty="0">
              <a:latin typeface="Calibri"/>
              <a:cs typeface="Calibri"/>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11</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11</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10" name="TextBox 9">
            <a:extLst>
              <a:ext uri="{FF2B5EF4-FFF2-40B4-BE49-F238E27FC236}">
                <a16:creationId xmlns:a16="http://schemas.microsoft.com/office/drawing/2014/main" id="{6156A8BA-A0A3-3E7B-E5E4-57DDCD991163}"/>
              </a:ext>
            </a:extLst>
          </p:cNvPr>
          <p:cNvSpPr txBox="1"/>
          <p:nvPr/>
        </p:nvSpPr>
        <p:spPr>
          <a:xfrm>
            <a:off x="207703" y="1433564"/>
            <a:ext cx="11343063" cy="51706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Calibri"/>
                <a:ea typeface="+mn-ea"/>
                <a:cs typeface="Calibri"/>
              </a:rPr>
              <a:t>Assurance #2</a:t>
            </a:r>
            <a:r>
              <a:rPr kumimoji="0" lang="en-US" sz="2400" b="0" i="0" u="none" strike="noStrike" kern="1200" cap="none" spc="0" normalizeH="0" baseline="0" noProof="0" dirty="0">
                <a:ln>
                  <a:noFill/>
                </a:ln>
                <a:effectLst/>
                <a:uLnTx/>
                <a:uFillTx/>
                <a:latin typeface="Calibri"/>
                <a:ea typeface="+mn-ea"/>
                <a:cs typeface="Calibri"/>
              </a:rPr>
              <a:t> – Establishes income limits for program eligibility.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Calibri"/>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Calibri"/>
                <a:ea typeface="+mn-ea"/>
                <a:cs typeface="Calibri"/>
              </a:rPr>
              <a:t>Assurance #3</a:t>
            </a:r>
            <a:r>
              <a:rPr kumimoji="0" lang="en-US" sz="2400" b="0" i="0" u="none" strike="noStrike" kern="1200" cap="none" spc="0" normalizeH="0" baseline="0" noProof="0" dirty="0">
                <a:ln>
                  <a:noFill/>
                </a:ln>
                <a:effectLst/>
                <a:uLnTx/>
                <a:uFillTx/>
                <a:latin typeface="Calibri"/>
                <a:ea typeface="+mn-ea"/>
                <a:cs typeface="Calibri"/>
              </a:rPr>
              <a:t> – Requires grant recipients to conduct outreach that assures eligible households are aware of LIHEAP.</a:t>
            </a:r>
            <a:endPar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Calibri"/>
                <a:ea typeface="+mn-ea"/>
                <a:cs typeface="Calibri"/>
              </a:rPr>
              <a:t>Assurance #5</a:t>
            </a:r>
            <a:r>
              <a:rPr kumimoji="0" lang="en-US" sz="2400" b="0" i="0" u="none" strike="noStrike" kern="1200" cap="none" spc="0" normalizeH="0" baseline="0" noProof="0" dirty="0">
                <a:ln>
                  <a:noFill/>
                </a:ln>
                <a:effectLst/>
                <a:uLnTx/>
                <a:uFillTx/>
                <a:latin typeface="Calibri"/>
                <a:ea typeface="+mn-ea"/>
                <a:cs typeface="Calibri"/>
              </a:rPr>
              <a:t> – Requires grantees to target vulnerable and high burden households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Assurance #7 </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Authorizes grantees to pay energy vendors directly, but also establishes requirements associated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with those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Assurance #8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Requires grantees to treat owners and renters “equitably”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7833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vert="horz" lIns="91440" tIns="45720" rIns="91440" bIns="45720" anchor="ctr">
            <a:noAutofit/>
          </a:bodyPr>
          <a:lstStyle/>
          <a:p>
            <a:pPr marL="112395">
              <a:lnSpc>
                <a:spcPct val="80000"/>
              </a:lnSpc>
            </a:pPr>
            <a:r>
              <a:rPr lang="en-US" sz="3600" b="1" dirty="0">
                <a:latin typeface="Calibri"/>
                <a:cs typeface="Calibri"/>
              </a:rPr>
              <a:t>Nature of Federal Statute</a:t>
            </a:r>
            <a:endParaRPr lang="en-US" dirty="0">
              <a:latin typeface="Calibri"/>
              <a:cs typeface="Calibri"/>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12</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3045160E-7BAE-DFDB-3AAE-200695FA4610}"/>
              </a:ext>
            </a:extLst>
          </p:cNvPr>
          <p:cNvSpPr txBox="1"/>
          <p:nvPr/>
        </p:nvSpPr>
        <p:spPr>
          <a:xfrm>
            <a:off x="355600" y="1776070"/>
            <a:ext cx="5042049" cy="4832092"/>
          </a:xfrm>
          <a:prstGeom prst="rect">
            <a:avLst/>
          </a:prstGeom>
          <a:noFill/>
        </p:spPr>
        <p:txBody>
          <a:bodyPr wrap="square" lIns="91440" tIns="45720" rIns="91440" bIns="45720" rtlCol="0" anchor="t">
            <a:spAutoFit/>
          </a:bodyPr>
          <a:lstStyle/>
          <a:p>
            <a:pPr marL="226695" marR="0" lvl="0" indent="-2266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Calibri"/>
              </a:rPr>
              <a:t>Federal regulations at 45 CFR 96.50(e) indicate that </a:t>
            </a:r>
            <a:r>
              <a:rPr kumimoji="0" lang="en-US" sz="2200" b="1" i="0" u="none" strike="noStrike" kern="1200" cap="none" spc="0" normalizeH="0" baseline="0" noProof="0" dirty="0">
                <a:ln>
                  <a:noFill/>
                </a:ln>
                <a:solidFill>
                  <a:prstClr val="black"/>
                </a:solidFill>
                <a:effectLst/>
                <a:uLnTx/>
                <a:uFillTx/>
                <a:latin typeface="Calibri"/>
                <a:ea typeface="+mn-ea"/>
                <a:cs typeface="Calibri"/>
              </a:rPr>
              <a:t>grantees have the "primary responsibility" for interpreting the federal law as it relates to their administration of LIHEAP</a:t>
            </a:r>
            <a:r>
              <a:rPr kumimoji="0" lang="en-US" sz="2200" b="0" i="0" u="none" strike="noStrike" kern="1200" cap="none" spc="0" normalizeH="0" baseline="0" noProof="0" dirty="0">
                <a:ln>
                  <a:noFill/>
                </a:ln>
                <a:solidFill>
                  <a:prstClr val="black"/>
                </a:solidFill>
                <a:effectLst/>
                <a:uLnTx/>
                <a:uFillTx/>
                <a:latin typeface="Calibri"/>
                <a:ea typeface="+mn-ea"/>
                <a:cs typeface="Calibri"/>
              </a:rPr>
              <a:t> and that HHS will defer to their interpretations unless it is deemed "clearly erroneous."</a:t>
            </a: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26695" marR="0" lvl="0" indent="-2266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26695" marR="0" lvl="0" indent="-2266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Federal LIHEAP statute provides grantees with “fenceposts” when designing their LIHEAP programs—</a:t>
            </a: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leaving a lot of room for flexibility.  </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26695" marR="0" lvl="0" indent="-2266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p:txBody>
      </p:sp>
      <p:pic>
        <p:nvPicPr>
          <p:cNvPr id="55" name="Picture 54">
            <a:extLst>
              <a:ext uri="{FF2B5EF4-FFF2-40B4-BE49-F238E27FC236}">
                <a16:creationId xmlns:a16="http://schemas.microsoft.com/office/drawing/2014/main" id="{5D3F2F99-4348-3AAC-EFCA-EE6C8A85237C}"/>
              </a:ext>
            </a:extLst>
          </p:cNvPr>
          <p:cNvPicPr>
            <a:picLocks noChangeAspect="1"/>
          </p:cNvPicPr>
          <p:nvPr/>
        </p:nvPicPr>
        <p:blipFill>
          <a:blip r:embed="rId3"/>
          <a:stretch>
            <a:fillRect/>
          </a:stretch>
        </p:blipFill>
        <p:spPr>
          <a:xfrm>
            <a:off x="5279558" y="1850901"/>
            <a:ext cx="6187798" cy="4217315"/>
          </a:xfrm>
          <a:prstGeom prst="rect">
            <a:avLst/>
          </a:prstGeom>
        </p:spPr>
      </p:pic>
    </p:spTree>
    <p:extLst>
      <p:ext uri="{BB962C8B-B14F-4D97-AF65-F5344CB8AC3E}">
        <p14:creationId xmlns:p14="http://schemas.microsoft.com/office/powerpoint/2010/main" val="2628784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extLst>
              <a:ext uri="{FF2B5EF4-FFF2-40B4-BE49-F238E27FC236}">
                <a16:creationId xmlns:a16="http://schemas.microsoft.com/office/drawing/2014/main" id="{C8002F15-2DEE-D169-BECE-5D30BC37D856}"/>
              </a:ext>
            </a:extLst>
          </p:cNvPr>
          <p:cNvSpPr/>
          <p:nvPr/>
        </p:nvSpPr>
        <p:spPr>
          <a:xfrm>
            <a:off x="6693029" y="1836821"/>
            <a:ext cx="4769963" cy="4067320"/>
          </a:xfrm>
          <a:prstGeom prst="hexagon">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State Laws, Rules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13</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836821"/>
            <a:ext cx="5575161" cy="4585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rPr>
              <a:t>While the federal statute provides “outer bounds” for grantees, state/tribal law can also influence or restrict the design and delivery of LIHEAP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Pct val="7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rPr>
              <a:t>For example, although the federal statute allows income eligibility up to 60% of state median income, some states have enacted laws that make  their LIHEAP income eligibility thresholds much lower.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27" name="TextBox 26">
            <a:extLst>
              <a:ext uri="{FF2B5EF4-FFF2-40B4-BE49-F238E27FC236}">
                <a16:creationId xmlns:a16="http://schemas.microsoft.com/office/drawing/2014/main" id="{3275AA53-757A-7CAD-6CE5-DA58618FDD72}"/>
              </a:ext>
            </a:extLst>
          </p:cNvPr>
          <p:cNvSpPr txBox="1"/>
          <p:nvPr/>
        </p:nvSpPr>
        <p:spPr>
          <a:xfrm>
            <a:off x="5377288" y="5644545"/>
            <a:ext cx="18706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94B6D2">
                    <a:lumMod val="50000"/>
                  </a:srgbClr>
                </a:solidFill>
                <a:effectLst/>
                <a:uLnTx/>
                <a:uFillTx/>
                <a:latin typeface="Calibri" panose="020F0502020204030204" pitchFamily="34" charset="0"/>
                <a:ea typeface="+mn-ea"/>
                <a:cs typeface="Calibri" panose="020F0502020204030204" pitchFamily="34" charset="0"/>
              </a:rPr>
              <a:t>Federal Law</a:t>
            </a:r>
          </a:p>
        </p:txBody>
      </p:sp>
      <p:cxnSp>
        <p:nvCxnSpPr>
          <p:cNvPr id="28" name="Straight Arrow Connector 27">
            <a:extLst>
              <a:ext uri="{FF2B5EF4-FFF2-40B4-BE49-F238E27FC236}">
                <a16:creationId xmlns:a16="http://schemas.microsoft.com/office/drawing/2014/main" id="{BFB13F65-B3D8-0DCA-C638-645A3CC744BA}"/>
              </a:ext>
            </a:extLst>
          </p:cNvPr>
          <p:cNvCxnSpPr>
            <a:cxnSpLocks/>
          </p:cNvCxnSpPr>
          <p:nvPr/>
        </p:nvCxnSpPr>
        <p:spPr>
          <a:xfrm>
            <a:off x="6897279" y="5836609"/>
            <a:ext cx="532614"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57BE50C-DCC5-0680-AA4C-65CA0E814591}"/>
              </a:ext>
            </a:extLst>
          </p:cNvPr>
          <p:cNvSpPr txBox="1"/>
          <p:nvPr/>
        </p:nvSpPr>
        <p:spPr>
          <a:xfrm>
            <a:off x="8411768" y="3704378"/>
            <a:ext cx="127592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FLEXIBILITY WITHIN THE LAW</a:t>
            </a:r>
          </a:p>
        </p:txBody>
      </p:sp>
      <p:cxnSp>
        <p:nvCxnSpPr>
          <p:cNvPr id="30" name="Straight Arrow Connector 29">
            <a:extLst>
              <a:ext uri="{FF2B5EF4-FFF2-40B4-BE49-F238E27FC236}">
                <a16:creationId xmlns:a16="http://schemas.microsoft.com/office/drawing/2014/main" id="{B50BA7D1-FD3C-7A70-F2FE-2EAF9F70353A}"/>
              </a:ext>
            </a:extLst>
          </p:cNvPr>
          <p:cNvCxnSpPr>
            <a:cxnSpLocks/>
          </p:cNvCxnSpPr>
          <p:nvPr/>
        </p:nvCxnSpPr>
        <p:spPr>
          <a:xfrm flipH="1" flipV="1">
            <a:off x="8144759" y="3087407"/>
            <a:ext cx="332275" cy="65260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E6DA97F-595F-8D5B-073F-9EA16E9BF425}"/>
              </a:ext>
            </a:extLst>
          </p:cNvPr>
          <p:cNvCxnSpPr>
            <a:cxnSpLocks/>
          </p:cNvCxnSpPr>
          <p:nvPr/>
        </p:nvCxnSpPr>
        <p:spPr>
          <a:xfrm>
            <a:off x="9709608" y="4097979"/>
            <a:ext cx="89554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E60BC58-BF5E-1EEA-110D-C95208E68CCE}"/>
              </a:ext>
            </a:extLst>
          </p:cNvPr>
          <p:cNvCxnSpPr>
            <a:cxnSpLocks/>
          </p:cNvCxnSpPr>
          <p:nvPr/>
        </p:nvCxnSpPr>
        <p:spPr>
          <a:xfrm flipH="1">
            <a:off x="7560297" y="4097979"/>
            <a:ext cx="791851"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528AD38-23EA-E851-140A-1E0B2D3208BD}"/>
              </a:ext>
            </a:extLst>
          </p:cNvPr>
          <p:cNvCxnSpPr>
            <a:cxnSpLocks/>
          </p:cNvCxnSpPr>
          <p:nvPr/>
        </p:nvCxnSpPr>
        <p:spPr>
          <a:xfrm flipH="1" flipV="1">
            <a:off x="9039221" y="2784372"/>
            <a:ext cx="32423" cy="84044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A507E12-9952-DE3F-D568-D418E4D5BABC}"/>
              </a:ext>
            </a:extLst>
          </p:cNvPr>
          <p:cNvCxnSpPr>
            <a:cxnSpLocks/>
          </p:cNvCxnSpPr>
          <p:nvPr/>
        </p:nvCxnSpPr>
        <p:spPr>
          <a:xfrm flipH="1">
            <a:off x="8039586" y="4608855"/>
            <a:ext cx="581142" cy="65041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DC01DF0-F3AF-41DB-9158-76A91ABF4951}"/>
              </a:ext>
            </a:extLst>
          </p:cNvPr>
          <p:cNvCxnSpPr>
            <a:cxnSpLocks/>
          </p:cNvCxnSpPr>
          <p:nvPr/>
        </p:nvCxnSpPr>
        <p:spPr>
          <a:xfrm flipV="1">
            <a:off x="9709608" y="3056400"/>
            <a:ext cx="367646" cy="74025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018CE7-05DB-95A1-E8A6-98D7173605B9}"/>
              </a:ext>
            </a:extLst>
          </p:cNvPr>
          <p:cNvCxnSpPr>
            <a:cxnSpLocks/>
          </p:cNvCxnSpPr>
          <p:nvPr/>
        </p:nvCxnSpPr>
        <p:spPr>
          <a:xfrm>
            <a:off x="9071644" y="4660702"/>
            <a:ext cx="0" cy="863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E53D84C-A67D-24C5-458B-7C5AB367D07B}"/>
              </a:ext>
            </a:extLst>
          </p:cNvPr>
          <p:cNvCxnSpPr>
            <a:cxnSpLocks/>
          </p:cNvCxnSpPr>
          <p:nvPr/>
        </p:nvCxnSpPr>
        <p:spPr>
          <a:xfrm>
            <a:off x="9485816" y="4559644"/>
            <a:ext cx="512714" cy="79435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Pentagon 55">
            <a:extLst>
              <a:ext uri="{FF2B5EF4-FFF2-40B4-BE49-F238E27FC236}">
                <a16:creationId xmlns:a16="http://schemas.microsoft.com/office/drawing/2014/main" id="{2A7BE56E-A5D4-2191-7D4A-96EF81620C9B}"/>
              </a:ext>
            </a:extLst>
          </p:cNvPr>
          <p:cNvSpPr/>
          <p:nvPr/>
        </p:nvSpPr>
        <p:spPr>
          <a:xfrm>
            <a:off x="7054308" y="2443127"/>
            <a:ext cx="4034671" cy="3173190"/>
          </a:xfrm>
          <a:prstGeom prst="pentagon">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57" name="TextBox 56">
            <a:extLst>
              <a:ext uri="{FF2B5EF4-FFF2-40B4-BE49-F238E27FC236}">
                <a16:creationId xmlns:a16="http://schemas.microsoft.com/office/drawing/2014/main" id="{143E4EDB-700F-32F6-2725-C6C173430042}"/>
              </a:ext>
            </a:extLst>
          </p:cNvPr>
          <p:cNvSpPr txBox="1"/>
          <p:nvPr/>
        </p:nvSpPr>
        <p:spPr>
          <a:xfrm>
            <a:off x="7685406" y="1993016"/>
            <a:ext cx="15832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D8B25C">
                    <a:lumMod val="75000"/>
                  </a:srgbClr>
                </a:solidFill>
                <a:effectLst/>
                <a:uLnTx/>
                <a:uFillTx/>
                <a:latin typeface="Calibri" panose="020F0502020204030204" pitchFamily="34" charset="0"/>
                <a:ea typeface="+mn-ea"/>
                <a:cs typeface="Calibri" panose="020F0502020204030204" pitchFamily="34" charset="0"/>
              </a:rPr>
              <a:t>STATE LAW</a:t>
            </a:r>
          </a:p>
        </p:txBody>
      </p:sp>
      <p:cxnSp>
        <p:nvCxnSpPr>
          <p:cNvPr id="58" name="Straight Arrow Connector 57">
            <a:extLst>
              <a:ext uri="{FF2B5EF4-FFF2-40B4-BE49-F238E27FC236}">
                <a16:creationId xmlns:a16="http://schemas.microsoft.com/office/drawing/2014/main" id="{9C3AF456-6782-0B20-720D-C16119C7DF7F}"/>
              </a:ext>
            </a:extLst>
          </p:cNvPr>
          <p:cNvCxnSpPr>
            <a:cxnSpLocks/>
          </p:cNvCxnSpPr>
          <p:nvPr/>
        </p:nvCxnSpPr>
        <p:spPr>
          <a:xfrm>
            <a:off x="8310896" y="2288951"/>
            <a:ext cx="0" cy="431365"/>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270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Other Factors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14</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836821"/>
            <a:ext cx="11371344" cy="44627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rPr>
              <a:t>Other factors, aside from federal and state law, must be taken into consideration when designing and delivering LIHEAP programs.  Some of these may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rPr>
              <a:t>Client Need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rPr>
              <a:t>Other available Energy Assistance or Weatherization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rPr>
              <a:t>Climate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rPr>
              <a:t>Fuel type/Costs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rPr>
              <a:t>Geography</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rPr>
              <a:t>Let’s look at an example of how all these factors fit together.</a:t>
            </a:r>
          </a:p>
        </p:txBody>
      </p:sp>
    </p:spTree>
    <p:extLst>
      <p:ext uri="{BB962C8B-B14F-4D97-AF65-F5344CB8AC3E}">
        <p14:creationId xmlns:p14="http://schemas.microsoft.com/office/powerpoint/2010/main" val="141868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61006" y="1451263"/>
            <a:ext cx="11469987" cy="5075016"/>
          </a:xfrm>
        </p:spPr>
        <p:txBody>
          <a:bodyPr>
            <a:noAutofit/>
          </a:bodyPr>
          <a:lstStyle/>
          <a:p>
            <a:pPr marL="0" lvl="1" indent="0">
              <a:spcBef>
                <a:spcPts val="0"/>
              </a:spcBef>
              <a:buNone/>
            </a:pPr>
            <a:endParaRPr lang="en-US" sz="1400" dirty="0">
              <a:latin typeface="Calibri" panose="020F0502020204030204" pitchFamily="34" charset="0"/>
              <a:cs typeface="Calibri" panose="020F0502020204030204" pitchFamily="34" charset="0"/>
            </a:endParaRPr>
          </a:p>
          <a:p>
            <a:pPr marL="0" lvl="1" indent="0">
              <a:spcBef>
                <a:spcPts val="0"/>
              </a:spcBef>
              <a:buNone/>
              <a:tabLst>
                <a:tab pos="2681288" algn="l"/>
              </a:tabLst>
            </a:pPr>
            <a:r>
              <a:rPr lang="en-US" sz="2400" b="1" dirty="0">
                <a:latin typeface="Calibri" panose="020F0502020204030204" pitchFamily="34" charset="0"/>
                <a:cs typeface="Calibri" panose="020F0502020204030204" pitchFamily="34" charset="0"/>
              </a:rPr>
              <a:t>Assurance 1:  Uses of Funds</a:t>
            </a:r>
          </a:p>
          <a:p>
            <a:pPr marL="0" lvl="1" indent="0">
              <a:spcBef>
                <a:spcPts val="0"/>
              </a:spcBef>
              <a:buNone/>
            </a:pPr>
            <a:r>
              <a:rPr lang="en-US" sz="2000" u="sng"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2605(b)(1) </a:t>
            </a:r>
            <a:r>
              <a:rPr lang="en-US" sz="2000" i="1" u="sng"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of </a:t>
            </a:r>
            <a:r>
              <a:rPr lang="en-US" sz="2000" i="1" u="sng" dirty="0">
                <a:solidFill>
                  <a:srgbClr val="0070C0"/>
                </a:solidFill>
                <a:latin typeface="Calibri" panose="020F0502020204030204" pitchFamily="34" charset="0"/>
                <a:cs typeface="Calibri" panose="020F0502020204030204" pitchFamily="34" charset="0"/>
              </a:rPr>
              <a:t>LIHEAP Act, 42 U.S.C. § 8624(b)(1)</a:t>
            </a:r>
          </a:p>
          <a:p>
            <a:pPr marL="569913" lvl="1" indent="-342900">
              <a:spcBef>
                <a:spcPts val="0"/>
              </a:spcBef>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0" lvl="1" indent="0">
              <a:spcBef>
                <a:spcPts val="0"/>
              </a:spcBef>
              <a:buNone/>
            </a:pPr>
            <a:endParaRPr lang="en-US" sz="500" b="1" dirty="0">
              <a:solidFill>
                <a:schemeClr val="accent6"/>
              </a:solidFill>
              <a:cs typeface="Calibri" panose="020F0502020204030204" pitchFamily="34" charset="0"/>
            </a:endParaRPr>
          </a:p>
          <a:p>
            <a:pPr marL="0" lvl="1" indent="0">
              <a:spcBef>
                <a:spcPts val="0"/>
              </a:spcBef>
              <a:buNone/>
            </a:pPr>
            <a:r>
              <a:rPr lang="en-US" sz="2200" b="1" dirty="0">
                <a:latin typeface="Calibri" panose="020F0502020204030204" pitchFamily="34" charset="0"/>
                <a:cs typeface="Calibri" panose="020F0502020204030204" pitchFamily="34" charset="0"/>
              </a:rPr>
              <a:t>This assurance states that the funds grantees receive for LIHEAP must be used only for purposes explicitly authorized in the law.  </a:t>
            </a:r>
            <a:r>
              <a:rPr lang="en-US" sz="2200" dirty="0">
                <a:latin typeface="Calibri" panose="020F0502020204030204" pitchFamily="34" charset="0"/>
                <a:cs typeface="Calibri" panose="020F0502020204030204" pitchFamily="34" charset="0"/>
              </a:rPr>
              <a:t>These include:</a:t>
            </a:r>
          </a:p>
          <a:p>
            <a:pPr marL="0" lvl="1" indent="0">
              <a:spcBef>
                <a:spcPts val="0"/>
              </a:spcBef>
              <a:buNone/>
            </a:pPr>
            <a:endParaRPr lang="en-US" sz="18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Heating and/or Cooling Assistance</a:t>
            </a:r>
          </a:p>
          <a:p>
            <a:pPr marL="342900" lvl="1" indent="-342900">
              <a:lnSpc>
                <a:spcPct val="50000"/>
              </a:lnSpc>
              <a:spcBef>
                <a:spcPts val="0"/>
              </a:spcBef>
              <a:buClr>
                <a:schemeClr val="tx1"/>
              </a:buClr>
              <a:buSzPct val="800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Crisis Assistance</a:t>
            </a:r>
          </a:p>
          <a:p>
            <a:pPr marL="457200" lvl="1" indent="-457200">
              <a:lnSpc>
                <a:spcPct val="50000"/>
              </a:lnSpc>
              <a:spcBef>
                <a:spcPts val="0"/>
              </a:spcBef>
              <a:buClr>
                <a:schemeClr val="tx1"/>
              </a:buClr>
              <a:buSzPct val="800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Weatherization and energy-related Home Repair </a:t>
            </a:r>
          </a:p>
          <a:p>
            <a:pPr marL="342900" lvl="1" indent="-342900">
              <a:lnSpc>
                <a:spcPct val="50000"/>
              </a:lnSpc>
              <a:spcBef>
                <a:spcPts val="0"/>
              </a:spcBef>
              <a:buClr>
                <a:schemeClr val="tx1"/>
              </a:buClr>
              <a:buSzPct val="800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Outreach to households with lowest income and highest home energy needs</a:t>
            </a:r>
          </a:p>
          <a:p>
            <a:pPr marL="342900" lvl="1" indent="-342900">
              <a:lnSpc>
                <a:spcPct val="50000"/>
              </a:lnSpc>
              <a:spcBef>
                <a:spcPts val="0"/>
              </a:spcBef>
              <a:buClr>
                <a:schemeClr val="tx1"/>
              </a:buClr>
              <a:buSzPct val="800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Planning, Development, and Administration (including Leveraging)</a:t>
            </a:r>
          </a:p>
          <a:p>
            <a:pPr marL="457200" lvl="1" indent="-457200">
              <a:spcBef>
                <a:spcPts val="0"/>
              </a:spcBef>
            </a:pPr>
            <a:endParaRPr lang="en-US" altLang="en-US" sz="1200" dirty="0"/>
          </a:p>
          <a:p>
            <a:pPr marL="0" lvl="1" indent="0">
              <a:spcBef>
                <a:spcPts val="0"/>
              </a:spcBef>
              <a:buNone/>
            </a:pPr>
            <a:endParaRPr lang="en-US" sz="2200" dirty="0"/>
          </a:p>
          <a:p>
            <a:pPr marL="0" lvl="1" indent="0">
              <a:lnSpc>
                <a:spcPct val="50000"/>
              </a:lnSpc>
              <a:spcBef>
                <a:spcPts val="0"/>
              </a:spcBef>
              <a:buNone/>
            </a:pPr>
            <a:endParaRPr lang="en-US" sz="2800" b="1" dirty="0">
              <a:solidFill>
                <a:schemeClr val="accent6"/>
              </a:solidFill>
              <a:latin typeface="Calibri" panose="020F0502020204030204" pitchFamily="34" charset="0"/>
              <a:cs typeface="Calibri" panose="020F0502020204030204" pitchFamily="34" charset="0"/>
            </a:endParaRPr>
          </a:p>
          <a:p>
            <a:pPr marL="0" lvl="1" indent="0">
              <a:lnSpc>
                <a:spcPct val="50000"/>
              </a:lnSpc>
              <a:spcBef>
                <a:spcPts val="0"/>
              </a:spcBef>
              <a:buNone/>
            </a:pPr>
            <a:endParaRPr lang="en-US" sz="2800" b="1" dirty="0">
              <a:solidFill>
                <a:schemeClr val="accent6"/>
              </a:solidFill>
              <a:latin typeface="Calibri" panose="020F0502020204030204" pitchFamily="34" charset="0"/>
              <a:cs typeface="Calibri" panose="020F0502020204030204" pitchFamily="34" charset="0"/>
            </a:endParaRPr>
          </a:p>
          <a:p>
            <a:pPr marL="0" lvl="1" indent="0">
              <a:lnSpc>
                <a:spcPct val="90000"/>
              </a:lnSpc>
              <a:spcBef>
                <a:spcPts val="0"/>
              </a:spcBef>
              <a:buNone/>
            </a:pPr>
            <a:endParaRPr lang="en-US"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1670304" y="6210300"/>
            <a:ext cx="457200" cy="457200"/>
          </a:xfrm>
          <a:prstGeom prst="ellipse">
            <a:avLst/>
          </a:prstGeom>
        </p:spPr>
        <p:txBody>
          <a:bodyP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2">
            <a:extLst>
              <a:ext uri="{FF2B5EF4-FFF2-40B4-BE49-F238E27FC236}">
                <a16:creationId xmlns:a16="http://schemas.microsoft.com/office/drawing/2014/main" id="{BD1285BE-7D19-F497-8203-7B188AF93A28}"/>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15</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9" name="TextBox 8">
            <a:extLst>
              <a:ext uri="{FF2B5EF4-FFF2-40B4-BE49-F238E27FC236}">
                <a16:creationId xmlns:a16="http://schemas.microsoft.com/office/drawing/2014/main" id="{DADB7386-538B-5551-D170-85C3FA03CA7D}"/>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10" name="Title 6">
            <a:extLst>
              <a:ext uri="{FF2B5EF4-FFF2-40B4-BE49-F238E27FC236}">
                <a16:creationId xmlns:a16="http://schemas.microsoft.com/office/drawing/2014/main" id="{1072B64E-60B0-1533-FAD0-47B1AAB56927}"/>
              </a:ext>
            </a:extLst>
          </p:cNvPr>
          <p:cNvSpPr txBox="1">
            <a:spLocks/>
          </p:cNvSpPr>
          <p:nvPr/>
        </p:nvSpPr>
        <p:spPr>
          <a:xfrm>
            <a:off x="169682" y="183037"/>
            <a:ext cx="108712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775F55"/>
                </a:solidFill>
                <a:effectLst/>
                <a:uLnTx/>
                <a:uFillTx/>
                <a:latin typeface="Calibri" panose="020F0502020204030204" pitchFamily="34" charset="0"/>
                <a:ea typeface="+mj-ea"/>
                <a:cs typeface="Calibri" panose="020F0502020204030204" pitchFamily="34" charset="0"/>
              </a:rPr>
              <a:t>Example:  Assurance 1 (Uses of Funds)</a:t>
            </a:r>
            <a:endParaRPr kumimoji="0" lang="en-US" sz="2000" b="0" i="1" u="none" strike="noStrike" kern="1200" cap="none" spc="0" normalizeH="0" baseline="0" noProof="0" dirty="0">
              <a:ln>
                <a:noFill/>
              </a:ln>
              <a:solidFill>
                <a:srgbClr val="775F55"/>
              </a:solidFill>
              <a:effectLst/>
              <a:uLnTx/>
              <a:uFillTx/>
              <a:latin typeface="Tw Cen MT"/>
              <a:ea typeface="+mj-ea"/>
              <a:cs typeface="+mj-cs"/>
            </a:endParaRPr>
          </a:p>
        </p:txBody>
      </p:sp>
    </p:spTree>
    <p:extLst>
      <p:ext uri="{BB962C8B-B14F-4D97-AF65-F5344CB8AC3E}">
        <p14:creationId xmlns:p14="http://schemas.microsoft.com/office/powerpoint/2010/main" val="60859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9682" y="183037"/>
            <a:ext cx="10871200" cy="990600"/>
          </a:xfrm>
        </p:spPr>
        <p:txBody>
          <a:bodyPr anchor="ctr">
            <a:normAutofit/>
          </a:bodyPr>
          <a:lstStyle/>
          <a:p>
            <a:r>
              <a:rPr kumimoji="0" lang="en-US" sz="3600" b="1" i="0" u="none" strike="noStrike" kern="1200" cap="none" spc="0" normalizeH="0" baseline="0" noProof="0" dirty="0">
                <a:ln>
                  <a:noFill/>
                </a:ln>
                <a:solidFill>
                  <a:srgbClr val="775F55"/>
                </a:solidFill>
                <a:effectLst/>
                <a:uLnTx/>
                <a:uFillTx/>
                <a:latin typeface="Calibri" panose="020F0502020204030204" pitchFamily="34" charset="0"/>
                <a:ea typeface="+mj-ea"/>
                <a:cs typeface="Calibri" panose="020F0502020204030204" pitchFamily="34" charset="0"/>
              </a:rPr>
              <a:t>Example: Assurance 1 (Uses of Funds)</a:t>
            </a:r>
            <a:endParaRPr lang="en-US" sz="2000" i="1" dirty="0"/>
          </a:p>
        </p:txBody>
      </p:sp>
      <p:sp>
        <p:nvSpPr>
          <p:cNvPr id="8" name="Content Placeholder 7"/>
          <p:cNvSpPr>
            <a:spLocks noGrp="1"/>
          </p:cNvSpPr>
          <p:nvPr>
            <p:ph sz="quarter" idx="1"/>
          </p:nvPr>
        </p:nvSpPr>
        <p:spPr>
          <a:xfrm>
            <a:off x="169682" y="1741597"/>
            <a:ext cx="11679811" cy="2934098"/>
          </a:xfrm>
        </p:spPr>
        <p:txBody>
          <a:bodyPr>
            <a:noAutofit/>
          </a:bodyPr>
          <a:lstStyle/>
          <a:p>
            <a:pPr marL="0" lvl="1" indent="0">
              <a:lnSpc>
                <a:spcPct val="80000"/>
              </a:lnSpc>
              <a:spcBef>
                <a:spcPts val="0"/>
              </a:spcBef>
              <a:buNone/>
            </a:pPr>
            <a:r>
              <a:rPr lang="en-US" sz="2200" b="1" dirty="0">
                <a:latin typeface="Calibri" panose="020F0502020204030204" pitchFamily="34" charset="0"/>
                <a:cs typeface="Calibri" panose="020F0502020204030204" pitchFamily="34" charset="0"/>
              </a:rPr>
              <a:t>Grantees must tell HHS each September:</a:t>
            </a:r>
          </a:p>
          <a:p>
            <a:pPr marL="0" lvl="1" indent="0">
              <a:lnSpc>
                <a:spcPct val="80000"/>
              </a:lnSpc>
              <a:spcBef>
                <a:spcPts val="0"/>
              </a:spcBef>
              <a:buNone/>
            </a:pPr>
            <a:endParaRPr lang="en-US" sz="2200" b="1" dirty="0">
              <a:latin typeface="Calibri" panose="020F0502020204030204" pitchFamily="34" charset="0"/>
              <a:cs typeface="Calibri" panose="020F0502020204030204" pitchFamily="34" charset="0"/>
            </a:endParaRPr>
          </a:p>
          <a:p>
            <a:pPr marL="169863" lvl="1" indent="-169863">
              <a:lnSpc>
                <a:spcPct val="80000"/>
              </a:lnSpc>
              <a:spcBef>
                <a:spcPts val="0"/>
              </a:spcBef>
              <a:buClrTx/>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Which program components will be administered</a:t>
            </a:r>
          </a:p>
          <a:p>
            <a:pPr marL="169863" lvl="1" indent="-169863">
              <a:lnSpc>
                <a:spcPct val="80000"/>
              </a:lnSpc>
              <a:spcBef>
                <a:spcPts val="0"/>
              </a:spcBef>
              <a:buNone/>
            </a:pPr>
            <a:endParaRPr lang="en-US" sz="1200" dirty="0">
              <a:latin typeface="Calibri" panose="020F0502020204030204" pitchFamily="34" charset="0"/>
              <a:cs typeface="Calibri" panose="020F0502020204030204" pitchFamily="34" charset="0"/>
            </a:endParaRPr>
          </a:p>
          <a:p>
            <a:pPr marL="169863" lvl="1" indent="-169863">
              <a:lnSpc>
                <a:spcPct val="80000"/>
              </a:lnSpc>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How much funding will be allocated to each component</a:t>
            </a:r>
          </a:p>
          <a:p>
            <a:pPr marL="169863" lvl="1" indent="-169863">
              <a:lnSpc>
                <a:spcPct val="80000"/>
              </a:lnSpc>
              <a:spcBef>
                <a:spcPts val="0"/>
              </a:spcBef>
              <a:buNone/>
            </a:pPr>
            <a:endParaRPr lang="en-US" sz="1200" dirty="0">
              <a:latin typeface="Calibri" panose="020F0502020204030204" pitchFamily="34" charset="0"/>
              <a:cs typeface="Calibri" panose="020F0502020204030204" pitchFamily="34" charset="0"/>
            </a:endParaRPr>
          </a:p>
          <a:p>
            <a:pPr marL="169863" lvl="1" indent="-169863">
              <a:lnSpc>
                <a:spcPct val="80000"/>
              </a:lnSpc>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When each component will be offered (e.g., winter versus year-round crisis)</a:t>
            </a:r>
          </a:p>
          <a:p>
            <a:pPr marL="169863" lvl="1" indent="-169863">
              <a:lnSpc>
                <a:spcPct val="80000"/>
              </a:lnSpc>
              <a:spcBef>
                <a:spcPts val="0"/>
              </a:spcBef>
              <a:buNone/>
            </a:pPr>
            <a:endParaRPr lang="en-US" sz="1200" dirty="0">
              <a:latin typeface="Calibri" panose="020F0502020204030204" pitchFamily="34" charset="0"/>
              <a:cs typeface="Calibri" panose="020F0502020204030204" pitchFamily="34" charset="0"/>
            </a:endParaRPr>
          </a:p>
          <a:p>
            <a:pPr marL="169863" lvl="1" indent="-169863">
              <a:lnSpc>
                <a:spcPct val="80000"/>
              </a:lnSpc>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What each program component will include (e.g., equipment repair or bill payment only)</a:t>
            </a:r>
            <a:endParaRPr lang="en-US" sz="1800" dirty="0">
              <a:latin typeface="Calibri" panose="020F0502020204030204" pitchFamily="34" charset="0"/>
              <a:cs typeface="Calibri" panose="020F0502020204030204" pitchFamily="34" charset="0"/>
            </a:endParaRPr>
          </a:p>
          <a:p>
            <a:pPr marL="285750" lvl="1" indent="0">
              <a:spcBef>
                <a:spcPts val="0"/>
              </a:spcBef>
              <a:buNone/>
            </a:pPr>
            <a:endParaRPr lang="en-US" sz="1800" dirty="0">
              <a:solidFill>
                <a:schemeClr val="accent6"/>
              </a:solidFill>
              <a:cs typeface="Calibri" panose="020F0502020204030204" pitchFamily="34" charset="0"/>
            </a:endParaRPr>
          </a:p>
          <a:p>
            <a:pPr marL="0" lvl="1" indent="0">
              <a:lnSpc>
                <a:spcPct val="50000"/>
              </a:lnSpc>
              <a:spcBef>
                <a:spcPts val="0"/>
              </a:spcBef>
              <a:buNone/>
            </a:pPr>
            <a:endParaRPr lang="en-US" sz="1800" b="1" dirty="0">
              <a:solidFill>
                <a:schemeClr val="accent6"/>
              </a:solidFill>
              <a:cs typeface="Calibri" panose="020F0502020204030204" pitchFamily="34" charset="0"/>
            </a:endParaRPr>
          </a:p>
          <a:p>
            <a:pPr marL="0" lvl="1" indent="0">
              <a:lnSpc>
                <a:spcPct val="50000"/>
              </a:lnSpc>
              <a:spcBef>
                <a:spcPts val="0"/>
              </a:spcBef>
              <a:buNone/>
            </a:pPr>
            <a:endParaRPr lang="en-US" sz="1800" b="1" dirty="0">
              <a:solidFill>
                <a:schemeClr val="accent6"/>
              </a:solidFill>
              <a:cs typeface="Calibri" panose="020F0502020204030204" pitchFamily="34" charset="0"/>
            </a:endParaRPr>
          </a:p>
          <a:p>
            <a:pPr marL="0" lvl="1" indent="0">
              <a:lnSpc>
                <a:spcPct val="90000"/>
              </a:lnSpc>
              <a:spcBef>
                <a:spcPts val="0"/>
              </a:spcBef>
              <a:buNone/>
            </a:pPr>
            <a:endParaRPr lang="en-US" sz="1800" dirty="0">
              <a:cs typeface="Calibri" panose="020F0502020204030204" pitchFamily="34" charset="0"/>
            </a:endParaRPr>
          </a:p>
        </p:txBody>
      </p:sp>
      <p:sp>
        <p:nvSpPr>
          <p:cNvPr id="4" name="Slide Number Placeholder 3"/>
          <p:cNvSpPr>
            <a:spLocks noGrp="1"/>
          </p:cNvSpPr>
          <p:nvPr>
            <p:ph type="sldNum" sz="quarter" idx="4294967295"/>
          </p:nvPr>
        </p:nvSpPr>
        <p:spPr>
          <a:xfrm>
            <a:off x="1670304" y="6210300"/>
            <a:ext cx="457200" cy="457200"/>
          </a:xfrm>
          <a:prstGeom prst="ellipse">
            <a:avLst/>
          </a:prstGeom>
        </p:spPr>
        <p:txBody>
          <a:bodyPr>
            <a:normAutofit fontScale="70000" lnSpcReduction="20000"/>
          </a:bodyPr>
          <a:lstStyle/>
          <a:p>
            <a:pPr>
              <a:defRPr/>
            </a:pPr>
            <a:fld id="{232540F5-BE53-4980-ABDE-DC5A5DE073AE}" type="slidenum">
              <a:rPr lang="en-US" sz="1400" b="0">
                <a:latin typeface="Arial"/>
              </a:rPr>
              <a:pPr>
                <a:defRPr/>
              </a:pPr>
              <a:t>16</a:t>
            </a:fld>
            <a:endParaRPr lang="en-US" sz="1400" b="0" dirty="0">
              <a:latin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275030369"/>
              </p:ext>
            </p:extLst>
          </p:nvPr>
        </p:nvGraphicFramePr>
        <p:xfrm>
          <a:off x="1662967" y="4269830"/>
          <a:ext cx="8693239" cy="2346336"/>
        </p:xfrm>
        <a:graphic>
          <a:graphicData uri="http://schemas.openxmlformats.org/drawingml/2006/table">
            <a:tbl>
              <a:tblPr/>
              <a:tblGrid>
                <a:gridCol w="2411173">
                  <a:extLst>
                    <a:ext uri="{9D8B030D-6E8A-4147-A177-3AD203B41FA5}">
                      <a16:colId xmlns:a16="http://schemas.microsoft.com/office/drawing/2014/main" val="3290352599"/>
                    </a:ext>
                  </a:extLst>
                </a:gridCol>
                <a:gridCol w="2094022">
                  <a:extLst>
                    <a:ext uri="{9D8B030D-6E8A-4147-A177-3AD203B41FA5}">
                      <a16:colId xmlns:a16="http://schemas.microsoft.com/office/drawing/2014/main" val="350683241"/>
                    </a:ext>
                  </a:extLst>
                </a:gridCol>
                <a:gridCol w="2094022">
                  <a:extLst>
                    <a:ext uri="{9D8B030D-6E8A-4147-A177-3AD203B41FA5}">
                      <a16:colId xmlns:a16="http://schemas.microsoft.com/office/drawing/2014/main" val="795196099"/>
                    </a:ext>
                  </a:extLst>
                </a:gridCol>
                <a:gridCol w="2094022">
                  <a:extLst>
                    <a:ext uri="{9D8B030D-6E8A-4147-A177-3AD203B41FA5}">
                      <a16:colId xmlns:a16="http://schemas.microsoft.com/office/drawing/2014/main" val="982197065"/>
                    </a:ext>
                  </a:extLst>
                </a:gridCol>
              </a:tblGrid>
              <a:tr h="567588">
                <a:tc>
                  <a:txBody>
                    <a:bodyPr/>
                    <a:lstStyle/>
                    <a:p>
                      <a:pPr algn="l" rtl="0" fontAlgn="ctr"/>
                      <a:r>
                        <a:rPr lang="en-US" sz="1200" b="1" i="0" u="none" strike="noStrike" dirty="0">
                          <a:solidFill>
                            <a:srgbClr val="E3DED1"/>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458"/>
                    </a:solidFill>
                  </a:tcPr>
                </a:tc>
                <a:tc>
                  <a:txBody>
                    <a:bodyPr/>
                    <a:lstStyle/>
                    <a:p>
                      <a:pPr algn="ctr" rtl="0" fontAlgn="ctr">
                        <a:lnSpc>
                          <a:spcPct val="80000"/>
                        </a:lnSpc>
                      </a:pPr>
                      <a:r>
                        <a:rPr lang="en-US" sz="1800" b="1" i="0" u="none" strike="noStrike" dirty="0">
                          <a:solidFill>
                            <a:srgbClr val="E3DED1"/>
                          </a:solidFill>
                          <a:effectLst/>
                          <a:latin typeface="Calibri" panose="020F0502020204030204" pitchFamily="34" charset="0"/>
                        </a:rPr>
                        <a:t># of State/Territory Grantees*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458"/>
                    </a:solidFill>
                  </a:tcPr>
                </a:tc>
                <a:tc>
                  <a:txBody>
                    <a:bodyPr/>
                    <a:lstStyle/>
                    <a:p>
                      <a:pPr algn="ctr" rtl="0" fontAlgn="ctr">
                        <a:lnSpc>
                          <a:spcPct val="80000"/>
                        </a:lnSpc>
                      </a:pPr>
                      <a:r>
                        <a:rPr lang="en-US" sz="1800" b="1" i="0" u="none" strike="noStrike" dirty="0">
                          <a:solidFill>
                            <a:srgbClr val="E3DED1"/>
                          </a:solidFill>
                          <a:effectLst/>
                          <a:latin typeface="Calibri" panose="020F0502020204030204" pitchFamily="34" charset="0"/>
                        </a:rPr>
                        <a:t>Lowest % of Funds Allocated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458"/>
                    </a:solidFill>
                  </a:tcPr>
                </a:tc>
                <a:tc>
                  <a:txBody>
                    <a:bodyPr/>
                    <a:lstStyle/>
                    <a:p>
                      <a:pPr algn="ctr" rtl="0" fontAlgn="ctr">
                        <a:lnSpc>
                          <a:spcPct val="80000"/>
                        </a:lnSpc>
                      </a:pPr>
                      <a:r>
                        <a:rPr lang="en-US" sz="1800" b="1" i="0" u="none" strike="noStrike" dirty="0">
                          <a:solidFill>
                            <a:srgbClr val="E3DED1"/>
                          </a:solidFill>
                          <a:effectLst/>
                          <a:latin typeface="Calibri" panose="020F0502020204030204" pitchFamily="34" charset="0"/>
                        </a:rPr>
                        <a:t>Highest % of Funds Allocated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458"/>
                    </a:solidFill>
                  </a:tcPr>
                </a:tc>
                <a:extLst>
                  <a:ext uri="{0D108BD9-81ED-4DB2-BD59-A6C34878D82A}">
                    <a16:rowId xmlns:a16="http://schemas.microsoft.com/office/drawing/2014/main" val="3238453784"/>
                  </a:ext>
                </a:extLst>
              </a:tr>
              <a:tr h="330387">
                <a:tc>
                  <a:txBody>
                    <a:bodyPr/>
                    <a:lstStyle/>
                    <a:p>
                      <a:pPr algn="l" rtl="0" fontAlgn="ctr"/>
                      <a:r>
                        <a:rPr lang="en-US" sz="1800" b="1" i="0" u="none" strike="noStrike" dirty="0">
                          <a:solidFill>
                            <a:srgbClr val="000000"/>
                          </a:solidFill>
                          <a:effectLst/>
                          <a:latin typeface="Calibri" panose="020F0502020204030204" pitchFamily="34" charset="0"/>
                        </a:rPr>
                        <a:t> Heating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51 of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extLst>
                  <a:ext uri="{0D108BD9-81ED-4DB2-BD59-A6C34878D82A}">
                    <a16:rowId xmlns:a16="http://schemas.microsoft.com/office/drawing/2014/main" val="1084456515"/>
                  </a:ext>
                </a:extLst>
              </a:tr>
              <a:tr h="330387">
                <a:tc>
                  <a:txBody>
                    <a:bodyPr/>
                    <a:lstStyle/>
                    <a:p>
                      <a:pPr algn="l" rtl="0" fontAlgn="ctr"/>
                      <a:r>
                        <a:rPr lang="en-US" sz="1800" b="1" i="0" u="none" strike="noStrike" dirty="0">
                          <a:solidFill>
                            <a:srgbClr val="000000"/>
                          </a:solidFill>
                          <a:effectLst/>
                          <a:latin typeface="Calibri" panose="020F0502020204030204" pitchFamily="34" charset="0"/>
                        </a:rPr>
                        <a:t> Cooling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30 of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extLst>
                  <a:ext uri="{0D108BD9-81ED-4DB2-BD59-A6C34878D82A}">
                    <a16:rowId xmlns:a16="http://schemas.microsoft.com/office/drawing/2014/main" val="1620138300"/>
                  </a:ext>
                </a:extLst>
              </a:tr>
              <a:tr h="330387">
                <a:tc>
                  <a:txBody>
                    <a:bodyPr/>
                    <a:lstStyle/>
                    <a:p>
                      <a:pPr algn="l" rtl="0" fontAlgn="ctr"/>
                      <a:r>
                        <a:rPr lang="en-US" sz="1800" b="1" i="0" u="none" strike="noStrike" dirty="0">
                          <a:solidFill>
                            <a:srgbClr val="000000"/>
                          </a:solidFill>
                          <a:effectLst/>
                          <a:latin typeface="Calibri" panose="020F0502020204030204" pitchFamily="34" charset="0"/>
                        </a:rPr>
                        <a:t> Crisis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54 of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extLst>
                  <a:ext uri="{0D108BD9-81ED-4DB2-BD59-A6C34878D82A}">
                    <a16:rowId xmlns:a16="http://schemas.microsoft.com/office/drawing/2014/main" val="3949641708"/>
                  </a:ext>
                </a:extLst>
              </a:tr>
              <a:tr h="330387">
                <a:tc>
                  <a:txBody>
                    <a:bodyPr/>
                    <a:lstStyle/>
                    <a:p>
                      <a:pPr algn="l" rtl="0" fontAlgn="ctr"/>
                      <a:r>
                        <a:rPr lang="en-US" sz="1800" b="1" i="0" u="none" strike="noStrike" dirty="0">
                          <a:solidFill>
                            <a:srgbClr val="000000"/>
                          </a:solidFill>
                          <a:effectLst/>
                          <a:latin typeface="Calibri" panose="020F0502020204030204" pitchFamily="34" charset="0"/>
                        </a:rPr>
                        <a:t> Weatherization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52 of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extLst>
                  <a:ext uri="{0D108BD9-81ED-4DB2-BD59-A6C34878D82A}">
                    <a16:rowId xmlns:a16="http://schemas.microsoft.com/office/drawing/2014/main" val="575469555"/>
                  </a:ext>
                </a:extLst>
              </a:tr>
              <a:tr h="457200">
                <a:tc gridSpan="4">
                  <a:txBody>
                    <a:bodyPr/>
                    <a:lstStyle/>
                    <a:p>
                      <a:pPr algn="l" rtl="0" fontAlgn="ctr"/>
                      <a:r>
                        <a:rPr lang="en-US" sz="1400" b="0" i="1" u="none" strike="noStrike" dirty="0">
                          <a:solidFill>
                            <a:srgbClr val="000000"/>
                          </a:solidFill>
                          <a:effectLst/>
                          <a:latin typeface="Calibri" panose="020F0502020204030204" pitchFamily="34" charset="0"/>
                        </a:rPr>
                        <a:t>* Including America Samoa, Marianas Islands, Puerto Rico, and Washington, DC</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pPr algn="l" rtl="0" fontAlgn="ctr"/>
                      <a:endParaRPr lang="en-US" sz="1400" b="0" i="1"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en-US" sz="1400" b="0"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74611197"/>
                  </a:ext>
                </a:extLst>
              </a:tr>
            </a:tbl>
          </a:graphicData>
        </a:graphic>
      </p:graphicFrame>
      <p:sp>
        <p:nvSpPr>
          <p:cNvPr id="10" name="Slide Number Placeholder 2">
            <a:extLst>
              <a:ext uri="{FF2B5EF4-FFF2-40B4-BE49-F238E27FC236}">
                <a16:creationId xmlns:a16="http://schemas.microsoft.com/office/drawing/2014/main" id="{2C4392EF-928F-2B54-7248-B71A85F98C72}"/>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16</a:t>
            </a:fld>
            <a:endParaRPr lang="en-US" sz="1600" dirty="0">
              <a:ea typeface="+mn-ea"/>
            </a:endParaRPr>
          </a:p>
        </p:txBody>
      </p:sp>
      <p:sp>
        <p:nvSpPr>
          <p:cNvPr id="12" name="TextBox 11">
            <a:extLst>
              <a:ext uri="{FF2B5EF4-FFF2-40B4-BE49-F238E27FC236}">
                <a16:creationId xmlns:a16="http://schemas.microsoft.com/office/drawing/2014/main" id="{153AE054-ADD7-F7C6-6178-66614634BE49}"/>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Tree>
    <p:extLst>
      <p:ext uri="{BB962C8B-B14F-4D97-AF65-F5344CB8AC3E}">
        <p14:creationId xmlns:p14="http://schemas.microsoft.com/office/powerpoint/2010/main" val="290466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9682" y="183037"/>
            <a:ext cx="10871200" cy="990600"/>
          </a:xfrm>
        </p:spPr>
        <p:txBody>
          <a:bodyPr anchor="ctr">
            <a:normAutofit/>
          </a:bodyPr>
          <a:lstStyle/>
          <a:p>
            <a:r>
              <a:rPr kumimoji="0" lang="en-US" sz="3600" b="1" i="0" u="none" strike="noStrike" kern="1200" cap="none" spc="0" normalizeH="0" baseline="0" noProof="0" dirty="0">
                <a:ln>
                  <a:noFill/>
                </a:ln>
                <a:solidFill>
                  <a:srgbClr val="775F55"/>
                </a:solidFill>
                <a:effectLst/>
                <a:uLnTx/>
                <a:uFillTx/>
                <a:latin typeface="Calibri" panose="020F0502020204030204" pitchFamily="34" charset="0"/>
                <a:ea typeface="+mj-ea"/>
                <a:cs typeface="Calibri" panose="020F0502020204030204" pitchFamily="34" charset="0"/>
              </a:rPr>
              <a:t>Example:  Assurance 1 (Uses of Funds)</a:t>
            </a:r>
            <a:endParaRPr lang="en-US" sz="2000" i="1" dirty="0"/>
          </a:p>
        </p:txBody>
      </p:sp>
      <p:sp>
        <p:nvSpPr>
          <p:cNvPr id="8" name="Content Placeholder 7"/>
          <p:cNvSpPr>
            <a:spLocks noGrp="1"/>
          </p:cNvSpPr>
          <p:nvPr>
            <p:ph sz="quarter" idx="1"/>
          </p:nvPr>
        </p:nvSpPr>
        <p:spPr>
          <a:xfrm>
            <a:off x="169682" y="1741597"/>
            <a:ext cx="11679811" cy="2934098"/>
          </a:xfrm>
        </p:spPr>
        <p:txBody>
          <a:bodyPr>
            <a:noAutofit/>
          </a:bodyPr>
          <a:lstStyle/>
          <a:p>
            <a:pPr marL="285750" lvl="1" indent="0">
              <a:spcBef>
                <a:spcPts val="0"/>
              </a:spcBef>
              <a:buNone/>
            </a:pPr>
            <a:endParaRPr lang="en-US" sz="1800" dirty="0">
              <a:solidFill>
                <a:schemeClr val="accent6"/>
              </a:solidFill>
              <a:cs typeface="Calibri" panose="020F0502020204030204" pitchFamily="34" charset="0"/>
            </a:endParaRPr>
          </a:p>
          <a:p>
            <a:pPr marL="0" lvl="1" indent="0">
              <a:lnSpc>
                <a:spcPct val="50000"/>
              </a:lnSpc>
              <a:spcBef>
                <a:spcPts val="0"/>
              </a:spcBef>
              <a:buNone/>
            </a:pPr>
            <a:endParaRPr lang="en-US" sz="1800" b="1" dirty="0">
              <a:solidFill>
                <a:schemeClr val="accent6"/>
              </a:solidFill>
              <a:cs typeface="Calibri" panose="020F0502020204030204" pitchFamily="34" charset="0"/>
            </a:endParaRPr>
          </a:p>
          <a:p>
            <a:pPr marL="0" lvl="1" indent="0">
              <a:lnSpc>
                <a:spcPct val="50000"/>
              </a:lnSpc>
              <a:spcBef>
                <a:spcPts val="0"/>
              </a:spcBef>
              <a:buNone/>
            </a:pPr>
            <a:endParaRPr lang="en-US" sz="1800" b="1" dirty="0">
              <a:solidFill>
                <a:schemeClr val="accent6"/>
              </a:solidFill>
              <a:cs typeface="Calibri" panose="020F0502020204030204" pitchFamily="34" charset="0"/>
            </a:endParaRPr>
          </a:p>
          <a:p>
            <a:pPr marL="0" lvl="1" indent="0">
              <a:lnSpc>
                <a:spcPct val="90000"/>
              </a:lnSpc>
              <a:spcBef>
                <a:spcPts val="0"/>
              </a:spcBef>
              <a:buNone/>
            </a:pPr>
            <a:endParaRPr lang="en-US" sz="1800" dirty="0">
              <a:cs typeface="Calibri" panose="020F0502020204030204" pitchFamily="34" charset="0"/>
            </a:endParaRPr>
          </a:p>
        </p:txBody>
      </p:sp>
      <p:sp>
        <p:nvSpPr>
          <p:cNvPr id="4" name="Slide Number Placeholder 3"/>
          <p:cNvSpPr>
            <a:spLocks noGrp="1"/>
          </p:cNvSpPr>
          <p:nvPr>
            <p:ph type="sldNum" sz="quarter" idx="4294967295"/>
          </p:nvPr>
        </p:nvSpPr>
        <p:spPr>
          <a:xfrm>
            <a:off x="1670304" y="6210300"/>
            <a:ext cx="457200" cy="457200"/>
          </a:xfrm>
          <a:prstGeom prst="ellipse">
            <a:avLst/>
          </a:prstGeom>
        </p:spPr>
        <p:txBody>
          <a:bodyP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6" name="Table 5">
            <a:extLst>
              <a:ext uri="{FF2B5EF4-FFF2-40B4-BE49-F238E27FC236}">
                <a16:creationId xmlns:a16="http://schemas.microsoft.com/office/drawing/2014/main" id="{5CEE65B7-724F-0EA7-5165-AB2D62FCB4EB}"/>
              </a:ext>
            </a:extLst>
          </p:cNvPr>
          <p:cNvGraphicFramePr>
            <a:graphicFrameLocks noGrp="1"/>
          </p:cNvGraphicFramePr>
          <p:nvPr/>
        </p:nvGraphicFramePr>
        <p:xfrm>
          <a:off x="973122" y="3761402"/>
          <a:ext cx="10265717" cy="2262378"/>
        </p:xfrm>
        <a:graphic>
          <a:graphicData uri="http://schemas.openxmlformats.org/drawingml/2006/table">
            <a:tbl>
              <a:tblPr firstRow="1" bandRow="1">
                <a:tableStyleId>{2D5ABB26-0587-4C30-8999-92F81FD0307C}</a:tableStyleId>
              </a:tblPr>
              <a:tblGrid>
                <a:gridCol w="1856668">
                  <a:extLst>
                    <a:ext uri="{9D8B030D-6E8A-4147-A177-3AD203B41FA5}">
                      <a16:colId xmlns:a16="http://schemas.microsoft.com/office/drawing/2014/main" val="4079345045"/>
                    </a:ext>
                  </a:extLst>
                </a:gridCol>
                <a:gridCol w="8409049">
                  <a:extLst>
                    <a:ext uri="{9D8B030D-6E8A-4147-A177-3AD203B41FA5}">
                      <a16:colId xmlns:a16="http://schemas.microsoft.com/office/drawing/2014/main" val="907846636"/>
                    </a:ext>
                  </a:extLst>
                </a:gridCol>
              </a:tblGrid>
              <a:tr h="1106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Need</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b="0" dirty="0">
                          <a:latin typeface="Calibri" panose="020F0502020204030204" pitchFamily="34" charset="0"/>
                          <a:cs typeface="Calibri" panose="020F0502020204030204" pitchFamily="34" charset="0"/>
                        </a:rPr>
                        <a:t>Are we turning away households from one</a:t>
                      </a:r>
                      <a:r>
                        <a:rPr lang="en-US" sz="1800" b="0" baseline="0" dirty="0">
                          <a:latin typeface="Calibri" panose="020F0502020204030204" pitchFamily="34" charset="0"/>
                          <a:cs typeface="Calibri" panose="020F0502020204030204" pitchFamily="34" charset="0"/>
                        </a:rPr>
                        <a:t> </a:t>
                      </a:r>
                      <a:r>
                        <a:rPr lang="en-US" sz="1800" b="0" dirty="0">
                          <a:latin typeface="Calibri" panose="020F0502020204030204" pitchFamily="34" charset="0"/>
                          <a:cs typeface="Calibri" panose="020F0502020204030204" pitchFamily="34" charset="0"/>
                        </a:rPr>
                        <a:t>component (e.g., heating) in order to keep another</a:t>
                      </a:r>
                      <a:r>
                        <a:rPr lang="en-US" sz="1800" b="0" baseline="0" dirty="0">
                          <a:latin typeface="Calibri" panose="020F0502020204030204" pitchFamily="34" charset="0"/>
                          <a:cs typeface="Calibri" panose="020F0502020204030204" pitchFamily="34" charset="0"/>
                        </a:rPr>
                        <a:t> (e.g., cooling)</a:t>
                      </a:r>
                      <a:r>
                        <a:rPr lang="en-US" sz="1800" b="0" dirty="0">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endParaRPr lang="en-US" sz="900" b="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b="0" dirty="0">
                          <a:latin typeface="Calibri" panose="020F0502020204030204" pitchFamily="34" charset="0"/>
                          <a:cs typeface="Calibri" panose="020F0502020204030204" pitchFamily="34" charset="0"/>
                        </a:rPr>
                        <a:t>Are we seeing an increase in households</a:t>
                      </a:r>
                      <a:r>
                        <a:rPr lang="en-US" sz="1800" b="0" baseline="0" dirty="0">
                          <a:latin typeface="Calibri" panose="020F0502020204030204" pitchFamily="34" charset="0"/>
                          <a:cs typeface="Calibri" panose="020F0502020204030204" pitchFamily="34" charset="0"/>
                        </a:rPr>
                        <a:t> with high energy usage or inoperable equipment that may warrant more crisis or weatherization services?</a:t>
                      </a:r>
                      <a:endParaRPr lang="en-US" sz="1800" b="0" dirty="0">
                        <a:latin typeface="Calibri" panose="020F050202020403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extLst>
                  <a:ext uri="{0D108BD9-81ED-4DB2-BD59-A6C34878D82A}">
                    <a16:rowId xmlns:a16="http://schemas.microsoft.com/office/drawing/2014/main" val="753381708"/>
                  </a:ext>
                </a:extLst>
              </a:tr>
              <a:tr h="550128">
                <a:tc>
                  <a:txBody>
                    <a:bodyPr/>
                    <a:lstStyle/>
                    <a:p>
                      <a:r>
                        <a:rPr lang="en-US" sz="2400" b="1" dirty="0">
                          <a:latin typeface="Calibri" panose="020F0502020204030204" pitchFamily="34" charset="0"/>
                          <a:cs typeface="Calibri" panose="020F0502020204030204" pitchFamily="34" charset="0"/>
                        </a:rPr>
                        <a:t>Climate</a:t>
                      </a:r>
                      <a:endParaRPr lang="en-US" sz="2400" dirty="0"/>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tc>
                  <a:txBody>
                    <a:bodyPr/>
                    <a:lstStyle/>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dirty="0">
                          <a:latin typeface="Calibri" panose="020F0502020204030204" pitchFamily="34" charset="0"/>
                          <a:cs typeface="Calibri" panose="020F0502020204030204" pitchFamily="34" charset="0"/>
                        </a:rPr>
                        <a:t>Are more households requesting LIHEAP during months when the program hasn’t typically been offered (e.g., summer)?</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65552257"/>
                  </a:ext>
                </a:extLst>
              </a:tr>
              <a:tr h="550128">
                <a:tc>
                  <a:txBody>
                    <a:bodyPr/>
                    <a:lstStyle/>
                    <a:p>
                      <a:r>
                        <a:rPr lang="en-US" sz="2400" b="1" dirty="0">
                          <a:latin typeface="Calibri" panose="020F0502020204030204" pitchFamily="34" charset="0"/>
                          <a:cs typeface="Calibri" panose="020F0502020204030204" pitchFamily="34" charset="0"/>
                        </a:rPr>
                        <a:t>Resources</a:t>
                      </a:r>
                      <a:endParaRPr lang="en-US" sz="2400" dirty="0"/>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DDDDD"/>
                    </a:solidFill>
                  </a:tcPr>
                </a:tc>
                <a:tc>
                  <a:txBody>
                    <a:bodyPr/>
                    <a:lstStyle/>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dirty="0">
                          <a:latin typeface="Calibri" panose="020F0502020204030204" pitchFamily="34" charset="0"/>
                          <a:cs typeface="Calibri" panose="020F0502020204030204" pitchFamily="34" charset="0"/>
                        </a:rPr>
                        <a:t>Do we have money left over at the end of each heating season that could fund cooling, summer crisis, or year-round crisis programs? </a:t>
                      </a:r>
                      <a:endParaRPr lang="en-US" sz="1800" i="1" dirty="0">
                        <a:solidFill>
                          <a:srgbClr val="969696"/>
                        </a:solidFill>
                        <a:latin typeface="Calibri" panose="020F050202020403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DDDDD"/>
                    </a:solidFill>
                  </a:tcPr>
                </a:tc>
                <a:extLst>
                  <a:ext uri="{0D108BD9-81ED-4DB2-BD59-A6C34878D82A}">
                    <a16:rowId xmlns:a16="http://schemas.microsoft.com/office/drawing/2014/main" val="2990253492"/>
                  </a:ext>
                </a:extLst>
              </a:tr>
            </a:tbl>
          </a:graphicData>
        </a:graphic>
      </p:graphicFrame>
      <p:sp>
        <p:nvSpPr>
          <p:cNvPr id="10" name="Content Placeholder 7">
            <a:extLst>
              <a:ext uri="{FF2B5EF4-FFF2-40B4-BE49-F238E27FC236}">
                <a16:creationId xmlns:a16="http://schemas.microsoft.com/office/drawing/2014/main" id="{DE02AC88-C914-5641-E4B8-3F7EEC4CBBFB}"/>
              </a:ext>
            </a:extLst>
          </p:cNvPr>
          <p:cNvSpPr txBox="1">
            <a:spLocks/>
          </p:cNvSpPr>
          <p:nvPr/>
        </p:nvSpPr>
        <p:spPr>
          <a:xfrm>
            <a:off x="256392" y="1802031"/>
            <a:ext cx="11679811" cy="2934098"/>
          </a:xfrm>
          <a:prstGeom prst="rect">
            <a:avLst/>
          </a:prstGeom>
        </p:spPr>
        <p:txBody>
          <a:bodyPr vert="horz">
            <a:noAutofit/>
          </a:bodyPr>
          <a:lst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marR="0" lvl="1" indent="-342900" algn="l" defTabSz="914400" rtl="0" eaLnBrk="1" fontAlgn="auto" latinLnBrk="0" hangingPunct="1">
              <a:lnSpc>
                <a:spcPct val="80000"/>
              </a:lnSpc>
              <a:spcBef>
                <a:spcPts val="0"/>
              </a:spcBef>
              <a:spcAft>
                <a:spcPts val="0"/>
              </a:spcAft>
              <a:buClr>
                <a:prstClr val="black"/>
              </a:buClr>
              <a:buSzPct val="100000"/>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STATE LAW:  </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When determining how funds will be used, some grantees must consider state laws regarding implementation of certain LIHEAP components.  For example, some states have laws in place that require a certain portion of LIHEAP funds be used for LIHEAP weatherization.</a:t>
            </a:r>
          </a:p>
          <a:p>
            <a:pPr marL="342900" marR="0" lvl="1" indent="-342900" algn="l" defTabSz="914400" rtl="0" eaLnBrk="1" fontAlgn="auto" latinLnBrk="0" hangingPunct="1">
              <a:lnSpc>
                <a:spcPct val="80000"/>
              </a:lnSpc>
              <a:spcBef>
                <a:spcPts val="0"/>
              </a:spcBef>
              <a:spcAft>
                <a:spcPts val="0"/>
              </a:spcAft>
              <a:buClr>
                <a:srgbClr val="775F55"/>
              </a:buClr>
              <a:buSzPct val="80000"/>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1" indent="-342900" algn="l" defTabSz="914400" rtl="0" eaLnBrk="1" fontAlgn="auto" latinLnBrk="0" hangingPunct="1">
              <a:lnSpc>
                <a:spcPct val="80000"/>
              </a:lnSpc>
              <a:spcBef>
                <a:spcPts val="0"/>
              </a:spcBef>
              <a:spcAft>
                <a:spcPts val="0"/>
              </a:spcAft>
              <a:buClr>
                <a:prstClr val="black"/>
              </a:buClr>
              <a:buSzPct val="100000"/>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OTHER FACTORS:  </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addition to federal and state laws, grantees must consider “other factors” when determining how to best use their LIHEAP funds, for example:</a:t>
            </a:r>
          </a:p>
          <a:p>
            <a:pPr marL="0" marR="0" lvl="1" indent="0" algn="l" defTabSz="914400" rtl="0" eaLnBrk="1" fontAlgn="auto" latinLnBrk="0" hangingPunct="1">
              <a:lnSpc>
                <a:spcPct val="80000"/>
              </a:lnSpc>
              <a:spcBef>
                <a:spcPts val="0"/>
              </a:spcBef>
              <a:spcAft>
                <a:spcPts val="0"/>
              </a:spcAft>
              <a:buClr>
                <a:srgbClr val="94B6D2"/>
              </a:buClr>
              <a:buSzPct val="70000"/>
              <a:buFont typeface="Wingdings 2"/>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Slide Number Placeholder 2">
            <a:extLst>
              <a:ext uri="{FF2B5EF4-FFF2-40B4-BE49-F238E27FC236}">
                <a16:creationId xmlns:a16="http://schemas.microsoft.com/office/drawing/2014/main" id="{CA0CADDC-90CD-B81D-6213-96FD8AB6FEA2}"/>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17</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12" name="TextBox 11">
            <a:extLst>
              <a:ext uri="{FF2B5EF4-FFF2-40B4-BE49-F238E27FC236}">
                <a16:creationId xmlns:a16="http://schemas.microsoft.com/office/drawing/2014/main" id="{55C93943-9D7F-78EF-C51A-452D537BDA0F}"/>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Tree>
    <p:extLst>
      <p:ext uri="{BB962C8B-B14F-4D97-AF65-F5344CB8AC3E}">
        <p14:creationId xmlns:p14="http://schemas.microsoft.com/office/powerpoint/2010/main" val="104796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18</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439140" y="2654754"/>
            <a:ext cx="1163267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itchFamily="34" charset="0"/>
                <a:ea typeface="+mn-ea"/>
                <a:cs typeface="+mn-cs"/>
              </a:rPr>
              <a:t>Questions/Comments</a:t>
            </a:r>
          </a:p>
        </p:txBody>
      </p:sp>
    </p:spTree>
    <p:extLst>
      <p:ext uri="{BB962C8B-B14F-4D97-AF65-F5344CB8AC3E}">
        <p14:creationId xmlns:p14="http://schemas.microsoft.com/office/powerpoint/2010/main" val="4006717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Cynthia Bryant</a:t>
            </a:r>
          </a:p>
        </p:txBody>
      </p:sp>
      <p:sp>
        <p:nvSpPr>
          <p:cNvPr id="8" name="TextBox 7">
            <a:extLst>
              <a:ext uri="{FF2B5EF4-FFF2-40B4-BE49-F238E27FC236}">
                <a16:creationId xmlns:a16="http://schemas.microsoft.com/office/drawing/2014/main" id="{83513993-184B-3051-CC15-EA54B4F44A53}"/>
              </a:ext>
            </a:extLst>
          </p:cNvPr>
          <p:cNvSpPr txBox="1"/>
          <p:nvPr/>
        </p:nvSpPr>
        <p:spPr>
          <a:xfrm>
            <a:off x="439140" y="2654754"/>
            <a:ext cx="11632676" cy="2431435"/>
          </a:xfrm>
          <a:prstGeom prst="rect">
            <a:avLst/>
          </a:prstGeom>
          <a:noFill/>
        </p:spPr>
        <p:txBody>
          <a:bodyPr wrap="square">
            <a:spAutoFit/>
          </a:bodyPr>
          <a:lstStyle/>
          <a:p>
            <a:r>
              <a:rPr lang="en-US" sz="4000" b="1" dirty="0">
                <a:latin typeface="Calibri" pitchFamily="34" charset="0"/>
              </a:rPr>
              <a:t>LIHEAP Program Administration</a:t>
            </a:r>
          </a:p>
          <a:p>
            <a:endParaRPr lang="en-US" sz="2800" dirty="0">
              <a:latin typeface="Calibri" pitchFamily="34" charset="0"/>
            </a:endParaRPr>
          </a:p>
          <a:p>
            <a:r>
              <a:rPr lang="en-US" sz="2800" dirty="0">
                <a:latin typeface="Calibri" pitchFamily="34" charset="0"/>
              </a:rPr>
              <a:t>Cynthia Bryant</a:t>
            </a:r>
          </a:p>
          <a:p>
            <a:r>
              <a:rPr lang="en-US" sz="2800" dirty="0">
                <a:latin typeface="Calibri" pitchFamily="34" charset="0"/>
              </a:rPr>
              <a:t>Georgia Department of Human Services</a:t>
            </a:r>
          </a:p>
          <a:p>
            <a:endParaRPr lang="en-US" sz="2800" dirty="0"/>
          </a:p>
        </p:txBody>
      </p:sp>
    </p:spTree>
    <p:extLst>
      <p:ext uri="{BB962C8B-B14F-4D97-AF65-F5344CB8AC3E}">
        <p14:creationId xmlns:p14="http://schemas.microsoft.com/office/powerpoint/2010/main" val="104883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1FF0-27F4-8A73-9BB4-F70E1702F305}"/>
              </a:ext>
            </a:extLst>
          </p:cNvPr>
          <p:cNvSpPr>
            <a:spLocks noGrp="1"/>
          </p:cNvSpPr>
          <p:nvPr>
            <p:ph type="title"/>
          </p:nvPr>
        </p:nvSpPr>
        <p:spPr>
          <a:xfrm>
            <a:off x="579120" y="1802593"/>
            <a:ext cx="10774680" cy="848360"/>
          </a:xfrm>
        </p:spPr>
        <p:txBody>
          <a:bodyPr>
            <a:normAutofit fontScale="90000"/>
          </a:bodyPr>
          <a:lstStyle/>
          <a:p>
            <a:r>
              <a:rPr lang="en-US" sz="4500" b="1" dirty="0">
                <a:solidFill>
                  <a:srgbClr val="42648C"/>
                </a:solidFill>
                <a:latin typeface="Lato" panose="020F0502020204030203" pitchFamily="34" charset="0"/>
                <a:ea typeface="+mn-ea"/>
                <a:cs typeface="+mn-cs"/>
              </a:rPr>
              <a:t>LIHEAP 101</a:t>
            </a:r>
            <a:br>
              <a:rPr lang="en-US" sz="4500" b="1" dirty="0">
                <a:solidFill>
                  <a:srgbClr val="42648C"/>
                </a:solidFill>
                <a:latin typeface="Lato" panose="020F0502020204030203" pitchFamily="34" charset="0"/>
                <a:ea typeface="+mn-ea"/>
                <a:cs typeface="+mn-cs"/>
              </a:rPr>
            </a:br>
            <a:r>
              <a:rPr lang="en-US" sz="2800" b="0" dirty="0">
                <a:solidFill>
                  <a:srgbClr val="42648C"/>
                </a:solidFill>
                <a:latin typeface="Lato" panose="020F0502020204030203" pitchFamily="34" charset="0"/>
                <a:ea typeface="+mn-ea"/>
                <a:cs typeface="+mn-cs"/>
              </a:rPr>
              <a:t>June 13</a:t>
            </a:r>
            <a:r>
              <a:rPr lang="en-US" sz="2800" b="0" baseline="30000" dirty="0">
                <a:solidFill>
                  <a:srgbClr val="42648C"/>
                </a:solidFill>
                <a:latin typeface="Lato" panose="020F0502020204030203" pitchFamily="34" charset="0"/>
                <a:ea typeface="+mn-ea"/>
                <a:cs typeface="+mn-cs"/>
              </a:rPr>
              <a:t>th</a:t>
            </a:r>
            <a:r>
              <a:rPr lang="en-US" sz="2800" b="0" dirty="0">
                <a:solidFill>
                  <a:srgbClr val="42648C"/>
                </a:solidFill>
                <a:latin typeface="Lato" panose="020F0502020204030203" pitchFamily="34" charset="0"/>
                <a:ea typeface="+mn-ea"/>
                <a:cs typeface="+mn-cs"/>
              </a:rPr>
              <a:t>, 2023</a:t>
            </a:r>
            <a:endParaRPr lang="en-US" sz="4500" b="0" dirty="0">
              <a:solidFill>
                <a:srgbClr val="42648C"/>
              </a:solidFill>
              <a:latin typeface="Lato" panose="020F0502020204030203" pitchFamily="34" charset="0"/>
              <a:ea typeface="+mn-ea"/>
              <a:cs typeface="+mn-cs"/>
            </a:endParaRPr>
          </a:p>
        </p:txBody>
      </p:sp>
      <p:sp>
        <p:nvSpPr>
          <p:cNvPr id="3" name="Text Placeholder 2">
            <a:extLst>
              <a:ext uri="{FF2B5EF4-FFF2-40B4-BE49-F238E27FC236}">
                <a16:creationId xmlns:a16="http://schemas.microsoft.com/office/drawing/2014/main" id="{15457EFE-1AC2-1958-3E31-D6FA78D63281}"/>
              </a:ext>
            </a:extLst>
          </p:cNvPr>
          <p:cNvSpPr>
            <a:spLocks noGrp="1"/>
          </p:cNvSpPr>
          <p:nvPr>
            <p:ph type="body" idx="1"/>
          </p:nvPr>
        </p:nvSpPr>
        <p:spPr>
          <a:xfrm>
            <a:off x="269287" y="2957765"/>
            <a:ext cx="11394345" cy="4262544"/>
          </a:xfrm>
        </p:spPr>
        <p:txBody>
          <a:bodyPr>
            <a:normAutofit/>
          </a:bodyPr>
          <a:lstStyle/>
          <a:p>
            <a:pPr>
              <a:spcBef>
                <a:spcPct val="0"/>
              </a:spcBef>
            </a:pPr>
            <a:endParaRPr lang="en-US" sz="2400" b="1" dirty="0">
              <a:solidFill>
                <a:srgbClr val="42648C"/>
              </a:solidFill>
              <a:latin typeface="Lato" panose="020F0502020204030203" pitchFamily="34" charset="0"/>
            </a:endParaRPr>
          </a:p>
          <a:p>
            <a:pPr>
              <a:spcBef>
                <a:spcPct val="0"/>
              </a:spcBef>
            </a:pPr>
            <a:endParaRPr lang="en-US" sz="2400" b="1" dirty="0">
              <a:solidFill>
                <a:srgbClr val="42648C"/>
              </a:solidFill>
              <a:latin typeface="Lato" panose="020F0502020204030203" pitchFamily="34" charset="0"/>
            </a:endParaRPr>
          </a:p>
          <a:p>
            <a:pPr>
              <a:spcBef>
                <a:spcPct val="0"/>
              </a:spcBef>
            </a:pPr>
            <a:endParaRPr lang="en-US" sz="2400" b="1" dirty="0">
              <a:solidFill>
                <a:srgbClr val="42648C"/>
              </a:solidFill>
              <a:latin typeface="Lato" panose="020F0502020204030203" pitchFamily="34" charset="0"/>
            </a:endParaRPr>
          </a:p>
          <a:p>
            <a:pPr>
              <a:spcBef>
                <a:spcPct val="0"/>
              </a:spcBef>
            </a:pPr>
            <a:r>
              <a:rPr lang="en-US" sz="2400" b="1" dirty="0">
                <a:solidFill>
                  <a:srgbClr val="42648C"/>
                </a:solidFill>
                <a:latin typeface="Lato" panose="020F0502020204030203" pitchFamily="34" charset="0"/>
              </a:rPr>
              <a:t>Moderator: </a:t>
            </a:r>
            <a:r>
              <a:rPr lang="en-US" sz="2400" b="1" dirty="0" err="1">
                <a:solidFill>
                  <a:srgbClr val="42648C"/>
                </a:solidFill>
                <a:latin typeface="Lato" panose="020F0502020204030203" pitchFamily="34" charset="0"/>
              </a:rPr>
              <a:t>Häly</a:t>
            </a:r>
            <a:r>
              <a:rPr lang="en-US" sz="2400" b="1" dirty="0">
                <a:solidFill>
                  <a:srgbClr val="42648C"/>
                </a:solidFill>
                <a:latin typeface="Lato" panose="020F0502020204030203" pitchFamily="34" charset="0"/>
              </a:rPr>
              <a:t> </a:t>
            </a:r>
            <a:r>
              <a:rPr lang="en-US" sz="2400" b="1" dirty="0" err="1">
                <a:solidFill>
                  <a:srgbClr val="42648C"/>
                </a:solidFill>
                <a:latin typeface="Lato" panose="020F0502020204030203" pitchFamily="34" charset="0"/>
              </a:rPr>
              <a:t>Laasme</a:t>
            </a:r>
            <a:r>
              <a:rPr lang="en-US" sz="2400" b="1" dirty="0">
                <a:solidFill>
                  <a:srgbClr val="42648C"/>
                </a:solidFill>
                <a:latin typeface="Lato" panose="020F0502020204030203" pitchFamily="34" charset="0"/>
              </a:rPr>
              <a:t>, </a:t>
            </a:r>
            <a:r>
              <a:rPr lang="en-US" sz="2400" dirty="0">
                <a:solidFill>
                  <a:srgbClr val="42648C"/>
                </a:solidFill>
                <a:latin typeface="Lato" panose="020F0502020204030203" pitchFamily="34" charset="0"/>
              </a:rPr>
              <a:t>Delaware Department of Health and Social Services</a:t>
            </a:r>
          </a:p>
          <a:p>
            <a:pPr defTabSz="1219170">
              <a:buClr>
                <a:srgbClr val="000000"/>
              </a:buClr>
            </a:pPr>
            <a:endParaRPr lang="en-US" sz="2400" b="1" kern="0" dirty="0">
              <a:solidFill>
                <a:srgbClr val="42648C"/>
              </a:solidFill>
              <a:latin typeface="Lato"/>
              <a:ea typeface="Lato"/>
              <a:cs typeface="Lato"/>
              <a:sym typeface="Lato"/>
            </a:endParaRPr>
          </a:p>
          <a:p>
            <a:pPr defTabSz="1219170">
              <a:buClr>
                <a:srgbClr val="000000"/>
              </a:buClr>
            </a:pPr>
            <a:r>
              <a:rPr lang="en-US" sz="2400" b="1" kern="0" dirty="0">
                <a:solidFill>
                  <a:srgbClr val="42648C"/>
                </a:solidFill>
                <a:latin typeface="Lato"/>
                <a:ea typeface="Lato"/>
                <a:cs typeface="Lato"/>
                <a:sym typeface="Lato"/>
              </a:rPr>
              <a:t>Melissa Torgerson, </a:t>
            </a:r>
            <a:r>
              <a:rPr lang="en-US" sz="2400" kern="0" dirty="0">
                <a:solidFill>
                  <a:srgbClr val="42648C"/>
                </a:solidFill>
                <a:latin typeface="Lato"/>
                <a:ea typeface="Lato"/>
                <a:cs typeface="Lato"/>
                <a:sym typeface="Lato"/>
              </a:rPr>
              <a:t>VERVE Associates</a:t>
            </a:r>
            <a:endParaRPr lang="en-US" sz="1200" b="1" kern="0" dirty="0">
              <a:solidFill>
                <a:srgbClr val="42648C"/>
              </a:solidFill>
              <a:latin typeface="Lato"/>
              <a:ea typeface="Lato"/>
              <a:cs typeface="Lato"/>
              <a:sym typeface="Lato"/>
            </a:endParaRPr>
          </a:p>
          <a:p>
            <a:pPr defTabSz="1219170">
              <a:buClr>
                <a:srgbClr val="000000"/>
              </a:buClr>
            </a:pPr>
            <a:r>
              <a:rPr lang="en-US" sz="2400" b="1" kern="0" dirty="0">
                <a:solidFill>
                  <a:srgbClr val="42648C"/>
                </a:solidFill>
                <a:latin typeface="Lato"/>
                <a:ea typeface="Lato"/>
                <a:cs typeface="Lato"/>
                <a:sym typeface="Lato"/>
              </a:rPr>
              <a:t>Cynthia Bryant, </a:t>
            </a:r>
            <a:r>
              <a:rPr lang="en-US" sz="2400" kern="0" dirty="0">
                <a:solidFill>
                  <a:srgbClr val="42648C"/>
                </a:solidFill>
                <a:latin typeface="Lato"/>
                <a:ea typeface="Lato"/>
                <a:cs typeface="Lato"/>
                <a:sym typeface="Lato"/>
              </a:rPr>
              <a:t>Georgia Department of Human Services</a:t>
            </a:r>
          </a:p>
          <a:p>
            <a:pPr defTabSz="1219170">
              <a:buClr>
                <a:srgbClr val="000000"/>
              </a:buClr>
            </a:pPr>
            <a:r>
              <a:rPr lang="en-US" sz="2400" b="1" kern="0" dirty="0">
                <a:solidFill>
                  <a:srgbClr val="42648C"/>
                </a:solidFill>
                <a:latin typeface="Lato"/>
                <a:ea typeface="Lato"/>
                <a:cs typeface="Lato"/>
                <a:sym typeface="Lato"/>
              </a:rPr>
              <a:t>Theresa </a:t>
            </a:r>
            <a:r>
              <a:rPr lang="en-US" sz="2400" b="1" kern="0" dirty="0" err="1">
                <a:solidFill>
                  <a:srgbClr val="42648C"/>
                </a:solidFill>
                <a:latin typeface="Lato"/>
                <a:ea typeface="Lato"/>
                <a:cs typeface="Lato"/>
                <a:sym typeface="Lato"/>
              </a:rPr>
              <a:t>Kullen</a:t>
            </a:r>
            <a:r>
              <a:rPr lang="en-US" sz="2400" b="1" kern="0" dirty="0">
                <a:solidFill>
                  <a:srgbClr val="42648C"/>
                </a:solidFill>
                <a:latin typeface="Lato"/>
                <a:ea typeface="Lato"/>
                <a:cs typeface="Lato"/>
                <a:sym typeface="Lato"/>
              </a:rPr>
              <a:t>, </a:t>
            </a:r>
            <a:r>
              <a:rPr lang="en-US" sz="2400" kern="0" dirty="0">
                <a:solidFill>
                  <a:srgbClr val="42648C"/>
                </a:solidFill>
                <a:latin typeface="Lato"/>
                <a:ea typeface="Lato"/>
                <a:cs typeface="Lato"/>
                <a:sym typeface="Lato"/>
              </a:rPr>
              <a:t>Colorado Department of Human Services</a:t>
            </a:r>
            <a:endParaRPr lang="en-US" sz="2400" b="1" kern="0" dirty="0">
              <a:solidFill>
                <a:srgbClr val="42648C"/>
              </a:solidFill>
              <a:latin typeface="Lato"/>
              <a:ea typeface="Lato"/>
              <a:cs typeface="Lato"/>
              <a:sym typeface="Lato"/>
            </a:endParaRPr>
          </a:p>
          <a:p>
            <a:pPr defTabSz="1219170">
              <a:buClr>
                <a:srgbClr val="000000"/>
              </a:buClr>
            </a:pPr>
            <a:r>
              <a:rPr lang="en-US" sz="2400" b="1" kern="0" dirty="0">
                <a:solidFill>
                  <a:srgbClr val="42648C"/>
                </a:solidFill>
                <a:latin typeface="Lato"/>
                <a:ea typeface="Lato"/>
                <a:cs typeface="Lato"/>
                <a:sym typeface="Lato"/>
              </a:rPr>
              <a:t>Deirdre Weedon, </a:t>
            </a:r>
            <a:r>
              <a:rPr lang="en-US" sz="2400" kern="0" dirty="0">
                <a:solidFill>
                  <a:srgbClr val="42648C"/>
                </a:solidFill>
                <a:latin typeface="Lato"/>
                <a:ea typeface="Lato"/>
                <a:cs typeface="Lato"/>
                <a:sym typeface="Lato"/>
              </a:rPr>
              <a:t>Rhode Island Department of Human Services</a:t>
            </a:r>
          </a:p>
          <a:p>
            <a:pPr defTabSz="1219170">
              <a:buClr>
                <a:srgbClr val="000000"/>
              </a:buClr>
            </a:pPr>
            <a:r>
              <a:rPr lang="en-US" sz="2400" b="1" kern="0" dirty="0">
                <a:solidFill>
                  <a:srgbClr val="42648C"/>
                </a:solidFill>
                <a:latin typeface="Lato"/>
                <a:ea typeface="Lato"/>
                <a:cs typeface="Lato"/>
                <a:sym typeface="Lato"/>
              </a:rPr>
              <a:t>Brian Whorl, </a:t>
            </a:r>
            <a:r>
              <a:rPr lang="en-US" sz="2400" kern="0" dirty="0">
                <a:solidFill>
                  <a:srgbClr val="42648C"/>
                </a:solidFill>
                <a:latin typeface="Lato"/>
                <a:ea typeface="Lato"/>
                <a:cs typeface="Lato"/>
                <a:sym typeface="Lato"/>
              </a:rPr>
              <a:t>Pennsylvania Department of Human Services</a:t>
            </a:r>
          </a:p>
          <a:p>
            <a:pPr>
              <a:spcBef>
                <a:spcPct val="0"/>
              </a:spcBef>
            </a:pPr>
            <a:endParaRPr lang="en-US" sz="2400" dirty="0">
              <a:solidFill>
                <a:srgbClr val="42648C"/>
              </a:solidFill>
              <a:latin typeface="Lato" panose="020F0502020204030203" pitchFamily="34" charset="0"/>
            </a:endParaRPr>
          </a:p>
          <a:p>
            <a:pPr>
              <a:spcBef>
                <a:spcPct val="0"/>
              </a:spcBef>
            </a:pPr>
            <a:endParaRPr lang="en-US" sz="2400" dirty="0">
              <a:solidFill>
                <a:srgbClr val="42648C"/>
              </a:solidFill>
              <a:latin typeface="Lato" panose="020F0502020204030203" pitchFamily="34" charset="0"/>
            </a:endParaRPr>
          </a:p>
        </p:txBody>
      </p:sp>
      <p:pic>
        <p:nvPicPr>
          <p:cNvPr id="6" name="Picture 5" descr="A picture containing graphical user interface&#10;&#10;Description automatically generated">
            <a:extLst>
              <a:ext uri="{FF2B5EF4-FFF2-40B4-BE49-F238E27FC236}">
                <a16:creationId xmlns:a16="http://schemas.microsoft.com/office/drawing/2014/main" id="{E45C19F8-7C00-8166-5F7E-AEBCED43D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241"/>
            <a:ext cx="12107918" cy="1672947"/>
          </a:xfrm>
          <a:prstGeom prst="rect">
            <a:avLst/>
          </a:prstGeom>
        </p:spPr>
      </p:pic>
      <p:pic>
        <p:nvPicPr>
          <p:cNvPr id="8" name="Picture 7" descr="Logo&#10;&#10;Description automatically generated">
            <a:extLst>
              <a:ext uri="{FF2B5EF4-FFF2-40B4-BE49-F238E27FC236}">
                <a16:creationId xmlns:a16="http://schemas.microsoft.com/office/drawing/2014/main" id="{57CE8733-B0E7-CFCF-5400-32E615864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0" y="6058811"/>
            <a:ext cx="2743200" cy="861208"/>
          </a:xfrm>
          <a:prstGeom prst="rect">
            <a:avLst/>
          </a:prstGeom>
        </p:spPr>
      </p:pic>
    </p:spTree>
    <p:extLst>
      <p:ext uri="{BB962C8B-B14F-4D97-AF65-F5344CB8AC3E}">
        <p14:creationId xmlns:p14="http://schemas.microsoft.com/office/powerpoint/2010/main" val="233929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20</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Cynthia Bryant</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2309323"/>
            <a:ext cx="11173380" cy="3785652"/>
          </a:xfrm>
          <a:prstGeom prst="rect">
            <a:avLst/>
          </a:prstGeom>
          <a:noFill/>
        </p:spPr>
        <p:txBody>
          <a:bodyPr wrap="square">
            <a:spAutoFit/>
          </a:bodyPr>
          <a:lstStyle/>
          <a:p>
            <a:r>
              <a:rPr lang="en-US" sz="2800" dirty="0">
                <a:latin typeface="Calibri" pitchFamily="34" charset="0"/>
              </a:rPr>
              <a:t>In this section, we’ll cover:</a:t>
            </a:r>
          </a:p>
          <a:p>
            <a:endParaRPr lang="en-US" sz="2600" dirty="0">
              <a:latin typeface="Calibri" pitchFamily="34" charset="0"/>
            </a:endParaRPr>
          </a:p>
          <a:p>
            <a:pPr marL="339725" indent="-339725">
              <a:buFont typeface="Arial" panose="020B0604020202020204" pitchFamily="34" charset="0"/>
              <a:buChar char="•"/>
            </a:pPr>
            <a:r>
              <a:rPr lang="en-US" sz="2800" dirty="0">
                <a:latin typeface="Calibri" panose="020F0502020204030204" pitchFamily="34" charset="0"/>
                <a:cs typeface="Calibri" panose="020F0502020204030204" pitchFamily="34" charset="0"/>
              </a:rPr>
              <a:t>How in Georgia… we incorporate federal statute, state law, and other local factors into the design and delivery of our LIHEAP program.</a:t>
            </a:r>
            <a:endParaRPr lang="en-US" sz="2600" dirty="0">
              <a:latin typeface="Calibri" pitchFamily="34" charset="0"/>
            </a:endParaRP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1240718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The LIHEAP Virtual Library</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21</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21</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Cynthia Bryant</a:t>
            </a:r>
          </a:p>
        </p:txBody>
      </p:sp>
      <p:sp>
        <p:nvSpPr>
          <p:cNvPr id="8" name="TextBox 7">
            <a:extLst>
              <a:ext uri="{FF2B5EF4-FFF2-40B4-BE49-F238E27FC236}">
                <a16:creationId xmlns:a16="http://schemas.microsoft.com/office/drawing/2014/main" id="{83513993-184B-3051-CC15-EA54B4F44A53}"/>
              </a:ext>
            </a:extLst>
          </p:cNvPr>
          <p:cNvSpPr txBox="1"/>
          <p:nvPr/>
        </p:nvSpPr>
        <p:spPr>
          <a:xfrm>
            <a:off x="327322" y="2061518"/>
            <a:ext cx="2491292" cy="4493538"/>
          </a:xfrm>
          <a:prstGeom prst="rect">
            <a:avLst/>
          </a:prstGeom>
          <a:noFill/>
        </p:spPr>
        <p:txBody>
          <a:bodyPr wrap="square">
            <a:spAutoFit/>
          </a:bodyPr>
          <a:lstStyle/>
          <a:p>
            <a:r>
              <a:rPr lang="en-US" sz="2600" dirty="0">
                <a:latin typeface="Calibri" pitchFamily="34" charset="0"/>
              </a:rPr>
              <a:t>Both during and after this session, participants can learn more by visiting the </a:t>
            </a:r>
            <a:r>
              <a:rPr lang="en-US" sz="2600" b="1" dirty="0">
                <a:latin typeface="Calibri" pitchFamily="34" charset="0"/>
              </a:rPr>
              <a:t>“Program Administration” area of the LIHEAP Virtual Library. </a:t>
            </a:r>
          </a:p>
        </p:txBody>
      </p:sp>
      <p:cxnSp>
        <p:nvCxnSpPr>
          <p:cNvPr id="10" name="Straight Arrow Connector 9">
            <a:extLst>
              <a:ext uri="{FF2B5EF4-FFF2-40B4-BE49-F238E27FC236}">
                <a16:creationId xmlns:a16="http://schemas.microsoft.com/office/drawing/2014/main" id="{25F73330-D4CA-436C-DBDC-438F5B472878}"/>
              </a:ext>
            </a:extLst>
          </p:cNvPr>
          <p:cNvCxnSpPr>
            <a:cxnSpLocks/>
          </p:cNvCxnSpPr>
          <p:nvPr/>
        </p:nvCxnSpPr>
        <p:spPr>
          <a:xfrm>
            <a:off x="2663072" y="3612907"/>
            <a:ext cx="124905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0F19CBD-1598-519E-417D-E89C35FF703E}"/>
              </a:ext>
            </a:extLst>
          </p:cNvPr>
          <p:cNvSpPr/>
          <p:nvPr/>
        </p:nvSpPr>
        <p:spPr>
          <a:xfrm>
            <a:off x="4157221" y="2061518"/>
            <a:ext cx="7513163" cy="3792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Screenshot here</a:t>
            </a:r>
          </a:p>
        </p:txBody>
      </p:sp>
      <p:pic>
        <p:nvPicPr>
          <p:cNvPr id="13" name="Picture 12">
            <a:extLst>
              <a:ext uri="{FF2B5EF4-FFF2-40B4-BE49-F238E27FC236}">
                <a16:creationId xmlns:a16="http://schemas.microsoft.com/office/drawing/2014/main" id="{D0EBFA85-7522-763E-0F2C-E994BEE10D28}"/>
              </a:ext>
            </a:extLst>
          </p:cNvPr>
          <p:cNvPicPr>
            <a:picLocks noChangeAspect="1"/>
          </p:cNvPicPr>
          <p:nvPr/>
        </p:nvPicPr>
        <p:blipFill>
          <a:blip r:embed="rId3"/>
          <a:stretch>
            <a:fillRect/>
          </a:stretch>
        </p:blipFill>
        <p:spPr>
          <a:xfrm>
            <a:off x="3952245" y="1870745"/>
            <a:ext cx="8084874" cy="4186106"/>
          </a:xfrm>
          <a:prstGeom prst="rect">
            <a:avLst/>
          </a:prstGeom>
        </p:spPr>
      </p:pic>
    </p:spTree>
    <p:extLst>
      <p:ext uri="{BB962C8B-B14F-4D97-AF65-F5344CB8AC3E}">
        <p14:creationId xmlns:p14="http://schemas.microsoft.com/office/powerpoint/2010/main" val="294770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Common Grantee Tasks/Activities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22</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22</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Cynthia Bryant</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343062" cy="4893647"/>
          </a:xfrm>
          <a:prstGeom prst="rect">
            <a:avLst/>
          </a:prstGeom>
          <a:noFill/>
        </p:spPr>
        <p:txBody>
          <a:bodyPr wrap="square">
            <a:spAutoFit/>
          </a:bodyPr>
          <a:lstStyle/>
          <a:p>
            <a:r>
              <a:rPr lang="en-US" sz="2600" dirty="0">
                <a:latin typeface="Calibri" pitchFamily="34" charset="0"/>
              </a:rPr>
              <a:t>In order to comply with statute, there are certain common tasks and activities LIHEAP grantees must undertake each year. These include:</a:t>
            </a:r>
          </a:p>
          <a:p>
            <a:endParaRPr lang="en-US" sz="2600" b="1" dirty="0">
              <a:latin typeface="Calibri" pitchFamily="34" charset="0"/>
            </a:endParaRPr>
          </a:p>
          <a:p>
            <a:pPr marL="457200" indent="-457200">
              <a:buFont typeface="Arial" panose="020B0604020202020204" pitchFamily="34" charset="0"/>
              <a:buChar char="•"/>
            </a:pPr>
            <a:r>
              <a:rPr lang="en-US" sz="2600" dirty="0">
                <a:latin typeface="Calibri" pitchFamily="34" charset="0"/>
              </a:rPr>
              <a:t>Completing the LIHEAP Model Plan (LIHEAP Funding Application)</a:t>
            </a:r>
          </a:p>
          <a:p>
            <a:pPr marL="457200" indent="-457200">
              <a:buFont typeface="Arial" panose="020B0604020202020204" pitchFamily="34" charset="0"/>
              <a:buChar char="•"/>
            </a:pPr>
            <a:endParaRPr lang="en-US" sz="2600" dirty="0">
              <a:latin typeface="Calibri" pitchFamily="34" charset="0"/>
            </a:endParaRPr>
          </a:p>
          <a:p>
            <a:pPr marL="457200" indent="-457200">
              <a:buFont typeface="Arial" panose="020B0604020202020204" pitchFamily="34" charset="0"/>
              <a:buChar char="•"/>
            </a:pPr>
            <a:r>
              <a:rPr lang="en-US" sz="2600" dirty="0">
                <a:latin typeface="Calibri" pitchFamily="34" charset="0"/>
              </a:rPr>
              <a:t>Executing Subgrantee Agreements</a:t>
            </a:r>
          </a:p>
          <a:p>
            <a:pPr marL="457200" indent="-457200">
              <a:buFont typeface="Arial" panose="020B0604020202020204" pitchFamily="34" charset="0"/>
              <a:buChar char="•"/>
            </a:pPr>
            <a:endParaRPr lang="en-US" sz="2600" dirty="0">
              <a:latin typeface="Calibri" pitchFamily="34" charset="0"/>
            </a:endParaRPr>
          </a:p>
          <a:p>
            <a:pPr marL="457200" indent="-457200">
              <a:buFont typeface="Arial" panose="020B0604020202020204" pitchFamily="34" charset="0"/>
              <a:buChar char="•"/>
            </a:pPr>
            <a:r>
              <a:rPr lang="en-US" sz="2600" dirty="0">
                <a:latin typeface="Calibri" pitchFamily="34" charset="0"/>
              </a:rPr>
              <a:t>Compiling and Submitting Required Reports</a:t>
            </a:r>
          </a:p>
          <a:p>
            <a:endParaRPr lang="en-US" sz="2600" b="1" dirty="0">
              <a:latin typeface="Calibri" pitchFamily="34" charset="0"/>
            </a:endParaRPr>
          </a:p>
          <a:p>
            <a:r>
              <a:rPr lang="en-US" sz="2600" b="1" dirty="0">
                <a:latin typeface="Calibri" pitchFamily="34" charset="0"/>
              </a:rPr>
              <a:t>While these tasks may be common among grantees, the methods used by each state, tribe, or territory to complete these tasks often look very different.</a:t>
            </a:r>
          </a:p>
          <a:p>
            <a:endParaRPr lang="en-US" sz="2600" b="1" dirty="0">
              <a:latin typeface="Calibri" pitchFamily="34" charset="0"/>
            </a:endParaRPr>
          </a:p>
        </p:txBody>
      </p:sp>
    </p:spTree>
    <p:extLst>
      <p:ext uri="{BB962C8B-B14F-4D97-AF65-F5344CB8AC3E}">
        <p14:creationId xmlns:p14="http://schemas.microsoft.com/office/powerpoint/2010/main" val="424851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1: The LIHEAP Model Plan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23</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Cynthia Bryant</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789644"/>
            <a:ext cx="11343062" cy="4278094"/>
          </a:xfrm>
          <a:prstGeom prst="rect">
            <a:avLst/>
          </a:prstGeom>
          <a:noFill/>
        </p:spPr>
        <p:txBody>
          <a:bodyPr wrap="square">
            <a:spAutoFit/>
          </a:bodyPr>
          <a:lstStyle/>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As mentioned earlier in this presentation, the LIHEAP Statute requires that grantees submit a model plan (LIHEAP application) each September. The model plan spells out how we as a state will implement LIHEAP and assure that the conditions outlined in the federal statute will be met. </a:t>
            </a:r>
          </a:p>
          <a:p>
            <a:pPr marL="339725" indent="-339725">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However, the process of completing our Model Plan is as important as the plan itself. </a:t>
            </a:r>
            <a:r>
              <a:rPr lang="en-US" sz="2400" b="1" dirty="0">
                <a:latin typeface="Calibri" panose="020F0502020204030204" pitchFamily="34" charset="0"/>
                <a:cs typeface="Calibri" panose="020F0502020204030204" pitchFamily="34" charset="0"/>
              </a:rPr>
              <a:t>Assurance 12 of the LIHEAP Statute </a:t>
            </a:r>
            <a:r>
              <a:rPr lang="en-US" sz="2400" i="1" dirty="0">
                <a:solidFill>
                  <a:srgbClr val="0070C0"/>
                </a:solidFill>
                <a:latin typeface="Calibri" panose="020F0502020204030204" pitchFamily="34" charset="0"/>
                <a:cs typeface="Calibri" panose="020F0502020204030204" pitchFamily="34" charset="0"/>
              </a:rPr>
              <a:t>(</a:t>
            </a:r>
            <a:r>
              <a:rPr lang="en-US" sz="2400" i="1" u="sng"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2605(b)(12) of </a:t>
            </a:r>
            <a:r>
              <a:rPr lang="en-US" sz="2400" i="1" u="sng" dirty="0">
                <a:solidFill>
                  <a:srgbClr val="0070C0"/>
                </a:solidFill>
                <a:latin typeface="Calibri" panose="020F0502020204030204" pitchFamily="34" charset="0"/>
                <a:cs typeface="Calibri" panose="020F0502020204030204" pitchFamily="34" charset="0"/>
              </a:rPr>
              <a:t>LIHEAP Act, 42 U.S.C. § 8624(b)(12))</a:t>
            </a:r>
            <a:r>
              <a:rPr lang="en-US" sz="2400" dirty="0">
                <a:latin typeface="Calibri" panose="020F0502020204030204" pitchFamily="34" charset="0"/>
                <a:cs typeface="Calibri" panose="020F0502020204030204" pitchFamily="34" charset="0"/>
              </a:rPr>
              <a:t> states that:</a:t>
            </a:r>
          </a:p>
          <a:p>
            <a:endParaRPr lang="en-US" sz="2400" b="1" dirty="0">
              <a:latin typeface="Calibri" panose="020F0502020204030204" pitchFamily="34" charset="0"/>
              <a:cs typeface="Calibri" panose="020F0502020204030204" pitchFamily="34" charset="0"/>
            </a:endParaRPr>
          </a:p>
          <a:p>
            <a:pPr marL="339725"/>
            <a:r>
              <a:rPr lang="en-US" sz="2600" b="1" dirty="0">
                <a:latin typeface="Calibri" panose="020F0502020204030204" pitchFamily="34" charset="0"/>
                <a:cs typeface="Calibri" panose="020F0502020204030204" pitchFamily="34" charset="0"/>
              </a:rPr>
              <a:t>“Grantees must provide for timely and meaningful public participation in the development of the LIHEAP model plan.”</a:t>
            </a:r>
          </a:p>
        </p:txBody>
      </p:sp>
    </p:spTree>
    <p:extLst>
      <p:ext uri="{BB962C8B-B14F-4D97-AF65-F5344CB8AC3E}">
        <p14:creationId xmlns:p14="http://schemas.microsoft.com/office/powerpoint/2010/main" val="1980852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1: The LIHEAP Model Plan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24</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24</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Cynthia Bryant</a:t>
            </a:r>
          </a:p>
        </p:txBody>
      </p:sp>
      <p:sp>
        <p:nvSpPr>
          <p:cNvPr id="9" name="TextBox 8">
            <a:extLst>
              <a:ext uri="{FF2B5EF4-FFF2-40B4-BE49-F238E27FC236}">
                <a16:creationId xmlns:a16="http://schemas.microsoft.com/office/drawing/2014/main" id="{6887511A-CB47-BA24-14CC-4204E6B9C7FD}"/>
              </a:ext>
            </a:extLst>
          </p:cNvPr>
          <p:cNvSpPr txBox="1"/>
          <p:nvPr/>
        </p:nvSpPr>
        <p:spPr>
          <a:xfrm>
            <a:off x="226244" y="1681857"/>
            <a:ext cx="11359298" cy="5016758"/>
          </a:xfrm>
          <a:prstGeom prst="rect">
            <a:avLst/>
          </a:prstGeom>
          <a:noFill/>
        </p:spPr>
        <p:txBody>
          <a:bodyPr wrap="square">
            <a:spAutoFit/>
          </a:bodyPr>
          <a:lstStyle/>
          <a:p>
            <a:pPr marL="292100" lvl="1" indent="-292100">
              <a:spcBef>
                <a:spcPts val="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To ensure “timely and meaningful” public participation, many grantees, including us in Georgia, begin working on the model plan in the late winter or early spring. This allows the Model Plan to be made available to the public with plenty of time for review and comment.</a:t>
            </a:r>
          </a:p>
          <a:p>
            <a:pPr marL="292100" lvl="1" indent="-292100">
              <a:spcBef>
                <a:spcPts val="0"/>
              </a:spcBef>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92100" lvl="1" indent="-292100">
              <a:buFont typeface="Arial" panose="020B0604020202020204" pitchFamily="34" charset="0"/>
              <a:buChar char="•"/>
            </a:pPr>
            <a:r>
              <a:rPr lang="en-US" sz="2200" b="1" dirty="0">
                <a:latin typeface="Calibri" panose="020F0502020204030204" pitchFamily="34" charset="0"/>
                <a:cs typeface="Calibri" panose="020F0502020204030204" pitchFamily="34" charset="0"/>
              </a:rPr>
              <a:t>Other examples of how grantees assure “timely and meaningful” public participation might include:</a:t>
            </a:r>
          </a:p>
          <a:p>
            <a:pPr marL="292100" lvl="1" indent="-2921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dirty="0">
                <a:latin typeface="Calibri" panose="020F0502020204030204" pitchFamily="34" charset="0"/>
                <a:cs typeface="Calibri" panose="020F0502020204030204" pitchFamily="34" charset="0"/>
              </a:rPr>
              <a:t>Presenting the plan to local agencies and/or existing stakeholder groups (e.g., advisory committees)</a:t>
            </a:r>
          </a:p>
          <a:p>
            <a:pPr marL="625475" lvl="1" indent="-342900">
              <a:spcBef>
                <a:spcPts val="0"/>
              </a:spcBef>
              <a:buSzPct val="8000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dirty="0">
                <a:latin typeface="Calibri" panose="020F0502020204030204" pitchFamily="34" charset="0"/>
                <a:cs typeface="Calibri" panose="020F0502020204030204" pitchFamily="34" charset="0"/>
              </a:rPr>
              <a:t>Holding “listening sessions” or hearings virtually or in geographically accessible locations</a:t>
            </a:r>
          </a:p>
          <a:p>
            <a:pPr marL="625475" lvl="1" indent="-342900">
              <a:spcBef>
                <a:spcPts val="0"/>
              </a:spcBef>
              <a:buSzPct val="8000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dirty="0">
                <a:latin typeface="Calibri" panose="020F0502020204030204" pitchFamily="34" charset="0"/>
                <a:cs typeface="Calibri" panose="020F0502020204030204" pitchFamily="34" charset="0"/>
              </a:rPr>
              <a:t>Advertising request for comments on the plan</a:t>
            </a:r>
          </a:p>
          <a:p>
            <a:pPr marL="625475" lvl="1" indent="-342900">
              <a:spcBef>
                <a:spcPts val="0"/>
              </a:spcBef>
              <a:buSzPct val="8000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dirty="0">
                <a:latin typeface="Calibri" panose="020F0502020204030204" pitchFamily="34" charset="0"/>
                <a:cs typeface="Calibri" panose="020F0502020204030204" pitchFamily="34" charset="0"/>
              </a:rPr>
              <a:t>Facilitating community meetings in underserved locations</a:t>
            </a:r>
          </a:p>
          <a:p>
            <a:pPr marL="625475" lvl="1" indent="-342900">
              <a:spcBef>
                <a:spcPts val="0"/>
              </a:spcBef>
              <a:buSzPct val="8000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dirty="0">
                <a:latin typeface="Calibri" panose="020F0502020204030204" pitchFamily="34" charset="0"/>
                <a:cs typeface="Calibri" panose="020F0502020204030204" pitchFamily="34" charset="0"/>
              </a:rPr>
              <a:t>Asking advocates or “gatekeepers” to sponsor meetings in hard-to-reach areas</a:t>
            </a:r>
          </a:p>
        </p:txBody>
      </p:sp>
    </p:spTree>
    <p:extLst>
      <p:ext uri="{BB962C8B-B14F-4D97-AF65-F5344CB8AC3E}">
        <p14:creationId xmlns:p14="http://schemas.microsoft.com/office/powerpoint/2010/main" val="880819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1: The LIHEAP Model Plan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25</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25</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Cynthia Bryant</a:t>
            </a:r>
          </a:p>
        </p:txBody>
      </p:sp>
      <p:sp>
        <p:nvSpPr>
          <p:cNvPr id="9" name="TextBox 8">
            <a:extLst>
              <a:ext uri="{FF2B5EF4-FFF2-40B4-BE49-F238E27FC236}">
                <a16:creationId xmlns:a16="http://schemas.microsoft.com/office/drawing/2014/main" id="{6887511A-CB47-BA24-14CC-4204E6B9C7FD}"/>
              </a:ext>
            </a:extLst>
          </p:cNvPr>
          <p:cNvSpPr txBox="1"/>
          <p:nvPr/>
        </p:nvSpPr>
        <p:spPr>
          <a:xfrm>
            <a:off x="299825" y="1692874"/>
            <a:ext cx="6092349" cy="5186035"/>
          </a:xfrm>
          <a:prstGeom prst="rect">
            <a:avLst/>
          </a:prstGeom>
          <a:noFill/>
        </p:spPr>
        <p:txBody>
          <a:bodyPr wrap="square">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Deviating From the Plan</a:t>
            </a:r>
          </a:p>
          <a:p>
            <a:endParaRPr lang="en-US" sz="900" b="1" dirty="0">
              <a:latin typeface="Calibri" panose="020F0502020204030204" pitchFamily="34" charset="0"/>
              <a:ea typeface="Calibri" panose="020F0502020204030204" pitchFamily="34" charset="0"/>
              <a:cs typeface="Calibri" panose="020F0502020204030204" pitchFamily="34" charset="0"/>
            </a:endParaRPr>
          </a:p>
          <a:p>
            <a:pPr marL="342900" indent="-342900">
              <a:buClrTx/>
              <a:buSzPct val="1000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In many cases, states can deviate from their plan as written </a:t>
            </a:r>
            <a:r>
              <a:rPr lang="en-US" sz="2200" b="1" dirty="0">
                <a:latin typeface="Calibri" panose="020F0502020204030204" pitchFamily="34" charset="0"/>
                <a:ea typeface="Calibri" panose="020F0502020204030204" pitchFamily="34" charset="0"/>
                <a:cs typeface="Calibri" panose="020F0502020204030204" pitchFamily="34" charset="0"/>
              </a:rPr>
              <a:t>without OCS approval</a:t>
            </a:r>
            <a:r>
              <a:rPr lang="en-US" sz="2200" dirty="0">
                <a:latin typeface="Calibri" panose="020F0502020204030204" pitchFamily="34" charset="0"/>
                <a:ea typeface="Calibri" panose="020F0502020204030204" pitchFamily="34" charset="0"/>
                <a:cs typeface="Calibri" panose="020F0502020204030204" pitchFamily="34" charset="0"/>
              </a:rPr>
              <a:t> in order to adapt to changing circumstances.</a:t>
            </a:r>
          </a:p>
          <a:p>
            <a:pPr marL="342900" indent="-342900">
              <a:buClrTx/>
              <a:buSzPct val="10000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342900" indent="-342900">
              <a:buClrTx/>
              <a:buSzPct val="1000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For example, states can shift their use of funds from what was originally outlined in their plans. </a:t>
            </a:r>
          </a:p>
          <a:p>
            <a:pPr>
              <a:buClrTx/>
              <a:buSzPct val="100000"/>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342900" indent="-342900">
              <a:buClrTx/>
              <a:buSzPct val="1000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In FY 2021, Georgia planned to spend a substantial amount on Crisis and Weatherization benefits, but since utilities were not shutting people off and the WAP crews could not go into homes, they shifted funds to heating assistance</a:t>
            </a:r>
            <a:r>
              <a:rPr lang="en-US" sz="2400" dirty="0">
                <a:latin typeface="Calibri" panose="020F0502020204030204" pitchFamily="34" charset="0"/>
                <a:ea typeface="Calibri" panose="020F0502020204030204" pitchFamily="34" charset="0"/>
                <a:cs typeface="Calibri" panose="020F0502020204030204" pitchFamily="34" charset="0"/>
              </a:rPr>
              <a:t>.</a:t>
            </a:r>
          </a:p>
          <a:p>
            <a:pPr lvl="1" indent="-401638">
              <a:spcBef>
                <a:spcPts val="0"/>
              </a:spcBef>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3BA38E58-979A-7DAF-16A4-F290CFCE3797}"/>
              </a:ext>
            </a:extLst>
          </p:cNvPr>
          <p:cNvGraphicFramePr>
            <a:graphicFrameLocks noGrp="1"/>
          </p:cNvGraphicFramePr>
          <p:nvPr>
            <p:extLst>
              <p:ext uri="{D42A27DB-BD31-4B8C-83A1-F6EECF244321}">
                <p14:modId xmlns:p14="http://schemas.microsoft.com/office/powerpoint/2010/main" val="1336724524"/>
              </p:ext>
            </p:extLst>
          </p:nvPr>
        </p:nvGraphicFramePr>
        <p:xfrm>
          <a:off x="7099541" y="1879777"/>
          <a:ext cx="4641010" cy="3882668"/>
        </p:xfrm>
        <a:graphic>
          <a:graphicData uri="http://schemas.openxmlformats.org/drawingml/2006/table">
            <a:tbl>
              <a:tblPr>
                <a:tableStyleId>{5C22544A-7EE6-4342-B048-85BDC9FD1C3A}</a:tableStyleId>
              </a:tblPr>
              <a:tblGrid>
                <a:gridCol w="2236633">
                  <a:extLst>
                    <a:ext uri="{9D8B030D-6E8A-4147-A177-3AD203B41FA5}">
                      <a16:colId xmlns:a16="http://schemas.microsoft.com/office/drawing/2014/main" val="3827513422"/>
                    </a:ext>
                  </a:extLst>
                </a:gridCol>
                <a:gridCol w="1258105">
                  <a:extLst>
                    <a:ext uri="{9D8B030D-6E8A-4147-A177-3AD203B41FA5}">
                      <a16:colId xmlns:a16="http://schemas.microsoft.com/office/drawing/2014/main" val="1691619742"/>
                    </a:ext>
                  </a:extLst>
                </a:gridCol>
                <a:gridCol w="1146272">
                  <a:extLst>
                    <a:ext uri="{9D8B030D-6E8A-4147-A177-3AD203B41FA5}">
                      <a16:colId xmlns:a16="http://schemas.microsoft.com/office/drawing/2014/main" val="1063647553"/>
                    </a:ext>
                  </a:extLst>
                </a:gridCol>
              </a:tblGrid>
              <a:tr h="1060660">
                <a:tc>
                  <a:txBody>
                    <a:bodyPr/>
                    <a:lstStyle/>
                    <a:p>
                      <a:pPr algn="ctr" fontAlgn="ctr"/>
                      <a:r>
                        <a:rPr lang="en-US" sz="1400" b="1" u="none" strike="noStrike" dirty="0">
                          <a:effectLst/>
                        </a:rPr>
                        <a:t>Assistance Type/Spending Category</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u="none" strike="noStrike" dirty="0">
                          <a:effectLst/>
                        </a:rPr>
                        <a:t>Georgia’s FY 2021 Plan</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u="none" strike="noStrike" dirty="0">
                          <a:effectLst/>
                        </a:rPr>
                        <a:t>Actual Spending</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939432362"/>
                  </a:ext>
                </a:extLst>
              </a:tr>
              <a:tr h="352751">
                <a:tc>
                  <a:txBody>
                    <a:bodyPr/>
                    <a:lstStyle/>
                    <a:p>
                      <a:pPr lvl="0" algn="l" fontAlgn="b"/>
                      <a:r>
                        <a:rPr lang="en-US" sz="1400" u="none" strike="noStrike" dirty="0">
                          <a:effectLst/>
                        </a:rPr>
                        <a:t> Heating</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39.5%</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65.4%</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316173"/>
                  </a:ext>
                </a:extLst>
              </a:tr>
              <a:tr h="352751">
                <a:tc>
                  <a:txBody>
                    <a:bodyPr/>
                    <a:lstStyle/>
                    <a:p>
                      <a:pPr algn="l" fontAlgn="b"/>
                      <a:r>
                        <a:rPr lang="en-US" sz="1400" u="none" strike="noStrike" dirty="0">
                          <a:effectLst/>
                        </a:rPr>
                        <a:t> Cooling</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17.1%</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027776"/>
                  </a:ext>
                </a:extLst>
              </a:tr>
              <a:tr h="352751">
                <a:tc>
                  <a:txBody>
                    <a:bodyPr/>
                    <a:lstStyle/>
                    <a:p>
                      <a:pPr algn="l" fontAlgn="b"/>
                      <a:r>
                        <a:rPr lang="en-US" sz="1400" u="none" strike="noStrike" dirty="0">
                          <a:effectLst/>
                        </a:rPr>
                        <a:t> Crisis</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4.7%</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0801556"/>
                  </a:ext>
                </a:extLst>
              </a:tr>
              <a:tr h="352751">
                <a:tc>
                  <a:txBody>
                    <a:bodyPr/>
                    <a:lstStyle/>
                    <a:p>
                      <a:pPr algn="l" fontAlgn="b"/>
                      <a:r>
                        <a:rPr lang="en-US" sz="1400" u="none" strike="noStrike" dirty="0">
                          <a:effectLst/>
                        </a:rPr>
                        <a:t> Weatherization</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2.1%</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825800"/>
                  </a:ext>
                </a:extLst>
              </a:tr>
              <a:tr h="352751">
                <a:tc>
                  <a:txBody>
                    <a:bodyPr/>
                    <a:lstStyle/>
                    <a:p>
                      <a:pPr algn="l" fontAlgn="b"/>
                      <a:r>
                        <a:rPr lang="en-US" sz="1400" u="none" strike="noStrike" dirty="0">
                          <a:effectLst/>
                        </a:rPr>
                        <a:t> Carryover to Next FY</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016437"/>
                  </a:ext>
                </a:extLst>
              </a:tr>
              <a:tr h="352751">
                <a:tc>
                  <a:txBody>
                    <a:bodyPr/>
                    <a:lstStyle/>
                    <a:p>
                      <a:pPr algn="l" fontAlgn="b"/>
                      <a:r>
                        <a:rPr lang="en-US" sz="1400" u="none" strike="noStrike" dirty="0">
                          <a:effectLst/>
                        </a:rPr>
                        <a:t> Administrative</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9.4%</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145115"/>
                  </a:ext>
                </a:extLst>
              </a:tr>
              <a:tr h="352751">
                <a:tc>
                  <a:txBody>
                    <a:bodyPr/>
                    <a:lstStyle/>
                    <a:p>
                      <a:pPr algn="l" fontAlgn="b"/>
                      <a:r>
                        <a:rPr lang="en-US" sz="1400" u="none" strike="noStrike" dirty="0">
                          <a:effectLst/>
                        </a:rPr>
                        <a:t> Assurance 16 Activities</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0.5%</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0.1%</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513922"/>
                  </a:ext>
                </a:extLst>
              </a:tr>
              <a:tr h="352751">
                <a:tc>
                  <a:txBody>
                    <a:bodyPr/>
                    <a:lstStyle/>
                    <a:p>
                      <a:pPr algn="l" fontAlgn="b"/>
                      <a:r>
                        <a:rPr lang="en-US" sz="1400" b="1" u="none" strike="noStrike" dirty="0">
                          <a:effectLst/>
                        </a:rPr>
                        <a:t> Total</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100%</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100%</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612312"/>
                  </a:ext>
                </a:extLst>
              </a:tr>
            </a:tbl>
          </a:graphicData>
        </a:graphic>
      </p:graphicFrame>
    </p:spTree>
    <p:extLst>
      <p:ext uri="{BB962C8B-B14F-4D97-AF65-F5344CB8AC3E}">
        <p14:creationId xmlns:p14="http://schemas.microsoft.com/office/powerpoint/2010/main" val="2430566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2: Subgrantee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26</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26</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Cynthia Bryant</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789644"/>
            <a:ext cx="11343062" cy="4154984"/>
          </a:xfrm>
          <a:prstGeom prst="rect">
            <a:avLst/>
          </a:prstGeom>
          <a:noFill/>
        </p:spPr>
        <p:txBody>
          <a:bodyPr wrap="square">
            <a:spAutoFit/>
          </a:bodyPr>
          <a:lstStyle/>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Like many states, Georgia opts to use local agencies to deliver LIHEAP services. In Georgia</a:t>
            </a:r>
            <a:r>
              <a:rPr lang="en-US" sz="2400">
                <a:latin typeface="Calibri" panose="020F0502020204030204" pitchFamily="34" charset="0"/>
                <a:cs typeface="Calibri" panose="020F0502020204030204" pitchFamily="34" charset="0"/>
              </a:rPr>
              <a:t>, we </a:t>
            </a:r>
            <a:r>
              <a:rPr lang="en-US" sz="2400" dirty="0">
                <a:latin typeface="Calibri" panose="020F0502020204030204" pitchFamily="34" charset="0"/>
                <a:cs typeface="Calibri" panose="020F0502020204030204" pitchFamily="34" charset="0"/>
              </a:rPr>
              <a:t>use Community Action Agencies (CAAs) for delivery of LIHEAP.</a:t>
            </a:r>
          </a:p>
          <a:p>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Subgrantees are required to comply with the federal LIHEAP statute and state LIHEAP laws. Therefore, in Georgia, we ask our subgrantees to submit an annual workplan that is somewhat similar to the LIHEAP model plan we complete each year as a state. </a:t>
            </a:r>
          </a:p>
          <a:p>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Among other responsibilities, each local agency is asked to outline how they will comply with assurances related to </a:t>
            </a:r>
            <a:r>
              <a:rPr lang="en-US" sz="2400" b="1" dirty="0">
                <a:latin typeface="Calibri" panose="020F0502020204030204" pitchFamily="34" charset="0"/>
                <a:cs typeface="Calibri" panose="020F0502020204030204" pitchFamily="34" charset="0"/>
              </a:rPr>
              <a:t>Outreach (Assurance 3)</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Coordination of Services with Other Service Providers (Assurance 4)</a:t>
            </a:r>
            <a:r>
              <a:rPr lang="en-US" sz="2400" dirty="0">
                <a:latin typeface="Calibri" panose="020F0502020204030204" pitchFamily="34" charset="0"/>
                <a:cs typeface="Calibri" panose="020F0502020204030204" pitchFamily="34" charset="0"/>
              </a:rPr>
              <a:t>, and how they assure </a:t>
            </a:r>
            <a:r>
              <a:rPr lang="en-US" sz="2400" b="1" dirty="0">
                <a:latin typeface="Calibri" panose="020F0502020204030204" pitchFamily="34" charset="0"/>
                <a:cs typeface="Calibri" panose="020F0502020204030204" pitchFamily="34" charset="0"/>
              </a:rPr>
              <a:t>Timely Benefits (Assurance 5).</a:t>
            </a:r>
          </a:p>
        </p:txBody>
      </p:sp>
    </p:spTree>
    <p:extLst>
      <p:ext uri="{BB962C8B-B14F-4D97-AF65-F5344CB8AC3E}">
        <p14:creationId xmlns:p14="http://schemas.microsoft.com/office/powerpoint/2010/main" val="896628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2: Subgrantee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27</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27</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Cynthia Bryant</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789644"/>
            <a:ext cx="11343062"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We believe that allowing each local subgrantee to submit their own work plan is advantageous because:</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687388" indent="-347663">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It gives each agency the flexibility to meet the unique needs of their individual communities. We know that what works well in an urban area such as Atlanta may not work as well in a more rural area.</a:t>
            </a:r>
          </a:p>
          <a:p>
            <a:pPr marL="687388" indent="-347663">
              <a:buSzPct val="800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87388" indent="-347663">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It gives us the information needed to conduct thorough monitoring. While some state policies and procedures are hard and fast—the work plan gives us the details needed to monitor those areas where more flexibility is allowed. Subgrantees are expected to run their program as they’ve spelled out in their work plans and submit amendments if things change.</a:t>
            </a:r>
          </a:p>
        </p:txBody>
      </p:sp>
    </p:spTree>
    <p:extLst>
      <p:ext uri="{BB962C8B-B14F-4D97-AF65-F5344CB8AC3E}">
        <p14:creationId xmlns:p14="http://schemas.microsoft.com/office/powerpoint/2010/main" val="1026456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2: Subgrantee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28</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28</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Cynthia Bryant</a:t>
            </a:r>
          </a:p>
        </p:txBody>
      </p:sp>
      <p:sp>
        <p:nvSpPr>
          <p:cNvPr id="9" name="TextBox 8">
            <a:extLst>
              <a:ext uri="{FF2B5EF4-FFF2-40B4-BE49-F238E27FC236}">
                <a16:creationId xmlns:a16="http://schemas.microsoft.com/office/drawing/2014/main" id="{6887511A-CB47-BA24-14CC-4204E6B9C7FD}"/>
              </a:ext>
            </a:extLst>
          </p:cNvPr>
          <p:cNvSpPr txBox="1"/>
          <p:nvPr/>
        </p:nvSpPr>
        <p:spPr>
          <a:xfrm>
            <a:off x="299825" y="1793542"/>
            <a:ext cx="11592350" cy="4585871"/>
          </a:xfrm>
          <a:prstGeom prst="rect">
            <a:avLst/>
          </a:prstGeom>
          <a:noFill/>
        </p:spPr>
        <p:txBody>
          <a:bodyPr wrap="square">
            <a:spAutoFit/>
          </a:bodyPr>
          <a:lstStyle/>
          <a:p>
            <a:pPr marL="285750" lvl="1" indent="-285750">
              <a:spcBef>
                <a:spcPts val="0"/>
              </a:spcBef>
              <a:buFont typeface="Arial" panose="020B0604020202020204" pitchFamily="34" charset="0"/>
              <a:buChar char="•"/>
            </a:pPr>
            <a:r>
              <a:rPr lang="en-US" sz="2600" b="1" dirty="0">
                <a:latin typeface="Calibri" panose="020F0502020204030204" pitchFamily="34" charset="0"/>
                <a:cs typeface="Calibri" panose="020F0502020204030204" pitchFamily="34" charset="0"/>
              </a:rPr>
              <a:t>While not all grantees ask their subgrantees to submit work plans, many (including Georgia) execute subgrantee contracts that at minimum outline:</a:t>
            </a:r>
          </a:p>
          <a:p>
            <a:pPr lvl="1" indent="-401638">
              <a:spcBef>
                <a:spcPts val="0"/>
              </a:spcBef>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25475" lvl="1" indent="-342900">
              <a:spcBef>
                <a:spcPts val="0"/>
              </a:spcBef>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Budget and allowable expenditures</a:t>
            </a:r>
          </a:p>
          <a:p>
            <a:pPr marL="282575" lvl="1">
              <a:spcBef>
                <a:spcPts val="0"/>
              </a:spcBef>
              <a:buSzPct val="80000"/>
            </a:pPr>
            <a:endParaRPr lang="en-US" sz="23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Methods for determining and disbursing benefits</a:t>
            </a:r>
          </a:p>
          <a:p>
            <a:pPr marL="282575" lvl="1">
              <a:spcBef>
                <a:spcPts val="0"/>
              </a:spcBef>
              <a:buSzPct val="80000"/>
            </a:pPr>
            <a:endParaRPr lang="en-US" sz="23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Required fiscal procedures/accounting practices</a:t>
            </a:r>
          </a:p>
          <a:p>
            <a:pPr marL="282575" lvl="1">
              <a:spcBef>
                <a:spcPts val="0"/>
              </a:spcBef>
              <a:buSzPct val="80000"/>
            </a:pPr>
            <a:endParaRPr lang="en-US" sz="2300" dirty="0">
              <a:latin typeface="Calibri" panose="020F0502020204030204" pitchFamily="34" charset="0"/>
              <a:cs typeface="Calibri" panose="020F0502020204030204" pitchFamily="34" charset="0"/>
            </a:endParaRPr>
          </a:p>
          <a:p>
            <a:pPr marL="631825" lvl="1" indent="-349250">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Mandatory data collection and reporting</a:t>
            </a:r>
          </a:p>
          <a:p>
            <a:pPr marL="282575" lvl="1">
              <a:buSzPct val="80000"/>
            </a:pPr>
            <a:endParaRPr lang="en-US" sz="2300" dirty="0">
              <a:latin typeface="Calibri" panose="020F0502020204030204" pitchFamily="34" charset="0"/>
              <a:cs typeface="Calibri" panose="020F0502020204030204" pitchFamily="34" charset="0"/>
            </a:endParaRPr>
          </a:p>
          <a:p>
            <a:pPr marL="631825" lvl="1" indent="-349250">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Monitoring and auditing procedures</a:t>
            </a:r>
          </a:p>
        </p:txBody>
      </p:sp>
    </p:spTree>
    <p:extLst>
      <p:ext uri="{BB962C8B-B14F-4D97-AF65-F5344CB8AC3E}">
        <p14:creationId xmlns:p14="http://schemas.microsoft.com/office/powerpoint/2010/main" val="201120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3: Data Collection and Reporting</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29</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Cynthia Bryant</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789644"/>
            <a:ext cx="11343062" cy="5343001"/>
          </a:xfrm>
          <a:prstGeom prst="rect">
            <a:avLst/>
          </a:prstGeom>
          <a:noFill/>
        </p:spPr>
        <p:txBody>
          <a:bodyPr wrap="square">
            <a:spAutoFit/>
          </a:bodyPr>
          <a:lstStyle/>
          <a:p>
            <a:pPr marL="339725" indent="-339725">
              <a:buFont typeface="Arial" panose="020B0604020202020204" pitchFamily="34" charset="0"/>
              <a:buChar char="•"/>
            </a:pPr>
            <a:r>
              <a:rPr lang="en-US" sz="2400" b="1" dirty="0">
                <a:latin typeface="Calibri" panose="020F0502020204030204" pitchFamily="34" charset="0"/>
                <a:cs typeface="Calibri" panose="020F0502020204030204" pitchFamily="34" charset="0"/>
              </a:rPr>
              <a:t>Assurance 14 </a:t>
            </a:r>
            <a:r>
              <a:rPr lang="en-US" sz="2400" dirty="0">
                <a:latin typeface="Calibri" panose="020F0502020204030204" pitchFamily="34" charset="0"/>
                <a:cs typeface="Calibri" panose="020F0502020204030204" pitchFamily="34" charset="0"/>
              </a:rPr>
              <a:t>(Section 2605(b)(14) </a:t>
            </a:r>
            <a:r>
              <a:rPr lang="en-US" sz="2400" i="1" dirty="0">
                <a:latin typeface="Calibri" panose="020F0502020204030204" pitchFamily="34" charset="0"/>
                <a:cs typeface="Calibri" panose="020F0502020204030204" pitchFamily="34" charset="0"/>
              </a:rPr>
              <a:t>of LIHEAP Act, 42 U.S.C. § 8624(b)(14)) </a:t>
            </a:r>
            <a:r>
              <a:rPr lang="en-US" sz="2400" dirty="0">
                <a:latin typeface="Calibri" panose="020F0502020204030204" pitchFamily="34" charset="0"/>
                <a:cs typeface="Calibri" panose="020F0502020204030204" pitchFamily="34" charset="0"/>
              </a:rPr>
              <a:t>says that the grantee </a:t>
            </a:r>
            <a:r>
              <a:rPr lang="en-US" sz="2400" b="1" dirty="0">
                <a:latin typeface="Calibri" panose="020F0502020204030204" pitchFamily="34" charset="0"/>
                <a:cs typeface="Calibri" panose="020F0502020204030204" pitchFamily="34" charset="0"/>
              </a:rPr>
              <a:t>must cooperate with the Secretary with respect to data collecting and reporting</a:t>
            </a:r>
            <a:r>
              <a:rPr lang="en-US" sz="2400" dirty="0">
                <a:latin typeface="Calibri" panose="020F0502020204030204" pitchFamily="34" charset="0"/>
                <a:cs typeface="Calibri" panose="020F0502020204030204" pitchFamily="34" charset="0"/>
              </a:rPr>
              <a:t> under section 2610 of the LIHEAP Act. This includes:</a:t>
            </a:r>
          </a:p>
          <a:p>
            <a:endParaRPr lang="en-US" dirty="0">
              <a:latin typeface="Calibri" panose="020F0502020204030204" pitchFamily="34" charset="0"/>
              <a:cs typeface="Calibri" panose="020F0502020204030204" pitchFamily="34" charset="0"/>
            </a:endParaRPr>
          </a:p>
          <a:p>
            <a:pPr marL="0" indent="0">
              <a:lnSpc>
                <a:spcPct val="80000"/>
              </a:lnSpc>
              <a:spcBef>
                <a:spcPts val="0"/>
              </a:spcBef>
              <a:buNone/>
            </a:pPr>
            <a:endParaRPr lang="en-US" sz="400" dirty="0"/>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Information concerning home energy consumption</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amount, cost, and type of fuels used for households eligible for LIHEAP assistance </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type of fuel used by various income groups</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number and income levels of households assisted with LIHEAP</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number of households which received LIHEAP and include one or more individuals who are 60 years or older or disabled or include young children</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impact of each State's program on recipient and eligible households</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518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Introduction, Session Objectives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3</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a:sym typeface="Arial"/>
              </a:rPr>
              <a:t>Häly</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a:sym typeface="Arial"/>
              </a:rPr>
              <a:t>Laasme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p:txBody>
      </p:sp>
      <p:sp>
        <p:nvSpPr>
          <p:cNvPr id="2" name="TextBox 1">
            <a:extLst>
              <a:ext uri="{FF2B5EF4-FFF2-40B4-BE49-F238E27FC236}">
                <a16:creationId xmlns:a16="http://schemas.microsoft.com/office/drawing/2014/main" id="{9D865A24-B24C-FED5-0E56-3A40AC359FA1}"/>
              </a:ext>
            </a:extLst>
          </p:cNvPr>
          <p:cNvSpPr txBox="1"/>
          <p:nvPr/>
        </p:nvSpPr>
        <p:spPr>
          <a:xfrm>
            <a:off x="282804" y="1781664"/>
            <a:ext cx="11462994"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After this session, participants will better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Some of the basic rules, guidelines, and considerations every grantee must account for when designing and delivering LIHEAP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Different ways that various states, tribes, and territories interpret federal statute and state laws when implementing LIHEAP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How to access the LIHEAP Virtual Library to learn more about LIHEAP Basics and Program Administration</a:t>
            </a:r>
          </a:p>
        </p:txBody>
      </p:sp>
    </p:spTree>
    <p:extLst>
      <p:ext uri="{BB962C8B-B14F-4D97-AF65-F5344CB8AC3E}">
        <p14:creationId xmlns:p14="http://schemas.microsoft.com/office/powerpoint/2010/main" val="1406319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3: Data Collection and Reporting</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30</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Cynthia Bryant</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378565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Georgia, we have a statewide central database that all subgrantee agencies are required to use. This requirement is outlined in the subgrantee agreement.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system has a number of canned reports, as well as some ad hoc reports that are available upon request—both of which are accessible to all local agencies and state staff.</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Federally required reports are all run at the state level. The state agency requests LIHEAP Performance Measure data (annual cost and consumption) from energy vendors at the end of each fiscal year.</a:t>
            </a:r>
          </a:p>
        </p:txBody>
      </p:sp>
    </p:spTree>
    <p:extLst>
      <p:ext uri="{BB962C8B-B14F-4D97-AF65-F5344CB8AC3E}">
        <p14:creationId xmlns:p14="http://schemas.microsoft.com/office/powerpoint/2010/main" val="1677585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3: Data Collection and Reporting</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31</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31</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Cynthia Bryant</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4308872"/>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Assurance 10 </a:t>
            </a:r>
            <a:r>
              <a:rPr lang="en-US" sz="2400" dirty="0">
                <a:latin typeface="Calibri" panose="020F0502020204030204" pitchFamily="34" charset="0"/>
                <a:cs typeface="Calibri" panose="020F0502020204030204" pitchFamily="34" charset="0"/>
              </a:rPr>
              <a:t>(Section 2605(b)(10) </a:t>
            </a:r>
            <a:r>
              <a:rPr lang="en-US" sz="2400" i="1" dirty="0">
                <a:latin typeface="Calibri" panose="020F0502020204030204" pitchFamily="34" charset="0"/>
                <a:cs typeface="Calibri" panose="020F0502020204030204" pitchFamily="34" charset="0"/>
              </a:rPr>
              <a:t>of LIHEAP Act, 42 U.S.C. § 8624(b)(10)</a:t>
            </a:r>
            <a:r>
              <a:rPr lang="en-US" sz="2400" dirty="0">
                <a:latin typeface="Calibri" panose="020F0502020204030204" pitchFamily="34" charset="0"/>
                <a:cs typeface="Calibri" panose="020F0502020204030204" pitchFamily="34" charset="0"/>
              </a:rPr>
              <a:t>) says that the grantee </a:t>
            </a:r>
            <a:r>
              <a:rPr lang="en-US" sz="2400" b="1" dirty="0">
                <a:latin typeface="Calibri" panose="020F0502020204030204" pitchFamily="34" charset="0"/>
                <a:cs typeface="Calibri" panose="020F0502020204030204" pitchFamily="34" charset="0"/>
              </a:rPr>
              <a:t>must establish procedures necessary to assure to the proper disbursal of and accounting for Federal LIHEAP funds</a:t>
            </a:r>
            <a:r>
              <a:rPr lang="en-US" sz="2400" dirty="0">
                <a:latin typeface="Calibri" panose="020F050202020403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Georgia’s central database </a:t>
            </a:r>
            <a:r>
              <a:rPr lang="en-US" sz="2200" dirty="0">
                <a:latin typeface="Calibri" panose="020F0502020204030204" pitchFamily="34" charset="0"/>
                <a:cs typeface="Calibri" panose="020F0502020204030204" pitchFamily="34" charset="0"/>
              </a:rPr>
              <a:t>automatically calculates benefits based on income, fuel type, geography, and other household data. The database is also used to monitor local agencies and  track agency and county use of benefit fund expenditures.</a:t>
            </a:r>
          </a:p>
          <a:p>
            <a:endParaRPr lang="en-US"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In Georgia, all local and state agencies receiving LIHEAP funds are required to maintain an accounting system and supporting fiscal records so they can be audited and verify that the assistance payments and administrative cost claims for reimbursement meet Federal requirements.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6183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32</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32</a:t>
            </a:fld>
            <a:endParaRPr lang="en-US" sz="1600" dirty="0">
              <a:ea typeface="+mn-ea"/>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439140" y="2654754"/>
            <a:ext cx="11632676" cy="707886"/>
          </a:xfrm>
          <a:prstGeom prst="rect">
            <a:avLst/>
          </a:prstGeom>
          <a:noFill/>
        </p:spPr>
        <p:txBody>
          <a:bodyPr wrap="square">
            <a:spAutoFit/>
          </a:bodyPr>
          <a:lstStyle/>
          <a:p>
            <a:r>
              <a:rPr lang="en-US" sz="4000" b="1" dirty="0">
                <a:latin typeface="Calibri" pitchFamily="34" charset="0"/>
              </a:rPr>
              <a:t>Questions/Comments</a:t>
            </a:r>
          </a:p>
        </p:txBody>
      </p:sp>
    </p:spTree>
    <p:extLst>
      <p:ext uri="{BB962C8B-B14F-4D97-AF65-F5344CB8AC3E}">
        <p14:creationId xmlns:p14="http://schemas.microsoft.com/office/powerpoint/2010/main" val="2125044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33</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Brian Whorl</a:t>
            </a:r>
          </a:p>
        </p:txBody>
      </p:sp>
      <p:sp>
        <p:nvSpPr>
          <p:cNvPr id="8" name="TextBox 7">
            <a:extLst>
              <a:ext uri="{FF2B5EF4-FFF2-40B4-BE49-F238E27FC236}">
                <a16:creationId xmlns:a16="http://schemas.microsoft.com/office/drawing/2014/main" id="{83513993-184B-3051-CC15-EA54B4F44A53}"/>
              </a:ext>
            </a:extLst>
          </p:cNvPr>
          <p:cNvSpPr txBox="1"/>
          <p:nvPr/>
        </p:nvSpPr>
        <p:spPr>
          <a:xfrm>
            <a:off x="213674" y="2579339"/>
            <a:ext cx="11632676" cy="3016210"/>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Reducing Burdens for Clients and Vendors</a:t>
            </a:r>
          </a:p>
          <a:p>
            <a:endParaRPr lang="en-US" sz="2800" dirty="0">
              <a:latin typeface="Calibri" pitchFamily="34" charset="0"/>
            </a:endParaRPr>
          </a:p>
          <a:p>
            <a:r>
              <a:rPr lang="en-US" sz="2800" i="1" dirty="0">
                <a:latin typeface="Calibri" pitchFamily="34" charset="0"/>
              </a:rPr>
              <a:t>Theresa </a:t>
            </a:r>
            <a:r>
              <a:rPr lang="en-US" sz="2800" i="1" dirty="0" err="1">
                <a:latin typeface="Calibri" pitchFamily="34" charset="0"/>
              </a:rPr>
              <a:t>Kullen</a:t>
            </a:r>
            <a:r>
              <a:rPr lang="en-US" sz="2800" i="1" dirty="0">
                <a:latin typeface="Calibri" pitchFamily="34" charset="0"/>
              </a:rPr>
              <a:t>, Colorado Department of Human Services</a:t>
            </a:r>
          </a:p>
          <a:p>
            <a:endParaRPr lang="en-US" sz="500" dirty="0">
              <a:latin typeface="Calibri" pitchFamily="34" charset="0"/>
            </a:endParaRPr>
          </a:p>
          <a:p>
            <a:r>
              <a:rPr lang="en-US" sz="2800" i="1" dirty="0">
                <a:latin typeface="Calibri" pitchFamily="34" charset="0"/>
              </a:rPr>
              <a:t>Deirdre Weedon, Rhode Island Department of Human Services</a:t>
            </a:r>
          </a:p>
          <a:p>
            <a:endParaRPr lang="en-US" sz="500" i="1" dirty="0">
              <a:latin typeface="Calibri" pitchFamily="34" charset="0"/>
            </a:endParaRPr>
          </a:p>
          <a:p>
            <a:r>
              <a:rPr lang="en-US" sz="2800" i="1" dirty="0">
                <a:latin typeface="Calibri" pitchFamily="34" charset="0"/>
              </a:rPr>
              <a:t>Brian Whorl, Pennsylvania Department of Human Services</a:t>
            </a:r>
          </a:p>
          <a:p>
            <a:endParaRPr lang="en-US" sz="2800" i="1" dirty="0">
              <a:latin typeface="Calibri" pitchFamily="34" charset="0"/>
            </a:endParaRPr>
          </a:p>
        </p:txBody>
      </p:sp>
    </p:spTree>
    <p:extLst>
      <p:ext uri="{BB962C8B-B14F-4D97-AF65-F5344CB8AC3E}">
        <p14:creationId xmlns:p14="http://schemas.microsoft.com/office/powerpoint/2010/main" val="1619663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34</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34</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Brian Whorl</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2298813"/>
            <a:ext cx="11173380" cy="5201424"/>
          </a:xfrm>
          <a:prstGeom prst="rect">
            <a:avLst/>
          </a:prstGeom>
          <a:noFill/>
        </p:spPr>
        <p:txBody>
          <a:bodyPr wrap="square">
            <a:spAutoFit/>
          </a:bodyPr>
          <a:lstStyle/>
          <a:p>
            <a:r>
              <a:rPr lang="en-US" sz="2800" dirty="0">
                <a:latin typeface="Calibri" pitchFamily="34" charset="0"/>
              </a:rPr>
              <a:t>In this section, we’ll cover:</a:t>
            </a:r>
          </a:p>
          <a:p>
            <a:endParaRPr lang="en-US" sz="2600" dirty="0">
              <a:latin typeface="Calibri"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The importance of collecting sufficient information from clients and vendors.</a:t>
            </a:r>
          </a:p>
          <a:p>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How three states have worked to reduce the burden on clients and vendors while maintaining program integrity and fiscal accountability within LIHEAP.</a:t>
            </a:r>
          </a:p>
          <a:p>
            <a:pPr marL="339725" indent="-339725">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Ideas and innovations for further reducing client and vendor burden.</a:t>
            </a:r>
            <a:endParaRPr lang="en-US" sz="2400" dirty="0">
              <a:latin typeface="Calibri" pitchFamily="34" charset="0"/>
            </a:endParaRP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1080251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anose="020F0502020204030204" pitchFamily="34" charset="0"/>
                <a:cs typeface="Calibri" panose="020F0502020204030204" pitchFamily="34" charset="0"/>
              </a:rPr>
              <a:t>Why Collect So Much Data From Clients and Vendors?</a:t>
            </a:r>
            <a:endParaRPr lang="en-US" sz="4000" b="1" dirty="0">
              <a:latin typeface="Calibri" pitchFamily="34" charset="0"/>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35</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35</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Brian Whorl</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599" y="1638937"/>
            <a:ext cx="10427419" cy="489364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Collecting data demonstrates program integrity, program effectiveness, and fiscal accountability </a:t>
            </a:r>
            <a:r>
              <a:rPr lang="en-US" sz="2400" b="1" dirty="0">
                <a:latin typeface="Calibri" panose="020F0502020204030204" pitchFamily="34" charset="0"/>
                <a:cs typeface="Calibri" panose="020F0502020204030204" pitchFamily="34" charset="0"/>
              </a:rPr>
              <a:t>to ensure LIHEAP will be available for clients in the future.</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There is a history of critique, criticism, and skepticism of LIHEAP.</a:t>
            </a:r>
          </a:p>
          <a:p>
            <a:endParaRPr lang="en-US"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dirty="0">
                <a:latin typeface="Calibri" panose="020F0502020204030204" pitchFamily="34" charset="0"/>
                <a:cs typeface="Calibri" panose="020F0502020204030204" pitchFamily="34" charset="0"/>
              </a:rPr>
              <a:t>2003: OMB report gave LIHEAP a "Results Not Demonstrated" assessment rating because it had not been able to develop acceptable performance goals or collect data to determine program performance. Since then, OCS has made an ongoing effort to develop and implement meaningful performance measures and management.</a:t>
            </a:r>
          </a:p>
          <a:p>
            <a:pPr marL="800100" lvl="1" indent="-342900">
              <a:buFont typeface="Wingdings" panose="05000000000000000000" pitchFamily="2" charset="2"/>
              <a:buChar char="Ø"/>
            </a:pPr>
            <a:endParaRPr lang="en-US" b="1"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dirty="0">
                <a:latin typeface="Calibri" panose="020F0502020204030204" pitchFamily="34" charset="0"/>
                <a:cs typeface="Calibri" panose="020F0502020204030204" pitchFamily="34" charset="0"/>
              </a:rPr>
              <a:t>2010: GAO published a study called </a:t>
            </a:r>
            <a:r>
              <a:rPr lang="en-US" i="1" dirty="0">
                <a:latin typeface="Calibri" panose="020F0502020204030204" pitchFamily="34" charset="0"/>
                <a:cs typeface="Calibri" panose="020F0502020204030204" pitchFamily="34" charset="0"/>
              </a:rPr>
              <a:t>Low-Income Home Energy Assistance Program: Greater Fraud Prevention Controls Are Needed</a:t>
            </a:r>
            <a:r>
              <a:rPr lang="en-US" dirty="0">
                <a:latin typeface="Calibri" panose="020F0502020204030204" pitchFamily="34" charset="0"/>
                <a:cs typeface="Calibri" panose="020F0502020204030204" pitchFamily="34" charset="0"/>
              </a:rPr>
              <a:t>. The study identified some very real vulnerabilities of the LIHEAP program procedures, particularly with respect to energy vendor relationships.</a:t>
            </a:r>
          </a:p>
          <a:p>
            <a:pPr marL="800100" lvl="1" indent="-34290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dirty="0">
                <a:latin typeface="Calibri" panose="020F0502020204030204" pitchFamily="34" charset="0"/>
                <a:cs typeface="Calibri" panose="020F0502020204030204" pitchFamily="34" charset="0"/>
              </a:rPr>
              <a:t>2017: Trump Administration proposed eliminating LIHEAP, claiming that the program has fiscal integrity problems and does not have a significant impact.</a:t>
            </a:r>
          </a:p>
        </p:txBody>
      </p:sp>
    </p:spTree>
    <p:extLst>
      <p:ext uri="{BB962C8B-B14F-4D97-AF65-F5344CB8AC3E}">
        <p14:creationId xmlns:p14="http://schemas.microsoft.com/office/powerpoint/2010/main" val="4186082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a:latin typeface="Calibri" panose="020F0502020204030204" pitchFamily="34" charset="0"/>
                <a:cs typeface="Calibri" panose="020F0502020204030204" pitchFamily="34" charset="0"/>
              </a:rPr>
              <a:t>Why Collect So Much Data From Clients and Vendors?</a:t>
            </a:r>
            <a:endParaRPr lang="en-US" sz="4000" b="1" dirty="0">
              <a:latin typeface="Calibri" pitchFamily="34" charset="0"/>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36</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36</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Brian Whorl</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4616648"/>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To ensure that LIHEAP maintains its “good name,” grantees need to ask both clients and energy vendors for documentation that may be challenging for them to collect and submit. For example:</a:t>
            </a:r>
          </a:p>
          <a:p>
            <a:pPr marL="342900" indent="-3429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200" dirty="0">
                <a:latin typeface="Calibri" panose="020F0502020204030204" pitchFamily="34" charset="0"/>
                <a:cs typeface="Calibri" panose="020F0502020204030204" pitchFamily="34" charset="0"/>
              </a:rPr>
              <a:t>Income verification from households.</a:t>
            </a:r>
          </a:p>
          <a:p>
            <a:pPr marL="1257300" lvl="2" indent="-342900">
              <a:buFont typeface="Arial" panose="020B0604020202020204" pitchFamily="34" charset="0"/>
              <a:buChar char="•"/>
            </a:pPr>
            <a:r>
              <a:rPr lang="en-US" dirty="0">
                <a:latin typeface="Calibri" panose="020F0502020204030204" pitchFamily="34" charset="0"/>
                <a:cs typeface="Calibri" panose="020F0502020204030204" pitchFamily="34" charset="0"/>
              </a:rPr>
              <a:t>Grantees are unwilling to accept self-attestation as the GAO sees it as an inadequate control for income verification. Even well-intentioned households may not adhere to LIHEAP's income reporting requirements. While grantees allow households to declare no income, there are procedures to inquire about their means of sustaining a household without income.</a:t>
            </a:r>
          </a:p>
          <a:p>
            <a:pPr marL="800100" lvl="1" indent="-3429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200" dirty="0">
                <a:latin typeface="Calibri" panose="020F0502020204030204" pitchFamily="34" charset="0"/>
                <a:cs typeface="Calibri" panose="020F0502020204030204" pitchFamily="34" charset="0"/>
              </a:rPr>
              <a:t>Verification from vendors that that they are delivering benefits to the correct households.</a:t>
            </a:r>
          </a:p>
          <a:p>
            <a:pPr lvl="1"/>
            <a:endParaRPr lang="en-US" sz="22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200" dirty="0">
                <a:latin typeface="Calibri" panose="020F0502020204030204" pitchFamily="34" charset="0"/>
                <a:cs typeface="Calibri" panose="020F0502020204030204" pitchFamily="34" charset="0"/>
              </a:rPr>
              <a:t>Verification from vendors that they are not charging LIHEAP households any differently than any other customer.</a:t>
            </a:r>
          </a:p>
        </p:txBody>
      </p:sp>
    </p:spTree>
    <p:extLst>
      <p:ext uri="{BB962C8B-B14F-4D97-AF65-F5344CB8AC3E}">
        <p14:creationId xmlns:p14="http://schemas.microsoft.com/office/powerpoint/2010/main" val="2941135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anose="020F0502020204030204" pitchFamily="34" charset="0"/>
                <a:cs typeface="Calibri" panose="020F0502020204030204" pitchFamily="34" charset="0"/>
              </a:rPr>
              <a:t>Example 4: Reducing Client and Vendor Burden</a:t>
            </a:r>
            <a:endParaRPr lang="en-US" sz="4000" b="1" dirty="0">
              <a:latin typeface="Calibri" pitchFamily="34" charset="0"/>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37</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37</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Brian Whorl</a:t>
            </a:r>
          </a:p>
        </p:txBody>
      </p:sp>
      <p:sp>
        <p:nvSpPr>
          <p:cNvPr id="3" name="TextBox 2">
            <a:extLst>
              <a:ext uri="{FF2B5EF4-FFF2-40B4-BE49-F238E27FC236}">
                <a16:creationId xmlns:a16="http://schemas.microsoft.com/office/drawing/2014/main" id="{E9152232-0EB7-8BE0-26E4-376DE11C4DD1}"/>
              </a:ext>
            </a:extLst>
          </p:cNvPr>
          <p:cNvSpPr txBox="1"/>
          <p:nvPr/>
        </p:nvSpPr>
        <p:spPr>
          <a:xfrm>
            <a:off x="355599" y="1638937"/>
            <a:ext cx="10470551" cy="4955203"/>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There are many innovative ways grantees are reducing the burden on clients and vendors to collect the required information by streamlining program applications, payments, and more. For example, grantees are:</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dirty="0">
                <a:latin typeface="Calibri" panose="020F0502020204030204" pitchFamily="34" charset="0"/>
                <a:cs typeface="Calibri" panose="020F0502020204030204" pitchFamily="34" charset="0"/>
              </a:rPr>
              <a:t>Reviewing information requirements to ensure they are only collecting what they absolutely need</a:t>
            </a:r>
          </a:p>
          <a:p>
            <a:pPr marL="800100" lvl="1" indent="-34290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dirty="0">
                <a:latin typeface="Calibri" panose="020F0502020204030204" pitchFamily="34" charset="0"/>
                <a:cs typeface="Calibri" panose="020F0502020204030204" pitchFamily="34" charset="0"/>
              </a:rPr>
              <a:t>Looking at technical solutions that make it easier to submit necessary documentation</a:t>
            </a:r>
          </a:p>
          <a:p>
            <a:pPr marL="800100" lvl="1" indent="-34290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dirty="0">
                <a:latin typeface="Calibri" panose="020F0502020204030204" pitchFamily="34" charset="0"/>
                <a:cs typeface="Calibri" panose="020F0502020204030204" pitchFamily="34" charset="0"/>
              </a:rPr>
              <a:t>Developing technical assistance resources to help clients and vendors obtain the required information</a:t>
            </a:r>
          </a:p>
          <a:p>
            <a:pPr lvl="1"/>
            <a:endParaRPr lang="en-US"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dirty="0">
                <a:latin typeface="Calibri" panose="020F0502020204030204" pitchFamily="34" charset="0"/>
                <a:cs typeface="Calibri" panose="020F0502020204030204" pitchFamily="34" charset="0"/>
              </a:rPr>
              <a:t>Finding ways to allow for joint program applications or to use information already submitted by clients for other assistance programs</a:t>
            </a:r>
          </a:p>
          <a:p>
            <a:pPr lvl="1"/>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Our panelists are going to present solutions their states have implemented—and ideas and innovations to continue reducing client and vendor burden in the future.</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120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4: </a:t>
            </a:r>
            <a:r>
              <a:rPr lang="en-US" sz="4000" b="1" dirty="0">
                <a:latin typeface="Calibri" panose="020F0502020204030204" pitchFamily="34" charset="0"/>
                <a:cs typeface="Calibri" panose="020F0502020204030204" pitchFamily="34" charset="0"/>
              </a:rPr>
              <a:t>Reducing Client and Vendor Burden</a:t>
            </a:r>
            <a:endParaRPr lang="en-US" sz="4000" b="1" dirty="0">
              <a:latin typeface="Calibri" pitchFamily="34" charset="0"/>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38</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38</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Brian Whorl</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5216813"/>
          </a:xfrm>
          <a:prstGeom prst="rect">
            <a:avLst/>
          </a:prstGeom>
          <a:noFill/>
        </p:spPr>
        <p:txBody>
          <a:bodyPr wrap="square">
            <a:spAutoFit/>
          </a:bodyPr>
          <a:lstStyle/>
          <a:p>
            <a:r>
              <a:rPr lang="en-US" sz="2800" b="1" dirty="0">
                <a:latin typeface="Calibri" panose="020F0502020204030204" pitchFamily="34" charset="0"/>
                <a:cs typeface="Calibri" panose="020F0502020204030204" pitchFamily="34" charset="0"/>
              </a:rPr>
              <a:t>What Pennsylvania is Currently Doing to Reduce Client and Vendor Burden</a:t>
            </a:r>
          </a:p>
          <a:p>
            <a:endParaRPr lang="en-US" sz="11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Sending preseason applications – Any household that received LIHEAP in our previous season is mailed a pre-populated application or a postcard with a COMPASS token number before the season officially opens to the public.</a:t>
            </a:r>
          </a:p>
          <a:p>
            <a:pPr marL="342900" indent="-34290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Real Time Eligibility – If a household applies through COMPASS, our system checks against the data exchanges we have in place as well as the information already known to our eligibility system and if all gateposts are passed, an eligibility determination is made as soon as the application is submitted.</a:t>
            </a:r>
          </a:p>
          <a:p>
            <a:pPr marL="342900" indent="-34290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Use of Income Already on File – Our application asks whether a household is already receiving PA DHS benefits (TANF, SNAP, MA) and if so, the household can choose to use income already on file with PA DHS. This reduces the amount of paperwork that a household may have to submit for the LIHEAP eligibility to be determined.</a:t>
            </a:r>
          </a:p>
          <a:p>
            <a:pPr marL="342900" indent="-34290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Utility File Transfer – Utilities sign a special UFT agreement and may submit for Crisis benefits any household that previously received LIHEAP within the current season, if they are in a Crisis situation (shut off or have a shut off notice). The utility must collect the household’s consent before submitting the Crisis request on the household’s behalf.</a:t>
            </a:r>
            <a:endParaRPr lang="en-US" sz="2400" b="1" i="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6866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4: </a:t>
            </a:r>
            <a:r>
              <a:rPr lang="en-US" sz="4000" b="1" dirty="0">
                <a:latin typeface="Calibri" panose="020F0502020204030204" pitchFamily="34" charset="0"/>
                <a:cs typeface="Calibri" panose="020F0502020204030204" pitchFamily="34" charset="0"/>
              </a:rPr>
              <a:t>Reducing Client and Vendor Burden</a:t>
            </a:r>
            <a:endParaRPr lang="en-US" sz="4000" b="1" dirty="0">
              <a:latin typeface="Calibri" pitchFamily="34" charset="0"/>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39</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Brian Whorl</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5863144"/>
          </a:xfrm>
          <a:prstGeom prst="rect">
            <a:avLst/>
          </a:prstGeom>
          <a:noFill/>
        </p:spPr>
        <p:txBody>
          <a:bodyPr wrap="square">
            <a:spAutoFit/>
          </a:bodyPr>
          <a:lstStyle/>
          <a:p>
            <a:r>
              <a:rPr lang="en-US" sz="2800" b="1" dirty="0">
                <a:latin typeface="Calibri" panose="020F0502020204030204" pitchFamily="34" charset="0"/>
                <a:cs typeface="Calibri" panose="020F0502020204030204" pitchFamily="34" charset="0"/>
              </a:rPr>
              <a:t>Pennsylvania: Innovations and Ideas for the Future</a:t>
            </a:r>
          </a:p>
          <a:p>
            <a:endParaRPr lang="en-US" sz="11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Review of content and usage of verification forms – one of the things we have heard from our LIHEAP Advocacy Committee in Pennsylvania is that there are situations where a form is being requested that it is not necessary or that the form being sent can be confusing or intimidating to households. PA DHS is planning to review the language on these forms and also perform specific training related to when these forms should and should not be used.</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Data Sharing for Customer Assistance Program (CAP) enrollment – PA DHS is working toward the goal of sharing LIHEAP data with utilities operating CAPs to streamline the enrollment of LIHEAP recipients into these programs. A new question on our LIHEAP application will obtain households’ consent to share this data, and we will be able to generate systematic reports for utilities that sign a Data Sharing Agreement (separate from the standard LIHEAP Vendor Agreement). PA DHS intends to implement this data sharing starting with our 2024-2025 LIHEAP season.</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Telephonic Signature – For a LIHEAP application, the applicant must sign and date the Rights and Responsibilities. PA DHS is looking to introduce a way for households who forget to sign the application to do so telephonically.</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9639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Topics, Presenters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4</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a:sym typeface="Arial"/>
              </a:rPr>
              <a:t>Häly</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a:sym typeface="Arial"/>
              </a:rPr>
              <a:t>Laasme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p:txBody>
      </p:sp>
      <p:sp>
        <p:nvSpPr>
          <p:cNvPr id="8" name="TextBox 7">
            <a:extLst>
              <a:ext uri="{FF2B5EF4-FFF2-40B4-BE49-F238E27FC236}">
                <a16:creationId xmlns:a16="http://schemas.microsoft.com/office/drawing/2014/main" id="{1B8B0683-6016-3539-0C2A-A496B3466EF0}"/>
              </a:ext>
            </a:extLst>
          </p:cNvPr>
          <p:cNvSpPr txBox="1"/>
          <p:nvPr/>
        </p:nvSpPr>
        <p:spPr>
          <a:xfrm>
            <a:off x="169682" y="1743923"/>
            <a:ext cx="11683012" cy="517577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Program Basics—Federal Statute, State Law, and Other Considerations</a:t>
            </a:r>
          </a:p>
          <a:p>
            <a:pPr marL="282575" marR="0" lvl="0" indent="-282575" algn="l" defTabSz="914400" rtl="0" eaLnBrk="1" fontAlgn="auto" latinLnBrk="0" hangingPunct="1">
              <a:lnSpc>
                <a:spcPct val="100000"/>
              </a:lnSpc>
              <a:spcBef>
                <a:spcPts val="80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7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Melissa Torgerson, VERVE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Program Administration—Accounting for Statute in LIHEAP Design, Delivery</a:t>
            </a:r>
          </a:p>
          <a:p>
            <a:pPr marL="282575" marR="0" lvl="0" indent="0" algn="l" defTabSz="914400" rtl="0" eaLnBrk="1" fontAlgn="auto" latinLnBrk="0" hangingPunct="1">
              <a:lnSpc>
                <a:spcPct val="100000"/>
              </a:lnSpc>
              <a:spcBef>
                <a:spcPts val="800"/>
              </a:spcBef>
              <a:spcAft>
                <a:spcPts val="0"/>
              </a:spcAft>
              <a:buClrTx/>
              <a:buSzTx/>
              <a:buFontTx/>
              <a:buNone/>
              <a:tabLst/>
              <a:defRPr/>
            </a:pPr>
            <a:r>
              <a:rPr kumimoji="0" lang="en-US" sz="27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Cynthia Bryant, Georgia Department of Human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Program Partnerships—Maintaining Program Integrity Alongside Vendors</a:t>
            </a:r>
          </a:p>
          <a:p>
            <a:pPr marL="282575" marR="0" lvl="0" indent="0" algn="l" defTabSz="914400" rtl="0" eaLnBrk="1" fontAlgn="auto" latinLnBrk="0" hangingPunct="1">
              <a:lnSpc>
                <a:spcPct val="100000"/>
              </a:lnSpc>
              <a:spcBef>
                <a:spcPts val="800"/>
              </a:spcBef>
              <a:spcAft>
                <a:spcPts val="0"/>
              </a:spcAft>
              <a:buClrTx/>
              <a:buSzTx/>
              <a:buFontTx/>
              <a:buNone/>
              <a:tabLst/>
              <a:defRPr/>
            </a:pPr>
            <a:r>
              <a:rPr kumimoji="0" lang="en-US" sz="27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Theresa </a:t>
            </a:r>
            <a:r>
              <a:rPr kumimoji="0" lang="en-US" sz="27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Kullen</a:t>
            </a:r>
            <a:r>
              <a:rPr kumimoji="0" lang="en-US" sz="27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Colorado Department of Human Services</a:t>
            </a:r>
          </a:p>
          <a:p>
            <a:pPr marL="282575" marR="0" lvl="0" indent="0" algn="l" defTabSz="914400" rtl="0" eaLnBrk="1" fontAlgn="auto" latinLnBrk="0" hangingPunct="1">
              <a:lnSpc>
                <a:spcPct val="100000"/>
              </a:lnSpc>
              <a:spcBef>
                <a:spcPts val="800"/>
              </a:spcBef>
              <a:spcAft>
                <a:spcPts val="0"/>
              </a:spcAft>
              <a:buClrTx/>
              <a:buSzTx/>
              <a:buFontTx/>
              <a:buNone/>
              <a:tabLst/>
              <a:defRPr/>
            </a:pPr>
            <a:r>
              <a:rPr kumimoji="0" lang="en-US" sz="27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Deirdre Weedon, Rhode Island Department of Human Services</a:t>
            </a:r>
          </a:p>
          <a:p>
            <a:pPr marL="282575" marR="0" lvl="0" indent="0" algn="l" defTabSz="914400" rtl="0" eaLnBrk="1" fontAlgn="auto" latinLnBrk="0" hangingPunct="1">
              <a:lnSpc>
                <a:spcPct val="100000"/>
              </a:lnSpc>
              <a:spcBef>
                <a:spcPts val="800"/>
              </a:spcBef>
              <a:spcAft>
                <a:spcPts val="0"/>
              </a:spcAft>
              <a:buClrTx/>
              <a:buSzTx/>
              <a:buFontTx/>
              <a:buNone/>
              <a:tabLst/>
              <a:defRPr/>
            </a:pPr>
            <a:r>
              <a:rPr kumimoji="0" lang="en-US" sz="27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Brian Whorl, Pennsylvania Department of Human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18236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4: </a:t>
            </a:r>
            <a:r>
              <a:rPr lang="en-US" sz="4000" b="1" dirty="0">
                <a:latin typeface="Calibri" panose="020F0502020204030204" pitchFamily="34" charset="0"/>
                <a:cs typeface="Calibri" panose="020F0502020204030204" pitchFamily="34" charset="0"/>
              </a:rPr>
              <a:t>Reducing Client and Vendor Burden</a:t>
            </a:r>
            <a:endParaRPr lang="en-US" sz="4000" b="1" dirty="0">
              <a:latin typeface="Calibri" pitchFamily="34" charset="0"/>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40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40</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Theresa </a:t>
            </a:r>
            <a:r>
              <a:rPr lang="en-US" sz="1400" dirty="0" err="1">
                <a:solidFill>
                  <a:prstClr val="black"/>
                </a:solidFill>
                <a:latin typeface="Calibri" panose="020F0502020204030204" pitchFamily="34" charset="0"/>
                <a:cs typeface="Arial"/>
                <a:sym typeface="Arial"/>
              </a:rPr>
              <a:t>Kullen</a:t>
            </a:r>
            <a:endParaRPr lang="en-US" sz="1400" dirty="0">
              <a:solidFill>
                <a:prstClr val="black"/>
              </a:solidFill>
              <a:latin typeface="Calibri" panose="020F0502020204030204" pitchFamily="34" charset="0"/>
              <a:cs typeface="Arial"/>
              <a:sym typeface="Arial"/>
            </a:endParaRP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5693866"/>
          </a:xfrm>
          <a:prstGeom prst="rect">
            <a:avLst/>
          </a:prstGeom>
          <a:noFill/>
        </p:spPr>
        <p:txBody>
          <a:bodyPr wrap="square">
            <a:spAutoFit/>
          </a:bodyPr>
          <a:lstStyle/>
          <a:p>
            <a:r>
              <a:rPr lang="en-US" sz="2800" b="1" dirty="0">
                <a:latin typeface="Calibri" panose="020F0502020204030204" pitchFamily="34" charset="0"/>
                <a:cs typeface="Calibri" panose="020F0502020204030204" pitchFamily="34" charset="0"/>
              </a:rPr>
              <a:t>What Colorado is Currently Doing to Reduce Client and Vendor Burden</a:t>
            </a:r>
          </a:p>
          <a:p>
            <a:endParaRPr lang="en-US" sz="11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depth review of state statutes and revise them accordingly that reduce client barriers, for example, allowing collateral contact verification in lieu of written verification.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Introduction of telephonic applications.</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Introduction of an on-line an application portal, which is a single point of entry where folks can apply for numerous public assistance programs at one time.</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Vendor portal access where eligibility technicians can verify vendor accounts and heat costs.</a:t>
            </a:r>
          </a:p>
          <a:p>
            <a:pPr marL="342900" indent="-342900">
              <a:buFont typeface="Arial" panose="020B0604020202020204" pitchFamily="34" charset="0"/>
              <a:buChar char="•"/>
            </a:pPr>
            <a:endParaRPr lang="en-US" sz="2400" b="1" i="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1124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4: </a:t>
            </a:r>
            <a:r>
              <a:rPr lang="en-US" sz="4000" b="1" dirty="0">
                <a:latin typeface="Calibri" panose="020F0502020204030204" pitchFamily="34" charset="0"/>
                <a:cs typeface="Calibri" panose="020F0502020204030204" pitchFamily="34" charset="0"/>
              </a:rPr>
              <a:t>Reducing Client and Vendor Burden</a:t>
            </a:r>
            <a:endParaRPr lang="en-US" sz="4000" b="1" dirty="0">
              <a:latin typeface="Calibri" pitchFamily="34" charset="0"/>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41</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41</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Theresa </a:t>
            </a:r>
            <a:r>
              <a:rPr lang="en-US" sz="1400" dirty="0" err="1">
                <a:solidFill>
                  <a:prstClr val="black"/>
                </a:solidFill>
                <a:latin typeface="Calibri" panose="020F0502020204030204" pitchFamily="34" charset="0"/>
                <a:cs typeface="Arial"/>
                <a:sym typeface="Arial"/>
              </a:rPr>
              <a:t>Kullen</a:t>
            </a:r>
            <a:endParaRPr lang="en-US" sz="1400" dirty="0">
              <a:solidFill>
                <a:prstClr val="black"/>
              </a:solidFill>
              <a:latin typeface="Calibri" panose="020F0502020204030204" pitchFamily="34" charset="0"/>
              <a:cs typeface="Arial"/>
              <a:sym typeface="Arial"/>
            </a:endParaRP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5324535"/>
          </a:xfrm>
          <a:prstGeom prst="rect">
            <a:avLst/>
          </a:prstGeom>
          <a:noFill/>
        </p:spPr>
        <p:txBody>
          <a:bodyPr wrap="square">
            <a:spAutoFit/>
          </a:bodyPr>
          <a:lstStyle/>
          <a:p>
            <a:r>
              <a:rPr lang="en-US" sz="2800" b="1" dirty="0">
                <a:latin typeface="Calibri" panose="020F0502020204030204" pitchFamily="34" charset="0"/>
                <a:cs typeface="Calibri" panose="020F0502020204030204" pitchFamily="34" charset="0"/>
              </a:rPr>
              <a:t>Colorado: Innovations and Ideas for the Future</a:t>
            </a:r>
          </a:p>
          <a:p>
            <a:endParaRPr lang="en-US" sz="11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the process of building an interface between the SNAP and LIHEAP systems.</a:t>
            </a: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Migrating to Salesforce Lightening, which will make the system scalable for additional funding and program opportunities (e.g., water, cooling, etc.).</a:t>
            </a: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Lightening Conversion will also open up more communication opportunities with the client. We will be able to do electronic communication vs. snail mail.</a:t>
            </a: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addition, vendors will be able to reconcile payments in the system from any funding stream.</a:t>
            </a:r>
          </a:p>
          <a:p>
            <a:pPr marL="342900" indent="-342900">
              <a:buFont typeface="Arial" panose="020B0604020202020204" pitchFamily="34" charset="0"/>
              <a:buChar char="•"/>
            </a:pPr>
            <a:endParaRPr lang="en-US" sz="2400" b="1" i="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1462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4: </a:t>
            </a:r>
            <a:r>
              <a:rPr lang="en-US" sz="4000" b="1" dirty="0">
                <a:latin typeface="Calibri" panose="020F0502020204030204" pitchFamily="34" charset="0"/>
                <a:cs typeface="Calibri" panose="020F0502020204030204" pitchFamily="34" charset="0"/>
              </a:rPr>
              <a:t>Reducing Client and Vendor Burden</a:t>
            </a:r>
            <a:endParaRPr lang="en-US" sz="4000" b="1" dirty="0">
              <a:latin typeface="Calibri" pitchFamily="34" charset="0"/>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42</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42</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096" y="6175395"/>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Deirdre Weedon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4693593"/>
          </a:xfrm>
          <a:prstGeom prst="rect">
            <a:avLst/>
          </a:prstGeom>
          <a:noFill/>
        </p:spPr>
        <p:txBody>
          <a:bodyPr wrap="square">
            <a:spAutoFit/>
          </a:bodyPr>
          <a:lstStyle/>
          <a:p>
            <a:r>
              <a:rPr lang="en-US" sz="2800" b="1" dirty="0">
                <a:latin typeface="Calibri" panose="020F0502020204030204" pitchFamily="34" charset="0"/>
                <a:cs typeface="Calibri" panose="020F0502020204030204" pitchFamily="34" charset="0"/>
              </a:rPr>
              <a:t>What Rhode Island is Currently Doing to Reduce Client and Vendor Burden</a:t>
            </a:r>
          </a:p>
          <a:p>
            <a:endParaRPr lang="en-US" sz="11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Household application data is migrated from SNAP eligibility system to LIHEAP system:</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Community Action Agencies (CAAs) outreach households</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Applicant households submit abbreviated LIHEAP application</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Online application for new LIHEAP applicants:</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Households can apply for other services that CAAs offer</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Currently, data does not go directly into the software used for LIHEAP</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LIHEAP applicants are certified outside the heating season to be deemed eligible for utility arrearage forgiveness and other payment plans with utility company.</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Utility vendor receives monthly files from CAAs listing LIHEAP clients eligible for discounted utility rates (25% off utilities for households). </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8759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4: </a:t>
            </a:r>
            <a:r>
              <a:rPr lang="en-US" sz="4000" b="1" dirty="0">
                <a:latin typeface="Calibri" panose="020F0502020204030204" pitchFamily="34" charset="0"/>
                <a:cs typeface="Calibri" panose="020F0502020204030204" pitchFamily="34" charset="0"/>
              </a:rPr>
              <a:t>Reducing Client and Vendor Burden</a:t>
            </a:r>
            <a:endParaRPr lang="en-US" sz="4000" b="1" dirty="0">
              <a:latin typeface="Calibri" pitchFamily="34" charset="0"/>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43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43</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45839" y="6175395"/>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Deirdre Weedon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4755148"/>
          </a:xfrm>
          <a:prstGeom prst="rect">
            <a:avLst/>
          </a:prstGeom>
          <a:noFill/>
        </p:spPr>
        <p:txBody>
          <a:bodyPr wrap="square">
            <a:spAutoFit/>
          </a:bodyPr>
          <a:lstStyle/>
          <a:p>
            <a:r>
              <a:rPr lang="en-US" sz="2800" b="1" dirty="0">
                <a:latin typeface="Calibri" panose="020F0502020204030204" pitchFamily="34" charset="0"/>
                <a:cs typeface="Calibri" panose="020F0502020204030204" pitchFamily="34" charset="0"/>
              </a:rPr>
              <a:t>Rhode Island: Innovations and Ideas for the Future</a:t>
            </a:r>
          </a:p>
          <a:p>
            <a:endParaRPr lang="en-US" sz="11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Explore using online application in which application data will go directly into the LIHEAP software (pilot in FFY 2024). </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Evaluate starting a centralized intake team at DHS to handle overflow applications from CAAs.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Standardize the review of deliverable fuel price per gallon for LIHEAP grants and compare to state price per gallon averages within specified time periods.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Assess the efficiency of the state paying LIHEAP vendors directly rather than paying them through the CAAs.  </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9876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44</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44</a:t>
            </a:fld>
            <a:endParaRPr lang="en-US" sz="1600" dirty="0">
              <a:ea typeface="+mn-ea"/>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439140" y="2654754"/>
            <a:ext cx="11632676" cy="707886"/>
          </a:xfrm>
          <a:prstGeom prst="rect">
            <a:avLst/>
          </a:prstGeom>
          <a:noFill/>
        </p:spPr>
        <p:txBody>
          <a:bodyPr wrap="square">
            <a:spAutoFit/>
          </a:bodyPr>
          <a:lstStyle/>
          <a:p>
            <a:r>
              <a:rPr lang="en-US" sz="4000" b="1" dirty="0">
                <a:latin typeface="Calibri" pitchFamily="34" charset="0"/>
              </a:rPr>
              <a:t>Questions/Comments</a:t>
            </a:r>
          </a:p>
        </p:txBody>
      </p:sp>
    </p:spTree>
    <p:extLst>
      <p:ext uri="{BB962C8B-B14F-4D97-AF65-F5344CB8AC3E}">
        <p14:creationId xmlns:p14="http://schemas.microsoft.com/office/powerpoint/2010/main" val="512612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55338-0D9B-11EA-5E60-20F4D96882C6}"/>
              </a:ext>
            </a:extLst>
          </p:cNvPr>
          <p:cNvSpPr/>
          <p:nvPr/>
        </p:nvSpPr>
        <p:spPr>
          <a:xfrm>
            <a:off x="5382705" y="2422689"/>
            <a:ext cx="5797484" cy="2894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Screenshot here.</a:t>
            </a:r>
          </a:p>
        </p:txBody>
      </p:sp>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Conclusion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45</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45</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err="1">
                <a:solidFill>
                  <a:prstClr val="black"/>
                </a:solidFill>
                <a:latin typeface="Calibri" panose="020F0502020204030204" pitchFamily="34" charset="0"/>
                <a:cs typeface="Arial"/>
                <a:sym typeface="Arial"/>
              </a:rPr>
              <a:t>Häly</a:t>
            </a:r>
            <a:r>
              <a:rPr lang="en-US" sz="1400" dirty="0">
                <a:solidFill>
                  <a:prstClr val="black"/>
                </a:solidFill>
                <a:latin typeface="Calibri" panose="020F0502020204030204" pitchFamily="34" charset="0"/>
                <a:cs typeface="Arial"/>
                <a:sym typeface="Arial"/>
              </a:rPr>
              <a:t> </a:t>
            </a:r>
            <a:r>
              <a:rPr lang="en-US" sz="1400" dirty="0" err="1">
                <a:solidFill>
                  <a:prstClr val="black"/>
                </a:solidFill>
                <a:latin typeface="Calibri" panose="020F0502020204030204" pitchFamily="34" charset="0"/>
                <a:cs typeface="Arial"/>
                <a:sym typeface="Arial"/>
              </a:rPr>
              <a:t>Laasme</a:t>
            </a:r>
            <a:endParaRPr lang="en-US" sz="1400" dirty="0">
              <a:solidFill>
                <a:prstClr val="black"/>
              </a:solidFill>
              <a:latin typeface="Calibri" panose="020F0502020204030204" pitchFamily="34" charset="0"/>
              <a:cs typeface="Arial"/>
              <a:sym typeface="Arial"/>
            </a:endParaRPr>
          </a:p>
        </p:txBody>
      </p:sp>
      <p:sp>
        <p:nvSpPr>
          <p:cNvPr id="8" name="TextBox 7">
            <a:extLst>
              <a:ext uri="{FF2B5EF4-FFF2-40B4-BE49-F238E27FC236}">
                <a16:creationId xmlns:a16="http://schemas.microsoft.com/office/drawing/2014/main" id="{83513993-184B-3051-CC15-EA54B4F44A53}"/>
              </a:ext>
            </a:extLst>
          </p:cNvPr>
          <p:cNvSpPr txBox="1"/>
          <p:nvPr/>
        </p:nvSpPr>
        <p:spPr>
          <a:xfrm>
            <a:off x="464546" y="1964353"/>
            <a:ext cx="3315601" cy="4893647"/>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The LIHEAP Virtual Library contains resources that provide more comprehensive overview of federal statute, as well as more examples of how grantees incorporate federal statute, state law, and other factors into their programs.</a:t>
            </a:r>
          </a:p>
          <a:p>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03C74EA-A474-C88F-F179-AE0EA8BD9CB0}"/>
              </a:ext>
            </a:extLst>
          </p:cNvPr>
          <p:cNvPicPr>
            <a:picLocks noChangeAspect="1"/>
          </p:cNvPicPr>
          <p:nvPr/>
        </p:nvPicPr>
        <p:blipFill>
          <a:blip r:embed="rId3"/>
          <a:stretch>
            <a:fillRect/>
          </a:stretch>
        </p:blipFill>
        <p:spPr>
          <a:xfrm>
            <a:off x="5372412" y="2004969"/>
            <a:ext cx="5866314" cy="3468847"/>
          </a:xfrm>
          <a:prstGeom prst="rect">
            <a:avLst/>
          </a:prstGeom>
        </p:spPr>
      </p:pic>
    </p:spTree>
    <p:extLst>
      <p:ext uri="{BB962C8B-B14F-4D97-AF65-F5344CB8AC3E}">
        <p14:creationId xmlns:p14="http://schemas.microsoft.com/office/powerpoint/2010/main" val="510974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LIHEAP Grantee Panel – Responding to Attendee Questions and Concerns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46</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46</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err="1">
                <a:solidFill>
                  <a:prstClr val="black"/>
                </a:solidFill>
                <a:latin typeface="Calibri" panose="020F0502020204030204" pitchFamily="34" charset="0"/>
                <a:cs typeface="Arial"/>
                <a:sym typeface="Arial"/>
              </a:rPr>
              <a:t>Häly</a:t>
            </a:r>
            <a:r>
              <a:rPr lang="en-US" sz="1400" dirty="0">
                <a:solidFill>
                  <a:prstClr val="black"/>
                </a:solidFill>
                <a:latin typeface="Calibri" panose="020F0502020204030204" pitchFamily="34" charset="0"/>
                <a:cs typeface="Arial"/>
                <a:sym typeface="Arial"/>
              </a:rPr>
              <a:t> </a:t>
            </a:r>
            <a:r>
              <a:rPr lang="en-US" sz="1400" dirty="0" err="1">
                <a:solidFill>
                  <a:prstClr val="black"/>
                </a:solidFill>
                <a:latin typeface="Calibri" panose="020F0502020204030204" pitchFamily="34" charset="0"/>
                <a:cs typeface="Arial"/>
                <a:sym typeface="Arial"/>
              </a:rPr>
              <a:t>Laasme</a:t>
            </a:r>
            <a:endParaRPr lang="en-US" sz="1400" dirty="0">
              <a:solidFill>
                <a:prstClr val="black"/>
              </a:solidFill>
              <a:latin typeface="Calibri" panose="020F0502020204030204" pitchFamily="34" charset="0"/>
              <a:cs typeface="Arial"/>
              <a:sym typeface="Arial"/>
            </a:endParaRPr>
          </a:p>
        </p:txBody>
      </p:sp>
      <p:sp>
        <p:nvSpPr>
          <p:cNvPr id="9" name="TextBox 8">
            <a:extLst>
              <a:ext uri="{FF2B5EF4-FFF2-40B4-BE49-F238E27FC236}">
                <a16:creationId xmlns:a16="http://schemas.microsoft.com/office/drawing/2014/main" id="{F0FEC3C8-D6B9-79DE-6D57-679B9029083D}"/>
              </a:ext>
            </a:extLst>
          </p:cNvPr>
          <p:cNvSpPr txBox="1"/>
          <p:nvPr/>
        </p:nvSpPr>
        <p:spPr>
          <a:xfrm>
            <a:off x="355600" y="2298813"/>
            <a:ext cx="11173380" cy="4216539"/>
          </a:xfrm>
          <a:prstGeom prst="rect">
            <a:avLst/>
          </a:prstGeom>
          <a:noFill/>
        </p:spPr>
        <p:txBody>
          <a:bodyPr wrap="square">
            <a:spAutoFit/>
          </a:bodyPr>
          <a:lstStyle/>
          <a:p>
            <a:endParaRPr lang="en-US" sz="2600" dirty="0">
              <a:latin typeface="Calibri" pitchFamily="34" charset="0"/>
            </a:endParaRPr>
          </a:p>
          <a:p>
            <a:r>
              <a:rPr lang="en-US" sz="2800" dirty="0">
                <a:latin typeface="Calibri" panose="020F0502020204030204" pitchFamily="34" charset="0"/>
                <a:cs typeface="Calibri" panose="020F0502020204030204" pitchFamily="34" charset="0"/>
              </a:rPr>
              <a:t>During this part of the session, we will ask our panelists to respond to your most pressing questions on designing and implementing LIHEAP programs for your state or tribe. We’ve allocated 5 minutes to each of three topics that have been proposed by attendees. </a:t>
            </a: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2650257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title"/>
          </p:nvPr>
        </p:nvSpPr>
        <p:spPr>
          <a:xfrm rot="10800000" flipV="1">
            <a:off x="199696" y="1582322"/>
            <a:ext cx="10829018" cy="69249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accent1"/>
              </a:buClr>
              <a:buSzPts val="3600"/>
              <a:buFont typeface="Lato"/>
              <a:buNone/>
            </a:pPr>
            <a:r>
              <a:rPr lang="en-US" sz="4500" dirty="0">
                <a:latin typeface="Lato" panose="020F0502020204030203" pitchFamily="34" charset="0"/>
                <a:ea typeface="Lato" panose="020F0502020204030203" pitchFamily="34" charset="0"/>
                <a:cs typeface="Lato" panose="020F0502020204030203" pitchFamily="34" charset="0"/>
              </a:rPr>
              <a:t>Continuing the learning</a:t>
            </a:r>
            <a:endParaRPr sz="4500" dirty="0">
              <a:latin typeface="Lato" panose="020F0502020204030203" pitchFamily="34" charset="0"/>
              <a:ea typeface="Lato" panose="020F0502020204030203" pitchFamily="34" charset="0"/>
              <a:cs typeface="Lato" panose="020F0502020204030203" pitchFamily="34" charset="0"/>
            </a:endParaRPr>
          </a:p>
        </p:txBody>
      </p:sp>
      <p:sp>
        <p:nvSpPr>
          <p:cNvPr id="145" name="Google Shape;145;p5"/>
          <p:cNvSpPr txBox="1">
            <a:spLocks noGrp="1"/>
          </p:cNvSpPr>
          <p:nvPr>
            <p:ph type="body" idx="1"/>
          </p:nvPr>
        </p:nvSpPr>
        <p:spPr>
          <a:xfrm>
            <a:off x="510627" y="3376697"/>
            <a:ext cx="11018838" cy="3770263"/>
          </a:xfrm>
          <a:prstGeom prst="rect">
            <a:avLst/>
          </a:prstGeom>
          <a:noFill/>
          <a:ln>
            <a:noFill/>
          </a:ln>
        </p:spPr>
        <p:txBody>
          <a:bodyPr spcFirstLastPara="1" wrap="square" lIns="0" tIns="0" rIns="0" bIns="0" anchor="t" anchorCtr="0">
            <a:spAutoFit/>
          </a:bodyPr>
          <a:lstStyle/>
          <a:p>
            <a:pPr marL="68580" indent="0">
              <a:buNone/>
            </a:pPr>
            <a:r>
              <a:rPr lang="en-US" sz="3200" u="sng" dirty="0">
                <a:latin typeface="Calibri" panose="020F0502020204030204" pitchFamily="34" charset="0"/>
                <a:cs typeface="Calibri" panose="020F0502020204030204" pitchFamily="34" charset="0"/>
              </a:rPr>
              <a:t>Contact Information</a:t>
            </a:r>
          </a:p>
          <a:p>
            <a:pPr marL="342900" indent="-342900" defTabSz="1219170">
              <a:buClr>
                <a:srgbClr val="000000"/>
              </a:buClr>
              <a:buFont typeface="Arial" panose="020B0604020202020204" pitchFamily="34" charset="0"/>
              <a:buChar char="•"/>
            </a:pPr>
            <a:r>
              <a:rPr lang="en-US" sz="2400" kern="0" dirty="0" err="1">
                <a:latin typeface="Calibri" panose="020F0502020204030204" pitchFamily="34" charset="0"/>
                <a:ea typeface="Lato"/>
                <a:cs typeface="Calibri" panose="020F0502020204030204" pitchFamily="34" charset="0"/>
                <a:sym typeface="Lato"/>
              </a:rPr>
              <a:t>Häly</a:t>
            </a:r>
            <a:r>
              <a:rPr lang="en-US" sz="2400" kern="0" dirty="0">
                <a:latin typeface="Calibri" panose="020F0502020204030204" pitchFamily="34" charset="0"/>
                <a:ea typeface="Lato"/>
                <a:cs typeface="Calibri" panose="020F0502020204030204" pitchFamily="34" charset="0"/>
                <a:sym typeface="Lato"/>
              </a:rPr>
              <a:t> </a:t>
            </a:r>
            <a:r>
              <a:rPr lang="en-US" sz="2400" kern="0" dirty="0" err="1">
                <a:latin typeface="Calibri" panose="020F0502020204030204" pitchFamily="34" charset="0"/>
                <a:ea typeface="Lato"/>
                <a:cs typeface="Calibri" panose="020F0502020204030204" pitchFamily="34" charset="0"/>
                <a:sym typeface="Lato"/>
              </a:rPr>
              <a:t>Laasme</a:t>
            </a:r>
            <a:r>
              <a:rPr lang="en-US" sz="2400" kern="0" dirty="0">
                <a:latin typeface="Calibri" panose="020F0502020204030204" pitchFamily="34" charset="0"/>
                <a:ea typeface="Lato"/>
                <a:cs typeface="Calibri" panose="020F0502020204030204" pitchFamily="34" charset="0"/>
                <a:sym typeface="Lato"/>
              </a:rPr>
              <a:t>, </a:t>
            </a:r>
            <a:r>
              <a:rPr lang="en-US" sz="2400" kern="0" dirty="0">
                <a:latin typeface="Calibri" panose="020F0502020204030204" pitchFamily="34" charset="0"/>
                <a:ea typeface="Lato"/>
                <a:cs typeface="Calibri" panose="020F0502020204030204" pitchFamily="34" charset="0"/>
                <a:sym typeface="Lato"/>
                <a:hlinkClick r:id="rId3"/>
              </a:rPr>
              <a:t>Haly.Laasme-McQuilkin@delaware.gov</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Melissa Torgerson, </a:t>
            </a:r>
            <a:r>
              <a:rPr lang="en-US" sz="2400" kern="0" dirty="0">
                <a:latin typeface="Calibri" panose="020F0502020204030204" pitchFamily="34" charset="0"/>
                <a:ea typeface="Lato"/>
                <a:cs typeface="Calibri" panose="020F0502020204030204" pitchFamily="34" charset="0"/>
                <a:sym typeface="Lato"/>
                <a:hlinkClick r:id="rId4"/>
              </a:rPr>
              <a:t>melissa@verveassociates.net</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Cynthia Bryant, </a:t>
            </a:r>
            <a:r>
              <a:rPr lang="en-US" sz="2400" kern="0" dirty="0">
                <a:latin typeface="Calibri" panose="020F0502020204030204" pitchFamily="34" charset="0"/>
                <a:ea typeface="Lato"/>
                <a:cs typeface="Calibri" panose="020F0502020204030204" pitchFamily="34" charset="0"/>
                <a:sym typeface="Lato"/>
                <a:hlinkClick r:id="rId5"/>
              </a:rPr>
              <a:t>cynthia.bryant@dhs.ga.gov</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Theresa </a:t>
            </a:r>
            <a:r>
              <a:rPr lang="en-US" sz="2400" kern="0" dirty="0" err="1">
                <a:latin typeface="Calibri" panose="020F0502020204030204" pitchFamily="34" charset="0"/>
                <a:ea typeface="Lato"/>
                <a:cs typeface="Calibri" panose="020F0502020204030204" pitchFamily="34" charset="0"/>
                <a:sym typeface="Lato"/>
              </a:rPr>
              <a:t>Kullen</a:t>
            </a:r>
            <a:r>
              <a:rPr lang="en-US" sz="2400" kern="0" dirty="0">
                <a:latin typeface="Calibri" panose="020F0502020204030204" pitchFamily="34" charset="0"/>
                <a:ea typeface="Lato"/>
                <a:cs typeface="Calibri" panose="020F0502020204030204" pitchFamily="34" charset="0"/>
                <a:sym typeface="Lato"/>
              </a:rPr>
              <a:t>, </a:t>
            </a:r>
            <a:r>
              <a:rPr lang="en-US" sz="2400" kern="0" dirty="0">
                <a:latin typeface="Calibri" panose="020F0502020204030204" pitchFamily="34" charset="0"/>
                <a:ea typeface="Lato"/>
                <a:cs typeface="Calibri" panose="020F0502020204030204" pitchFamily="34" charset="0"/>
                <a:sym typeface="Lato"/>
                <a:hlinkClick r:id="rId6"/>
              </a:rPr>
              <a:t>theresa.kullen@state.co.us</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Dierdre Weedon, </a:t>
            </a:r>
            <a:r>
              <a:rPr lang="en-US" sz="2400" kern="0" dirty="0">
                <a:latin typeface="Calibri" panose="020F0502020204030204" pitchFamily="34" charset="0"/>
                <a:ea typeface="Lato"/>
                <a:cs typeface="Calibri" panose="020F0502020204030204" pitchFamily="34" charset="0"/>
                <a:sym typeface="Lato"/>
                <a:hlinkClick r:id="rId7"/>
              </a:rPr>
              <a:t>Deirdre.Weedon@dhs.ri.gov</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Brian Whorl, </a:t>
            </a:r>
            <a:r>
              <a:rPr lang="en-US" sz="2400" kern="0" dirty="0">
                <a:latin typeface="Calibri" panose="020F0502020204030204" pitchFamily="34" charset="0"/>
                <a:ea typeface="Lato"/>
                <a:cs typeface="Calibri" panose="020F0502020204030204" pitchFamily="34" charset="0"/>
                <a:sym typeface="Lato"/>
                <a:hlinkClick r:id="rId8"/>
              </a:rPr>
              <a:t>bwhorl@pa.gov</a:t>
            </a:r>
            <a:endParaRPr lang="en-US" sz="2400" dirty="0">
              <a:latin typeface="Calibri" panose="020F0502020204030204" pitchFamily="34" charset="0"/>
              <a:cs typeface="Calibri" panose="020F0502020204030204" pitchFamily="34" charset="0"/>
            </a:endParaRPr>
          </a:p>
          <a:p>
            <a:pPr marL="0" lvl="0" indent="0" algn="l" rtl="0">
              <a:lnSpc>
                <a:spcPct val="100000"/>
              </a:lnSpc>
              <a:spcBef>
                <a:spcPts val="560"/>
              </a:spcBef>
              <a:spcAft>
                <a:spcPts val="0"/>
              </a:spcAft>
              <a:buClr>
                <a:schemeClr val="dk1"/>
              </a:buClr>
              <a:buSzPts val="2520"/>
              <a:buNone/>
            </a:pPr>
            <a:endParaRPr dirty="0"/>
          </a:p>
        </p:txBody>
      </p:sp>
      <p:pic>
        <p:nvPicPr>
          <p:cNvPr id="2" name="Picture 1" descr="A picture containing graphical user interface&#10;&#10;Description automatically generated">
            <a:extLst>
              <a:ext uri="{FF2B5EF4-FFF2-40B4-BE49-F238E27FC236}">
                <a16:creationId xmlns:a16="http://schemas.microsoft.com/office/drawing/2014/main" id="{DF36F9D8-4A7F-F66D-1663-6DA229F53A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06" y="21365"/>
            <a:ext cx="12198879" cy="1685515"/>
          </a:xfrm>
          <a:prstGeom prst="rect">
            <a:avLst/>
          </a:prstGeom>
        </p:spPr>
      </p:pic>
      <p:pic>
        <p:nvPicPr>
          <p:cNvPr id="5" name="Picture 4" descr="Logo&#10;&#10;Description automatically generated">
            <a:extLst>
              <a:ext uri="{FF2B5EF4-FFF2-40B4-BE49-F238E27FC236}">
                <a16:creationId xmlns:a16="http://schemas.microsoft.com/office/drawing/2014/main" id="{419CF74C-4223-527A-3F22-22C60E4B6E6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26290" y="5905572"/>
            <a:ext cx="2965710" cy="931063"/>
          </a:xfrm>
          <a:prstGeom prst="rect">
            <a:avLst/>
          </a:prstGeom>
        </p:spPr>
      </p:pic>
      <p:sp>
        <p:nvSpPr>
          <p:cNvPr id="3" name="TextBox 2">
            <a:extLst>
              <a:ext uri="{FF2B5EF4-FFF2-40B4-BE49-F238E27FC236}">
                <a16:creationId xmlns:a16="http://schemas.microsoft.com/office/drawing/2014/main" id="{8EF51EEA-9EE3-7954-1836-75674042CF35}"/>
              </a:ext>
            </a:extLst>
          </p:cNvPr>
          <p:cNvSpPr txBox="1"/>
          <p:nvPr/>
        </p:nvSpPr>
        <p:spPr>
          <a:xfrm>
            <a:off x="7530329" y="6109493"/>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err="1">
                <a:solidFill>
                  <a:prstClr val="black"/>
                </a:solidFill>
                <a:latin typeface="Calibri" panose="020F0502020204030204" pitchFamily="34" charset="0"/>
                <a:cs typeface="Arial"/>
                <a:sym typeface="Arial"/>
              </a:rPr>
              <a:t>Häly</a:t>
            </a:r>
            <a:r>
              <a:rPr lang="en-US" sz="1400" dirty="0">
                <a:solidFill>
                  <a:prstClr val="black"/>
                </a:solidFill>
                <a:latin typeface="Calibri" panose="020F0502020204030204" pitchFamily="34" charset="0"/>
                <a:cs typeface="Arial"/>
                <a:sym typeface="Arial"/>
              </a:rPr>
              <a:t> </a:t>
            </a:r>
            <a:r>
              <a:rPr lang="en-US" sz="1400" dirty="0" err="1">
                <a:solidFill>
                  <a:prstClr val="black"/>
                </a:solidFill>
                <a:latin typeface="Calibri" panose="020F0502020204030204" pitchFamily="34" charset="0"/>
                <a:cs typeface="Arial"/>
                <a:sym typeface="Arial"/>
              </a:rPr>
              <a:t>Laasme</a:t>
            </a:r>
            <a:endParaRPr lang="en-US" sz="1400" dirty="0">
              <a:solidFill>
                <a:prstClr val="black"/>
              </a:solidFill>
              <a:latin typeface="Calibri" panose="020F0502020204030204" pitchFamily="34" charset="0"/>
              <a:cs typeface="Arial"/>
              <a:sym typeface="Arial"/>
            </a:endParaRPr>
          </a:p>
        </p:txBody>
      </p:sp>
      <p:sp>
        <p:nvSpPr>
          <p:cNvPr id="6" name="TextBox 5">
            <a:extLst>
              <a:ext uri="{FF2B5EF4-FFF2-40B4-BE49-F238E27FC236}">
                <a16:creationId xmlns:a16="http://schemas.microsoft.com/office/drawing/2014/main" id="{C01CFC72-B2DC-9F54-6457-E7A985FE80DE}"/>
              </a:ext>
            </a:extLst>
          </p:cNvPr>
          <p:cNvSpPr txBox="1"/>
          <p:nvPr/>
        </p:nvSpPr>
        <p:spPr>
          <a:xfrm>
            <a:off x="199696" y="2274820"/>
            <a:ext cx="11055220" cy="830997"/>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In our next session, LIHEAP 102—we’ll take some time to look at how states have taken more innovative approaches to improve their LIHEAP programs.</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LIHEAP Virtual Library</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5</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a:sym typeface="Arial"/>
              </a:rPr>
              <a:t>Häly</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a:sym typeface="Arial"/>
              </a:rPr>
              <a:t>Laasme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p:txBody>
      </p:sp>
      <p:sp>
        <p:nvSpPr>
          <p:cNvPr id="8" name="TextBox 7">
            <a:extLst>
              <a:ext uri="{FF2B5EF4-FFF2-40B4-BE49-F238E27FC236}">
                <a16:creationId xmlns:a16="http://schemas.microsoft.com/office/drawing/2014/main" id="{6F1F0F4A-7300-5319-74AC-9C25CF9B1790}"/>
              </a:ext>
            </a:extLst>
          </p:cNvPr>
          <p:cNvSpPr txBox="1"/>
          <p:nvPr/>
        </p:nvSpPr>
        <p:spPr>
          <a:xfrm>
            <a:off x="120184" y="1912754"/>
            <a:ext cx="4835951" cy="4247317"/>
          </a:xfrm>
          <a:prstGeom prst="rect">
            <a:avLst/>
          </a:prstGeom>
          <a:noFill/>
        </p:spPr>
        <p:txBody>
          <a:bodyPr wrap="square" rtlCol="0">
            <a:spAutoFit/>
          </a:bodyPr>
          <a:lstStyle/>
          <a:p>
            <a:pPr marL="282575" marR="0" lvl="0" indent="-2825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Throughout the presentation, we’ll be referencing the </a:t>
            </a:r>
            <a:r>
              <a:rPr kumimoji="0" lang="en-US" sz="2700" b="1" i="0" u="none" strike="noStrike" kern="1200" cap="none" spc="0" normalizeH="0" baseline="0" noProof="0" dirty="0">
                <a:ln>
                  <a:noFill/>
                </a:ln>
                <a:solidFill>
                  <a:srgbClr val="94B6D2">
                    <a:lumMod val="50000"/>
                  </a:srgbClr>
                </a:solidFill>
                <a:effectLst/>
                <a:uLnTx/>
                <a:uFillTx/>
                <a:latin typeface="Calibri" panose="020F0502020204030204" pitchFamily="34" charset="0"/>
                <a:ea typeface="+mn-ea"/>
                <a:cs typeface="Calibri" panose="020F0502020204030204" pitchFamily="34" charset="0"/>
              </a:rPr>
              <a:t>“LIHEAP Virtual Library.”  </a:t>
            </a:r>
          </a:p>
          <a:p>
            <a:pPr marL="282575" marR="0" lvl="0" indent="-2825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2575" marR="0" lvl="0" indent="-2825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LIHEAP Virtual Library can be found on the homepage of the LIHEAP Performance Management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2575"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https://liheappm.acf.hhs.gov/</a:t>
            </a:r>
          </a:p>
        </p:txBody>
      </p:sp>
      <p:pic>
        <p:nvPicPr>
          <p:cNvPr id="9" name="Picture 8">
            <a:extLst>
              <a:ext uri="{FF2B5EF4-FFF2-40B4-BE49-F238E27FC236}">
                <a16:creationId xmlns:a16="http://schemas.microsoft.com/office/drawing/2014/main" id="{63D656A5-CB20-6571-8C1F-567D642DDF34}"/>
              </a:ext>
            </a:extLst>
          </p:cNvPr>
          <p:cNvPicPr>
            <a:picLocks noChangeAspect="1"/>
          </p:cNvPicPr>
          <p:nvPr/>
        </p:nvPicPr>
        <p:blipFill rotWithShape="1">
          <a:blip r:embed="rId3"/>
          <a:srcRect l="4213" t="-1941" b="-1"/>
          <a:stretch/>
        </p:blipFill>
        <p:spPr>
          <a:xfrm>
            <a:off x="5289100" y="2215299"/>
            <a:ext cx="6211346" cy="3157980"/>
          </a:xfrm>
          <a:prstGeom prst="rect">
            <a:avLst/>
          </a:prstGeom>
        </p:spPr>
      </p:pic>
    </p:spTree>
    <p:extLst>
      <p:ext uri="{BB962C8B-B14F-4D97-AF65-F5344CB8AC3E}">
        <p14:creationId xmlns:p14="http://schemas.microsoft.com/office/powerpoint/2010/main" val="3209399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Questions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6</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8" name="TextBox 7">
            <a:extLst>
              <a:ext uri="{FF2B5EF4-FFF2-40B4-BE49-F238E27FC236}">
                <a16:creationId xmlns:a16="http://schemas.microsoft.com/office/drawing/2014/main" id="{6F1F0F4A-7300-5319-74AC-9C25CF9B1790}"/>
              </a:ext>
            </a:extLst>
          </p:cNvPr>
          <p:cNvSpPr txBox="1"/>
          <p:nvPr/>
        </p:nvSpPr>
        <p:spPr>
          <a:xfrm>
            <a:off x="169682" y="1743923"/>
            <a:ext cx="3987539" cy="535531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 have set aside 15 minutes are the end of the presentation for discussion of topics you would like covered.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Participants are encouraged to use the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Whova</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app throughout this session to enter and/or “vote up” topics they’d like addressed.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a:sym typeface="Arial"/>
              </a:rPr>
              <a:t>Häly</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a:sym typeface="Arial"/>
              </a:rPr>
              <a:t>Laasme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p:txBody>
      </p:sp>
      <p:pic>
        <p:nvPicPr>
          <p:cNvPr id="3" name="Picture 2" descr="A screenshot of a phone&#10;&#10;Description automatically generated with medium confidence">
            <a:extLst>
              <a:ext uri="{FF2B5EF4-FFF2-40B4-BE49-F238E27FC236}">
                <a16:creationId xmlns:a16="http://schemas.microsoft.com/office/drawing/2014/main" id="{811A6C8C-0F4D-C03B-8FAC-7F811F52D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612" y="1743923"/>
            <a:ext cx="2445554" cy="4831794"/>
          </a:xfrm>
          <a:prstGeom prst="rect">
            <a:avLst/>
          </a:prstGeom>
          <a:ln>
            <a:solidFill>
              <a:schemeClr val="tx1"/>
            </a:solidFill>
          </a:ln>
        </p:spPr>
      </p:pic>
      <p:pic>
        <p:nvPicPr>
          <p:cNvPr id="10" name="Picture 9" descr="A screenshot of a phone&#10;&#10;Description automatically generated with medium confidence">
            <a:extLst>
              <a:ext uri="{FF2B5EF4-FFF2-40B4-BE49-F238E27FC236}">
                <a16:creationId xmlns:a16="http://schemas.microsoft.com/office/drawing/2014/main" id="{B191782F-8F27-E997-1715-28F70FF99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230" y="1743923"/>
            <a:ext cx="2452363" cy="4831794"/>
          </a:xfrm>
          <a:prstGeom prst="rect">
            <a:avLst/>
          </a:prstGeom>
          <a:ln>
            <a:solidFill>
              <a:schemeClr val="tx1"/>
            </a:solidFill>
          </a:ln>
        </p:spPr>
      </p:pic>
      <p:pic>
        <p:nvPicPr>
          <p:cNvPr id="12" name="Picture 11" descr="A screenshot of a phone&#10;&#10;Description automatically generated with medium confidence">
            <a:extLst>
              <a:ext uri="{FF2B5EF4-FFF2-40B4-BE49-F238E27FC236}">
                <a16:creationId xmlns:a16="http://schemas.microsoft.com/office/drawing/2014/main" id="{4BED7698-4650-C834-37A4-981D6463EB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658" y="1743923"/>
            <a:ext cx="1991662" cy="3923983"/>
          </a:xfrm>
          <a:prstGeom prst="rect">
            <a:avLst/>
          </a:prstGeom>
          <a:ln>
            <a:solidFill>
              <a:schemeClr val="tx1"/>
            </a:solidFill>
          </a:ln>
        </p:spPr>
      </p:pic>
    </p:spTree>
    <p:extLst>
      <p:ext uri="{BB962C8B-B14F-4D97-AF65-F5344CB8AC3E}">
        <p14:creationId xmlns:p14="http://schemas.microsoft.com/office/powerpoint/2010/main" val="901500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7</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439140" y="2654754"/>
            <a:ext cx="11632676" cy="20005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itchFamily="34" charset="0"/>
                <a:ea typeface="+mn-ea"/>
                <a:cs typeface="+mn-cs"/>
              </a:rPr>
              <a:t>LIHEAP Program Basics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mn-cs"/>
              </a:rPr>
              <a:t>Melissa Torgerson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mn-cs"/>
              </a:rPr>
              <a:t>VERVE Associates</a:t>
            </a:r>
            <a:endParaRPr kumimoji="0" lang="en-US" sz="28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67973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8</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280187" y="1638937"/>
            <a:ext cx="11173380" cy="84023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mn-cs"/>
              </a:rPr>
              <a:t>In this section, we’ll talk about some of the basic factors all LIHEAP grantees must consider when designing and implementing LIHEAP.  These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LIHEAP Assurances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Other Federal Statutory Rules/Guidelines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State Statute and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Factors Unique to State/Territory/Tribal Community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393012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9</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9</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pic>
        <p:nvPicPr>
          <p:cNvPr id="3" name="Picture 2" descr="Chart, bubble chart&#10;&#10;Description automatically generated">
            <a:extLst>
              <a:ext uri="{FF2B5EF4-FFF2-40B4-BE49-F238E27FC236}">
                <a16:creationId xmlns:a16="http://schemas.microsoft.com/office/drawing/2014/main" id="{6C968F9F-B231-9BB9-33BC-A1BE81F3B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411" y="1836765"/>
            <a:ext cx="9117405" cy="3995942"/>
          </a:xfrm>
          <a:prstGeom prst="rect">
            <a:avLst/>
          </a:prstGeom>
        </p:spPr>
      </p:pic>
      <p:sp>
        <p:nvSpPr>
          <p:cNvPr id="8" name="TextBox 7">
            <a:extLst>
              <a:ext uri="{FF2B5EF4-FFF2-40B4-BE49-F238E27FC236}">
                <a16:creationId xmlns:a16="http://schemas.microsoft.com/office/drawing/2014/main" id="{83513993-184B-3051-CC15-EA54B4F44A53}"/>
              </a:ext>
            </a:extLst>
          </p:cNvPr>
          <p:cNvSpPr txBox="1"/>
          <p:nvPr/>
        </p:nvSpPr>
        <p:spPr>
          <a:xfrm>
            <a:off x="327322" y="2061518"/>
            <a:ext cx="2359318"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rPr>
              <a:t>Both during and after the session, participants can learn more by visiting the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mn-cs"/>
              </a:rPr>
              <a:t>“Program Basics” area of the LIHEAP Virtual Library. </a:t>
            </a:r>
          </a:p>
        </p:txBody>
      </p:sp>
      <p:cxnSp>
        <p:nvCxnSpPr>
          <p:cNvPr id="10" name="Straight Arrow Connector 9">
            <a:extLst>
              <a:ext uri="{FF2B5EF4-FFF2-40B4-BE49-F238E27FC236}">
                <a16:creationId xmlns:a16="http://schemas.microsoft.com/office/drawing/2014/main" id="{25F73330-D4CA-436C-DBDC-438F5B472878}"/>
              </a:ext>
            </a:extLst>
          </p:cNvPr>
          <p:cNvCxnSpPr>
            <a:cxnSpLocks/>
          </p:cNvCxnSpPr>
          <p:nvPr/>
        </p:nvCxnSpPr>
        <p:spPr>
          <a:xfrm>
            <a:off x="3233394" y="2818614"/>
            <a:ext cx="1159497" cy="68755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40134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HEAP  COVID-19 - Necessity is the Mother of Invention - Fi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UAC 2021 slide template" id="{3BE37F88-CB4E-4E5D-9831-CBA405EB223A}" vid="{E642F870-6B74-4396-BA79-215F725A6B3D}"/>
    </a:ext>
  </a:extLst>
</a:theme>
</file>

<file path=ppt/theme/theme2.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030A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5817</TotalTime>
  <Words>4405</Words>
  <Application>Microsoft Macintosh PowerPoint</Application>
  <PresentationFormat>Widescreen</PresentationFormat>
  <Paragraphs>647</Paragraphs>
  <Slides>47</Slides>
  <Notes>45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Calibri</vt:lpstr>
      <vt:lpstr>Lato</vt:lpstr>
      <vt:lpstr>Quattrocento Sans</vt:lpstr>
      <vt:lpstr>Tw Cen MT</vt:lpstr>
      <vt:lpstr>Wingdings</vt:lpstr>
      <vt:lpstr>Wingdings 2</vt:lpstr>
      <vt:lpstr>LIHEAP  COVID-19 - Necessity is the Mother of Invention - Final</vt:lpstr>
      <vt:lpstr>Median</vt:lpstr>
      <vt:lpstr>PowerPoint Presentation</vt:lpstr>
      <vt:lpstr>LIHEAP 101 June 13th, 2023</vt:lpstr>
      <vt:lpstr>Introduction, Session Objectives</vt:lpstr>
      <vt:lpstr>Topics, Presenters</vt:lpstr>
      <vt:lpstr>LIHEAP Virtual Library</vt:lpstr>
      <vt:lpstr>Questions</vt:lpstr>
      <vt:lpstr>PowerPoint Presentation</vt:lpstr>
      <vt:lpstr>Overview</vt:lpstr>
      <vt:lpstr>Overview</vt:lpstr>
      <vt:lpstr>Federal Statute — Assurances</vt:lpstr>
      <vt:lpstr>Federal Statute — Example Assurances</vt:lpstr>
      <vt:lpstr>Nature of Federal Statute</vt:lpstr>
      <vt:lpstr>State Laws, Rules</vt:lpstr>
      <vt:lpstr>Other Factors</vt:lpstr>
      <vt:lpstr>PowerPoint Presentation</vt:lpstr>
      <vt:lpstr>Example: Assurance 1 (Uses of Funds)</vt:lpstr>
      <vt:lpstr>Example:  Assurance 1 (Uses of Funds)</vt:lpstr>
      <vt:lpstr>PowerPoint Presentation</vt:lpstr>
      <vt:lpstr>PowerPoint Presentation</vt:lpstr>
      <vt:lpstr>Overview</vt:lpstr>
      <vt:lpstr>The LIHEAP Virtual Library</vt:lpstr>
      <vt:lpstr>Common Grantee Tasks/Activities</vt:lpstr>
      <vt:lpstr>Example 1: The LIHEAP Model Plan</vt:lpstr>
      <vt:lpstr>Example 1: The LIHEAP Model Plan</vt:lpstr>
      <vt:lpstr>Example 1: The LIHEAP Model Plan</vt:lpstr>
      <vt:lpstr>Example 2: Subgrantee Agreements</vt:lpstr>
      <vt:lpstr>Example 2: Subgrantee Agreements</vt:lpstr>
      <vt:lpstr>Example 2: Subgrantee Agreements</vt:lpstr>
      <vt:lpstr>Example 3: Data Collection and Reporting</vt:lpstr>
      <vt:lpstr>Example 3: Data Collection and Reporting</vt:lpstr>
      <vt:lpstr>Example 3: Data Collection and Reporting</vt:lpstr>
      <vt:lpstr>PowerPoint Presentation</vt:lpstr>
      <vt:lpstr>PowerPoint Presentation</vt:lpstr>
      <vt:lpstr>Overview</vt:lpstr>
      <vt:lpstr>Why Collect So Much Data From Clients and Vendors?</vt:lpstr>
      <vt:lpstr>Why Collect So Much Data From Clients and Vendors?</vt:lpstr>
      <vt:lpstr>Example 4: Reducing Client and Vendor Burden</vt:lpstr>
      <vt:lpstr>Example 4: Reducing Client and Vendor Burden</vt:lpstr>
      <vt:lpstr>Example 4: Reducing Client and Vendor Burden</vt:lpstr>
      <vt:lpstr>Example 4: Reducing Client and Vendor Burden</vt:lpstr>
      <vt:lpstr>Example 4: Reducing Client and Vendor Burden</vt:lpstr>
      <vt:lpstr>Example 4: Reducing Client and Vendor Burden</vt:lpstr>
      <vt:lpstr>Example 4: Reducing Client and Vendor Burden</vt:lpstr>
      <vt:lpstr>PowerPoint Presentation</vt:lpstr>
      <vt:lpstr>Conclusion</vt:lpstr>
      <vt:lpstr>LIHEAP Grantee Panel – Responding to Attendee Questions and Concerns</vt:lpstr>
      <vt:lpstr>Continuing the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Torgerson</dc:creator>
  <cp:lastModifiedBy>Schwartzbach, Kevin J</cp:lastModifiedBy>
  <cp:revision>81</cp:revision>
  <cp:lastPrinted>2022-06-24T20:09:44Z</cp:lastPrinted>
  <dcterms:created xsi:type="dcterms:W3CDTF">2022-06-20T23:55:00Z</dcterms:created>
  <dcterms:modified xsi:type="dcterms:W3CDTF">2023-06-13T13:44:43Z</dcterms:modified>
</cp:coreProperties>
</file>