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28"/>
  </p:notesMasterIdLst>
  <p:sldIdLst>
    <p:sldId id="256" r:id="rId3"/>
    <p:sldId id="582" r:id="rId4"/>
    <p:sldId id="583" r:id="rId5"/>
    <p:sldId id="566" r:id="rId6"/>
    <p:sldId id="586" r:id="rId7"/>
    <p:sldId id="587" r:id="rId8"/>
    <p:sldId id="608" r:id="rId9"/>
    <p:sldId id="609" r:id="rId10"/>
    <p:sldId id="610" r:id="rId11"/>
    <p:sldId id="611" r:id="rId12"/>
    <p:sldId id="597" r:id="rId13"/>
    <p:sldId id="568" r:id="rId14"/>
    <p:sldId id="549" r:id="rId15"/>
    <p:sldId id="613" r:id="rId16"/>
    <p:sldId id="612" r:id="rId17"/>
    <p:sldId id="614" r:id="rId18"/>
    <p:sldId id="564" r:id="rId19"/>
    <p:sldId id="615" r:id="rId20"/>
    <p:sldId id="616" r:id="rId21"/>
    <p:sldId id="617" r:id="rId22"/>
    <p:sldId id="618" r:id="rId23"/>
    <p:sldId id="619" r:id="rId24"/>
    <p:sldId id="620" r:id="rId25"/>
    <p:sldId id="557" r:id="rId26"/>
    <p:sldId id="26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E86963-793A-BE9A-6DD4-369AEF36510D}" name="Kevin Schwartzbach" initials="KS" userId="S::kevin-schwartzbach@appriseinc.org::fc01fb02-1748-42a2-aea5-f5b621ea0d65" providerId="AD"/>
  <p188:author id="{29D48E6E-03A6-0DBC-17AA-B239DE3AFDEF}" name="GOBEN Lisa * HCS" initials="GL*H" userId="S::Lisa.Goben@hcs.oregon.gov::7a0736ac-176f-435e-aadb-7fd6138324c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9E865F-92F6-4AA1-BDFE-5716FEFB36BD}" type="datetimeFigureOut">
              <a:rPr lang="en-US" smtClean="0"/>
              <a:t>6/14/2023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7CFDEB-1E03-4D2D-95B0-3A55E9C4BC2C}" type="slidenum">
              <a:rPr lang="en-US" smtClean="0"/>
              <a:t>‹#›</a:t>
            </a:fld>
            <a:endParaRPr lang="en-US"/>
          </a:p>
        </p:txBody>
      </p:sp>
    </p:spTree>
    <p:extLst>
      <p:ext uri="{BB962C8B-B14F-4D97-AF65-F5344CB8AC3E}">
        <p14:creationId xmlns:p14="http://schemas.microsoft.com/office/powerpoint/2010/main" val="2693869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63717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72897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92294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68902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75191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54591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6635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70274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74440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97291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18057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56164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65984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73343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16642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200"/>
              <a:buFont typeface="Calibri"/>
              <a:buNone/>
            </a:pPr>
            <a:endParaRPr/>
          </a:p>
        </p:txBody>
      </p:sp>
      <p:sp>
        <p:nvSpPr>
          <p:cNvPr id="142" name="Google Shape;142;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Quattrocento Sans"/>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61356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37699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15228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92255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97025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10788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0750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5333"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609585" lvl="0" indent="-304792" algn="l">
              <a:spcBef>
                <a:spcPts val="533"/>
              </a:spcBef>
              <a:spcAft>
                <a:spcPts val="0"/>
              </a:spcAft>
              <a:buClr>
                <a:srgbClr val="888888"/>
              </a:buClr>
              <a:buSzPts val="2000"/>
              <a:buNone/>
              <a:defRPr sz="2667">
                <a:solidFill>
                  <a:srgbClr val="888888"/>
                </a:solidFill>
              </a:defRPr>
            </a:lvl1pPr>
            <a:lvl2pPr marL="1219170" lvl="1" indent="-304792" algn="l">
              <a:spcBef>
                <a:spcPts val="480"/>
              </a:spcBef>
              <a:spcAft>
                <a:spcPts val="0"/>
              </a:spcAft>
              <a:buClr>
                <a:srgbClr val="888888"/>
              </a:buClr>
              <a:buSzPts val="1800"/>
              <a:buNone/>
              <a:defRPr sz="2400">
                <a:solidFill>
                  <a:srgbClr val="888888"/>
                </a:solidFill>
              </a:defRPr>
            </a:lvl2pPr>
            <a:lvl3pPr marL="1828754" lvl="2" indent="-304792" algn="l">
              <a:spcBef>
                <a:spcPts val="427"/>
              </a:spcBef>
              <a:spcAft>
                <a:spcPts val="0"/>
              </a:spcAft>
              <a:buClr>
                <a:srgbClr val="888888"/>
              </a:buClr>
              <a:buSzPts val="1600"/>
              <a:buNone/>
              <a:defRPr sz="2133">
                <a:solidFill>
                  <a:srgbClr val="888888"/>
                </a:solidFill>
              </a:defRPr>
            </a:lvl3pPr>
            <a:lvl4pPr marL="2438339" lvl="3" indent="-304792" algn="l">
              <a:spcBef>
                <a:spcPts val="373"/>
              </a:spcBef>
              <a:spcAft>
                <a:spcPts val="0"/>
              </a:spcAft>
              <a:buClr>
                <a:srgbClr val="888888"/>
              </a:buClr>
              <a:buSzPts val="1400"/>
              <a:buNone/>
              <a:defRPr sz="1867">
                <a:solidFill>
                  <a:srgbClr val="888888"/>
                </a:solidFill>
              </a:defRPr>
            </a:lvl4pPr>
            <a:lvl5pPr marL="3047924" lvl="4" indent="-304792" algn="l">
              <a:spcBef>
                <a:spcPts val="373"/>
              </a:spcBef>
              <a:spcAft>
                <a:spcPts val="0"/>
              </a:spcAft>
              <a:buClr>
                <a:srgbClr val="888888"/>
              </a:buClr>
              <a:buSzPts val="1400"/>
              <a:buNone/>
              <a:defRPr sz="1867">
                <a:solidFill>
                  <a:srgbClr val="888888"/>
                </a:solidFill>
              </a:defRPr>
            </a:lvl5pPr>
            <a:lvl6pPr marL="3657509" lvl="5" indent="-304792" algn="l">
              <a:spcBef>
                <a:spcPts val="373"/>
              </a:spcBef>
              <a:spcAft>
                <a:spcPts val="0"/>
              </a:spcAft>
              <a:buClr>
                <a:srgbClr val="888888"/>
              </a:buClr>
              <a:buSzPts val="1400"/>
              <a:buNone/>
              <a:defRPr sz="1867">
                <a:solidFill>
                  <a:srgbClr val="888888"/>
                </a:solidFill>
              </a:defRPr>
            </a:lvl6pPr>
            <a:lvl7pPr marL="4267093" lvl="6" indent="-304792" algn="l">
              <a:spcBef>
                <a:spcPts val="373"/>
              </a:spcBef>
              <a:spcAft>
                <a:spcPts val="0"/>
              </a:spcAft>
              <a:buClr>
                <a:srgbClr val="888888"/>
              </a:buClr>
              <a:buSzPts val="1400"/>
              <a:buNone/>
              <a:defRPr sz="1867">
                <a:solidFill>
                  <a:srgbClr val="888888"/>
                </a:solidFill>
              </a:defRPr>
            </a:lvl7pPr>
            <a:lvl8pPr marL="4876678" lvl="7" indent="-304792" algn="l">
              <a:spcBef>
                <a:spcPts val="373"/>
              </a:spcBef>
              <a:spcAft>
                <a:spcPts val="0"/>
              </a:spcAft>
              <a:buClr>
                <a:srgbClr val="888888"/>
              </a:buClr>
              <a:buSzPts val="1400"/>
              <a:buNone/>
              <a:defRPr sz="1867">
                <a:solidFill>
                  <a:srgbClr val="888888"/>
                </a:solidFill>
              </a:defRPr>
            </a:lvl8pPr>
            <a:lvl9pPr marL="5486263" lvl="8" indent="-304792" algn="l">
              <a:spcBef>
                <a:spcPts val="373"/>
              </a:spcBef>
              <a:spcAft>
                <a:spcPts val="0"/>
              </a:spcAft>
              <a:buClr>
                <a:srgbClr val="888888"/>
              </a:buClr>
              <a:buSzPts val="1400"/>
              <a:buNone/>
              <a:defRPr sz="1867">
                <a:solidFill>
                  <a:srgbClr val="888888"/>
                </a:solidFill>
              </a:defRPr>
            </a:lvl9pPr>
          </a:lstStyle>
          <a:p>
            <a:pPr lvl="0"/>
            <a:r>
              <a:rPr lang="en-US"/>
              <a:t>Click to edit Master text styles</a:t>
            </a:r>
          </a:p>
        </p:txBody>
      </p:sp>
      <p:sp>
        <p:nvSpPr>
          <p:cNvPr id="30" name="Google Shape;30;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688682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0C694-814A-14FE-56B2-2B896F2C40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9F2798-1269-CA6A-3516-8D545E0725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39549A-25B6-D567-1EA8-47E083EBB58A}"/>
              </a:ext>
            </a:extLst>
          </p:cNvPr>
          <p:cNvSpPr>
            <a:spLocks noGrp="1"/>
          </p:cNvSpPr>
          <p:nvPr>
            <p:ph type="dt" sz="half" idx="10"/>
          </p:nvPr>
        </p:nvSpPr>
        <p:spPr/>
        <p:txBody>
          <a:bodyPr/>
          <a:lstStyle/>
          <a:p>
            <a:fld id="{3C2AA64B-7916-47E8-9817-A6F492952E5C}" type="datetimeFigureOut">
              <a:rPr lang="en-US" smtClean="0"/>
              <a:t>6/14/2023</a:t>
            </a:fld>
            <a:endParaRPr lang="en-US"/>
          </a:p>
        </p:txBody>
      </p:sp>
      <p:sp>
        <p:nvSpPr>
          <p:cNvPr id="5" name="Footer Placeholder 4">
            <a:extLst>
              <a:ext uri="{FF2B5EF4-FFF2-40B4-BE49-F238E27FC236}">
                <a16:creationId xmlns:a16="http://schemas.microsoft.com/office/drawing/2014/main" id="{863ECC49-89F5-B7BA-C03C-CF33E38A0C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8F2287-D135-E30D-A8D9-8FC60F8896B9}"/>
              </a:ext>
            </a:extLst>
          </p:cNvPr>
          <p:cNvSpPr>
            <a:spLocks noGrp="1"/>
          </p:cNvSpPr>
          <p:nvPr>
            <p:ph type="sldNum" sz="quarter" idx="12"/>
          </p:nvPr>
        </p:nvSpPr>
        <p:spPr/>
        <p:txBody>
          <a:bodyPr/>
          <a:lstStyle/>
          <a:p>
            <a:fld id="{E2102BDA-D91D-4ECD-8E8D-551BB076B809}" type="slidenum">
              <a:rPr lang="en-US" smtClean="0"/>
              <a:t>‹#›</a:t>
            </a:fld>
            <a:endParaRPr lang="en-US"/>
          </a:p>
        </p:txBody>
      </p:sp>
    </p:spTree>
    <p:extLst>
      <p:ext uri="{BB962C8B-B14F-4D97-AF65-F5344CB8AC3E}">
        <p14:creationId xmlns:p14="http://schemas.microsoft.com/office/powerpoint/2010/main" val="3400439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pPr defTabSz="914377">
              <a:defRPr/>
            </a:pPr>
            <a:fld id="{BA21F263-3D89-45E3-819A-8B557F9D3D6B}" type="datetime1">
              <a:rPr lang="en-US" smtClean="0"/>
              <a:pPr defTabSz="914377">
                <a:defRPr/>
              </a:pPr>
              <a:t>6/14/2023</a:t>
            </a:fld>
            <a:endParaRPr lang="en-US" dirty="0"/>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pPr defTabSz="914377">
              <a:defRPr/>
            </a:pPr>
            <a:endParaRPr lang="en-US" dirty="0">
              <a:solidFill>
                <a:srgbClr val="EBDDC3"/>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pPr defTabSz="914377">
              <a:defRPr/>
            </a:pPr>
            <a:fld id="{EFE5B013-A80A-40D2-8FAE-6E44A516CF2D}" type="slidenum">
              <a:rPr lang="en-US" smtClean="0">
                <a:solidFill>
                  <a:srgbClr val="EBDDC3"/>
                </a:solidFill>
              </a:rPr>
              <a:pPr defTabSz="914377">
                <a:defRPr/>
              </a:pPr>
              <a:t>‹#›</a:t>
            </a:fld>
            <a:endParaRPr lang="en-US" dirty="0">
              <a:solidFill>
                <a:srgbClr val="EBDDC3"/>
              </a:solidFill>
            </a:endParaRPr>
          </a:p>
        </p:txBody>
      </p:sp>
    </p:spTree>
    <p:extLst>
      <p:ext uri="{BB962C8B-B14F-4D97-AF65-F5344CB8AC3E}">
        <p14:creationId xmlns:p14="http://schemas.microsoft.com/office/powerpoint/2010/main" val="56936383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defTabSz="914377">
              <a:defRPr/>
            </a:pPr>
            <a:fld id="{79A20B0D-C8A7-48BC-88D0-D774B8372AE6}" type="datetime1">
              <a:rPr lang="en-US" smtClean="0">
                <a:solidFill>
                  <a:srgbClr val="775F55"/>
                </a:solidFill>
              </a:rPr>
              <a:pPr defTabSz="914377">
                <a:defRPr/>
              </a:pPr>
              <a:t>6/14/2023</a:t>
            </a:fld>
            <a:endParaRPr lang="en-US" dirty="0">
              <a:solidFill>
                <a:srgbClr val="775F55"/>
              </a:solidFill>
            </a:endParaRPr>
          </a:p>
        </p:txBody>
      </p:sp>
      <p:sp>
        <p:nvSpPr>
          <p:cNvPr id="5" name="Footer Placeholder 4"/>
          <p:cNvSpPr>
            <a:spLocks noGrp="1"/>
          </p:cNvSpPr>
          <p:nvPr>
            <p:ph type="ftr" sz="quarter" idx="11"/>
          </p:nvPr>
        </p:nvSpPr>
        <p:spPr/>
        <p:txBody>
          <a:bodyPr/>
          <a:lstStyle/>
          <a:p>
            <a:pPr defTabSz="914377">
              <a:defRPr/>
            </a:pPr>
            <a:endParaRPr lang="en-US" dirty="0">
              <a:solidFill>
                <a:srgbClr val="775F55"/>
              </a:solidFill>
            </a:endParaRPr>
          </a:p>
        </p:txBody>
      </p:sp>
      <p:sp>
        <p:nvSpPr>
          <p:cNvPr id="6" name="Slide Number Placeholder 5"/>
          <p:cNvSpPr>
            <a:spLocks noGrp="1"/>
          </p:cNvSpPr>
          <p:nvPr>
            <p:ph type="sldNum" sz="quarter" idx="12"/>
          </p:nvPr>
        </p:nvSpPr>
        <p:spPr/>
        <p:txBody>
          <a:bodyPr/>
          <a:lstStyle>
            <a:lvl1pPr>
              <a:defRPr sz="2000">
                <a:solidFill>
                  <a:srgbClr val="FFFFFF"/>
                </a:solidFill>
                <a:latin typeface="Calibri" pitchFamily="34" charset="0"/>
              </a:defRPr>
            </a:lvl1pPr>
          </a:lstStyle>
          <a:p>
            <a:pPr defTabSz="914377">
              <a:defRPr/>
            </a:pPr>
            <a:fld id="{EFE5B013-A80A-40D2-8FAE-6E44A516CF2D}" type="slidenum">
              <a:rPr lang="en-US" smtClean="0"/>
              <a:pPr defTabSz="914377">
                <a:defRPr/>
              </a:pPr>
              <a:t>‹#›</a:t>
            </a:fld>
            <a:endParaRPr lang="en-US" dirty="0"/>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476064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2" y="2743201"/>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defTabSz="914377">
              <a:defRPr/>
            </a:pPr>
            <a:fld id="{8458BFA8-150E-455E-BE50-7F4CFFF844EB}" type="datetime1">
              <a:rPr lang="en-US" smtClean="0">
                <a:solidFill>
                  <a:srgbClr val="775F55"/>
                </a:solidFill>
              </a:rPr>
              <a:pPr defTabSz="914377">
                <a:defRPr/>
              </a:pPr>
              <a:t>6/14/2023</a:t>
            </a:fld>
            <a:endParaRPr lang="en-US" dirty="0">
              <a:solidFill>
                <a:srgbClr val="775F55"/>
              </a:solidFill>
            </a:endParaRPr>
          </a:p>
        </p:txBody>
      </p:sp>
      <p:sp>
        <p:nvSpPr>
          <p:cNvPr id="13" name="Slide Number Placeholder 12"/>
          <p:cNvSpPr>
            <a:spLocks noGrp="1"/>
          </p:cNvSpPr>
          <p:nvPr>
            <p:ph type="sldNum" sz="quarter" idx="11"/>
          </p:nvPr>
        </p:nvSpPr>
        <p:spPr>
          <a:xfrm>
            <a:off x="0" y="1752601"/>
            <a:ext cx="1727200" cy="701676"/>
          </a:xfrm>
        </p:spPr>
        <p:txBody>
          <a:bodyPr>
            <a:noAutofit/>
          </a:bodyPr>
          <a:lstStyle>
            <a:lvl1pPr>
              <a:defRPr sz="2400">
                <a:solidFill>
                  <a:srgbClr val="FFFFFF"/>
                </a:solidFill>
              </a:defRPr>
            </a:lvl1pPr>
          </a:lstStyle>
          <a:p>
            <a:pPr defTabSz="914377">
              <a:defRPr/>
            </a:pPr>
            <a:fld id="{EFE5B013-A80A-40D2-8FAE-6E44A516CF2D}" type="slidenum">
              <a:rPr lang="en-US" smtClean="0"/>
              <a:pPr defTabSz="914377">
                <a:defRPr/>
              </a:pPr>
              <a:t>‹#›</a:t>
            </a:fld>
            <a:endParaRPr lang="en-US" dirty="0"/>
          </a:p>
        </p:txBody>
      </p:sp>
      <p:sp>
        <p:nvSpPr>
          <p:cNvPr id="14" name="Footer Placeholder 13"/>
          <p:cNvSpPr>
            <a:spLocks noGrp="1"/>
          </p:cNvSpPr>
          <p:nvPr>
            <p:ph type="ftr" sz="quarter" idx="12"/>
          </p:nvPr>
        </p:nvSpPr>
        <p:spPr/>
        <p:txBody>
          <a:bodyPr/>
          <a:lstStyle/>
          <a:p>
            <a:pPr defTabSz="914377">
              <a:defRPr/>
            </a:pPr>
            <a:endParaRPr lang="en-US" dirty="0">
              <a:solidFill>
                <a:srgbClr val="775F55"/>
              </a:solidFill>
            </a:endParaRPr>
          </a:p>
        </p:txBody>
      </p:sp>
    </p:spTree>
    <p:extLst>
      <p:ext uri="{BB962C8B-B14F-4D97-AF65-F5344CB8AC3E}">
        <p14:creationId xmlns:p14="http://schemas.microsoft.com/office/powerpoint/2010/main" val="161406121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defTabSz="914377">
              <a:defRPr/>
            </a:pPr>
            <a:fld id="{F3D19AF4-25F4-4110-B65A-FDEE47C177F4}" type="datetime1">
              <a:rPr lang="en-US" smtClean="0">
                <a:solidFill>
                  <a:srgbClr val="775F55"/>
                </a:solidFill>
              </a:rPr>
              <a:pPr defTabSz="914377">
                <a:defRPr/>
              </a:pPr>
              <a:t>6/14/2023</a:t>
            </a:fld>
            <a:endParaRPr lang="en-US" dirty="0">
              <a:solidFill>
                <a:srgbClr val="775F55"/>
              </a:solidFill>
            </a:endParaRPr>
          </a:p>
        </p:txBody>
      </p:sp>
      <p:sp>
        <p:nvSpPr>
          <p:cNvPr id="10" name="Slide Number Placeholder 9"/>
          <p:cNvSpPr>
            <a:spLocks noGrp="1"/>
          </p:cNvSpPr>
          <p:nvPr>
            <p:ph type="sldNum" sz="quarter" idx="16"/>
          </p:nvPr>
        </p:nvSpPr>
        <p:spPr/>
        <p:txBody>
          <a:bodyPr rtlCol="0"/>
          <a:lstStyle/>
          <a:p>
            <a:pPr defTabSz="914377">
              <a:defRPr/>
            </a:pPr>
            <a:fld id="{EFE5B013-A80A-40D2-8FAE-6E44A516CF2D}" type="slidenum">
              <a:rPr lang="en-US" smtClean="0"/>
              <a:pPr defTabSz="914377">
                <a:defRPr/>
              </a:pPr>
              <a:t>‹#›</a:t>
            </a:fld>
            <a:endParaRPr lang="en-US" dirty="0"/>
          </a:p>
        </p:txBody>
      </p:sp>
      <p:sp>
        <p:nvSpPr>
          <p:cNvPr id="12" name="Footer Placeholder 11"/>
          <p:cNvSpPr>
            <a:spLocks noGrp="1"/>
          </p:cNvSpPr>
          <p:nvPr>
            <p:ph type="ftr" sz="quarter" idx="17"/>
          </p:nvPr>
        </p:nvSpPr>
        <p:spPr/>
        <p:txBody>
          <a:bodyPr rtlCol="0"/>
          <a:lstStyle/>
          <a:p>
            <a:pPr defTabSz="914377">
              <a:defRPr/>
            </a:pPr>
            <a:endParaRPr lang="en-US" dirty="0">
              <a:solidFill>
                <a:srgbClr val="775F55"/>
              </a:solidFill>
            </a:endParaRPr>
          </a:p>
        </p:txBody>
      </p:sp>
    </p:spTree>
    <p:extLst>
      <p:ext uri="{BB962C8B-B14F-4D97-AF65-F5344CB8AC3E}">
        <p14:creationId xmlns:p14="http://schemas.microsoft.com/office/powerpoint/2010/main" val="1942093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1"/>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defTabSz="914377">
              <a:defRPr/>
            </a:pPr>
            <a:fld id="{DF84C8B9-BCCB-420E-B88B-ADCF1422A012}" type="datetime1">
              <a:rPr lang="en-US" smtClean="0">
                <a:solidFill>
                  <a:srgbClr val="775F55"/>
                </a:solidFill>
              </a:rPr>
              <a:pPr defTabSz="914377">
                <a:defRPr/>
              </a:pPr>
              <a:t>6/14/2023</a:t>
            </a:fld>
            <a:endParaRPr lang="en-US" dirty="0">
              <a:solidFill>
                <a:srgbClr val="775F55"/>
              </a:solidFill>
            </a:endParaRPr>
          </a:p>
        </p:txBody>
      </p:sp>
      <p:sp>
        <p:nvSpPr>
          <p:cNvPr id="12" name="Slide Number Placeholder 11"/>
          <p:cNvSpPr>
            <a:spLocks noGrp="1"/>
          </p:cNvSpPr>
          <p:nvPr>
            <p:ph type="sldNum" sz="quarter" idx="16"/>
          </p:nvPr>
        </p:nvSpPr>
        <p:spPr/>
        <p:txBody>
          <a:bodyPr rtlCol="0"/>
          <a:lstStyle/>
          <a:p>
            <a:pPr defTabSz="914377">
              <a:defRPr/>
            </a:pPr>
            <a:fld id="{EFE5B013-A80A-40D2-8FAE-6E44A516CF2D}" type="slidenum">
              <a:rPr lang="en-US" smtClean="0"/>
              <a:pPr defTabSz="914377">
                <a:defRPr/>
              </a:pPr>
              <a:t>‹#›</a:t>
            </a:fld>
            <a:endParaRPr lang="en-US" dirty="0"/>
          </a:p>
        </p:txBody>
      </p:sp>
      <p:sp>
        <p:nvSpPr>
          <p:cNvPr id="14" name="Footer Placeholder 13"/>
          <p:cNvSpPr>
            <a:spLocks noGrp="1"/>
          </p:cNvSpPr>
          <p:nvPr>
            <p:ph type="ftr" sz="quarter" idx="17"/>
          </p:nvPr>
        </p:nvSpPr>
        <p:spPr/>
        <p:txBody>
          <a:bodyPr rtlCol="0"/>
          <a:lstStyle/>
          <a:p>
            <a:pPr defTabSz="914377">
              <a:defRPr/>
            </a:pPr>
            <a:endParaRPr lang="en-US" dirty="0">
              <a:solidFill>
                <a:srgbClr val="775F55"/>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93253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defTabSz="914377">
              <a:defRPr/>
            </a:pPr>
            <a:fld id="{CF48391F-8493-4F3F-B293-088F5754AF2C}" type="datetime1">
              <a:rPr lang="en-US" smtClean="0">
                <a:solidFill>
                  <a:srgbClr val="775F55"/>
                </a:solidFill>
              </a:rPr>
              <a:pPr defTabSz="914377">
                <a:defRPr/>
              </a:pPr>
              <a:t>6/14/2023</a:t>
            </a:fld>
            <a:endParaRPr lang="en-US" dirty="0">
              <a:solidFill>
                <a:srgbClr val="775F55"/>
              </a:solidFill>
            </a:endParaRPr>
          </a:p>
        </p:txBody>
      </p:sp>
      <p:sp>
        <p:nvSpPr>
          <p:cNvPr id="4" name="Footer Placeholder 3"/>
          <p:cNvSpPr>
            <a:spLocks noGrp="1"/>
          </p:cNvSpPr>
          <p:nvPr>
            <p:ph type="ftr" sz="quarter" idx="11"/>
          </p:nvPr>
        </p:nvSpPr>
        <p:spPr/>
        <p:txBody>
          <a:bodyPr/>
          <a:lstStyle/>
          <a:p>
            <a:pPr defTabSz="914377">
              <a:defRPr/>
            </a:pPr>
            <a:endParaRPr lang="en-US" dirty="0">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defTabSz="914377">
              <a:defRPr/>
            </a:pPr>
            <a:fld id="{EFE5B013-A80A-40D2-8FAE-6E44A516CF2D}" type="slidenum">
              <a:rPr lang="en-US" smtClean="0"/>
              <a:pPr defTabSz="914377">
                <a:defRPr/>
              </a:pPr>
              <a:t>‹#›</a:t>
            </a:fld>
            <a:endParaRPr lang="en-US" dirty="0"/>
          </a:p>
        </p:txBody>
      </p:sp>
    </p:spTree>
    <p:extLst>
      <p:ext uri="{BB962C8B-B14F-4D97-AF65-F5344CB8AC3E}">
        <p14:creationId xmlns:p14="http://schemas.microsoft.com/office/powerpoint/2010/main" val="2842340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7">
              <a:defRPr/>
            </a:pPr>
            <a:fld id="{4363CE8A-5554-49D4-9AD9-B7622FC7AF1C}" type="datetime1">
              <a:rPr lang="en-US" smtClean="0">
                <a:solidFill>
                  <a:srgbClr val="775F55"/>
                </a:solidFill>
              </a:rPr>
              <a:pPr defTabSz="914377">
                <a:defRPr/>
              </a:pPr>
              <a:t>6/14/2023</a:t>
            </a:fld>
            <a:endParaRPr lang="en-US" dirty="0">
              <a:solidFill>
                <a:srgbClr val="775F55"/>
              </a:solidFill>
            </a:endParaRPr>
          </a:p>
        </p:txBody>
      </p:sp>
      <p:sp>
        <p:nvSpPr>
          <p:cNvPr id="3" name="Footer Placeholder 2"/>
          <p:cNvSpPr>
            <a:spLocks noGrp="1"/>
          </p:cNvSpPr>
          <p:nvPr>
            <p:ph type="ftr" sz="quarter" idx="11"/>
          </p:nvPr>
        </p:nvSpPr>
        <p:spPr/>
        <p:txBody>
          <a:bodyPr/>
          <a:lstStyle/>
          <a:p>
            <a:pPr defTabSz="914377">
              <a:defRPr/>
            </a:pPr>
            <a:endParaRPr lang="en-US" dirty="0">
              <a:solidFill>
                <a:srgbClr val="775F55"/>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pPr defTabSz="914377">
              <a:defRPr/>
            </a:pPr>
            <a:fld id="{EFE5B013-A80A-40D2-8FAE-6E44A516CF2D}" type="slidenum">
              <a:rPr lang="en-US" smtClean="0">
                <a:solidFill>
                  <a:srgbClr val="775F55"/>
                </a:solidFill>
              </a:rPr>
              <a:pPr defTabSz="914377">
                <a:defRPr/>
              </a:pPr>
              <a:t>‹#›</a:t>
            </a:fld>
            <a:endParaRPr lang="en-US" dirty="0">
              <a:solidFill>
                <a:srgbClr val="775F55"/>
              </a:solidFill>
            </a:endParaRPr>
          </a:p>
        </p:txBody>
      </p:sp>
    </p:spTree>
    <p:extLst>
      <p:ext uri="{BB962C8B-B14F-4D97-AF65-F5344CB8AC3E}">
        <p14:creationId xmlns:p14="http://schemas.microsoft.com/office/powerpoint/2010/main" val="1210003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1"/>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pPr defTabSz="914377">
              <a:defRPr/>
            </a:pPr>
            <a:fld id="{D08ED677-D1AE-4B37-8A4C-202BCA3A9EA7}" type="datetime1">
              <a:rPr lang="en-US" smtClean="0">
                <a:solidFill>
                  <a:srgbClr val="775F55"/>
                </a:solidFill>
              </a:rPr>
              <a:pPr defTabSz="914377">
                <a:defRPr/>
              </a:pPr>
              <a:t>6/14/2023</a:t>
            </a:fld>
            <a:endParaRPr lang="en-US" dirty="0">
              <a:solidFill>
                <a:srgbClr val="775F55"/>
              </a:solidFill>
            </a:endParaRPr>
          </a:p>
        </p:txBody>
      </p:sp>
      <p:sp>
        <p:nvSpPr>
          <p:cNvPr id="6" name="Footer Placeholder 5"/>
          <p:cNvSpPr>
            <a:spLocks noGrp="1"/>
          </p:cNvSpPr>
          <p:nvPr>
            <p:ph type="ftr" sz="quarter" idx="11"/>
          </p:nvPr>
        </p:nvSpPr>
        <p:spPr/>
        <p:txBody>
          <a:bodyPr/>
          <a:lstStyle/>
          <a:p>
            <a:pPr defTabSz="914377">
              <a:defRPr/>
            </a:pPr>
            <a:endParaRPr lang="en-US" dirty="0">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defTabSz="914377">
              <a:defRPr/>
            </a:pPr>
            <a:fld id="{EFE5B013-A80A-40D2-8FAE-6E44A516CF2D}" type="slidenum">
              <a:rPr lang="en-US" smtClean="0"/>
              <a:pPr defTabSz="914377">
                <a:defRPr/>
              </a:pPr>
              <a:t>‹#›</a:t>
            </a:fld>
            <a:endParaRPr lang="en-US" dirty="0"/>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968718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2" name="Date Placeholder 11"/>
          <p:cNvSpPr>
            <a:spLocks noGrp="1"/>
          </p:cNvSpPr>
          <p:nvPr>
            <p:ph type="dt" sz="half" idx="10"/>
          </p:nvPr>
        </p:nvSpPr>
        <p:spPr>
          <a:xfrm>
            <a:off x="8331200" y="6248400"/>
            <a:ext cx="3556000" cy="365125"/>
          </a:xfrm>
        </p:spPr>
        <p:txBody>
          <a:bodyPr rtlCol="0"/>
          <a:lstStyle/>
          <a:p>
            <a:pPr defTabSz="914377">
              <a:defRPr/>
            </a:pPr>
            <a:fld id="{9A7EC3D8-DC37-4CE1-80F5-1B9330360C95}" type="datetime1">
              <a:rPr lang="en-US" smtClean="0">
                <a:solidFill>
                  <a:srgbClr val="775F55"/>
                </a:solidFill>
              </a:rPr>
              <a:pPr defTabSz="914377">
                <a:defRPr/>
              </a:pPr>
              <a:t>6/14/2023</a:t>
            </a:fld>
            <a:endParaRPr lang="en-US" dirty="0">
              <a:solidFill>
                <a:srgbClr val="775F55"/>
              </a:solidFill>
            </a:endParaRPr>
          </a:p>
        </p:txBody>
      </p:sp>
      <p:sp>
        <p:nvSpPr>
          <p:cNvPr id="13" name="Slide Number Placeholder 12"/>
          <p:cNvSpPr>
            <a:spLocks noGrp="1"/>
          </p:cNvSpPr>
          <p:nvPr>
            <p:ph type="sldNum" sz="quarter" idx="11"/>
          </p:nvPr>
        </p:nvSpPr>
        <p:spPr>
          <a:xfrm>
            <a:off x="0" y="4667249"/>
            <a:ext cx="1930400" cy="663579"/>
          </a:xfrm>
        </p:spPr>
        <p:txBody>
          <a:bodyPr rtlCol="0"/>
          <a:lstStyle>
            <a:lvl1pPr>
              <a:defRPr sz="2800"/>
            </a:lvl1pPr>
          </a:lstStyle>
          <a:p>
            <a:pPr defTabSz="914377">
              <a:defRPr/>
            </a:pPr>
            <a:fld id="{EFE5B013-A80A-40D2-8FAE-6E44A516CF2D}" type="slidenum">
              <a:rPr lang="en-US" smtClean="0"/>
              <a:pPr defTabSz="914377">
                <a:defRPr/>
              </a:pPr>
              <a:t>‹#›</a:t>
            </a:fld>
            <a:endParaRPr lang="en-US" dirty="0"/>
          </a:p>
        </p:txBody>
      </p:sp>
      <p:sp>
        <p:nvSpPr>
          <p:cNvPr id="14" name="Footer Placeholder 13"/>
          <p:cNvSpPr>
            <a:spLocks noGrp="1"/>
          </p:cNvSpPr>
          <p:nvPr>
            <p:ph type="ftr" sz="quarter" idx="12"/>
          </p:nvPr>
        </p:nvSpPr>
        <p:spPr>
          <a:xfrm>
            <a:off x="2133600" y="6248207"/>
            <a:ext cx="6096000" cy="365125"/>
          </a:xfrm>
        </p:spPr>
        <p:txBody>
          <a:bodyPr rtlCol="0"/>
          <a:lstStyle/>
          <a:p>
            <a:pPr defTabSz="914377">
              <a:defRPr/>
            </a:pPr>
            <a:endParaRPr lang="en-US" dirty="0">
              <a:solidFill>
                <a:srgbClr val="775F55"/>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26229932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5" name="Google Shape;35;p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609585" lvl="0" indent="-541853" algn="l">
              <a:spcBef>
                <a:spcPts val="747"/>
              </a:spcBef>
              <a:spcAft>
                <a:spcPts val="0"/>
              </a:spcAft>
              <a:buClr>
                <a:schemeClr val="dk1"/>
              </a:buClr>
              <a:buSzPts val="2800"/>
              <a:buChar char="•"/>
              <a:defRPr sz="3733"/>
            </a:lvl1pPr>
            <a:lvl2pPr marL="1219170" lvl="1" indent="-507987" algn="l">
              <a:spcBef>
                <a:spcPts val="640"/>
              </a:spcBef>
              <a:spcAft>
                <a:spcPts val="0"/>
              </a:spcAft>
              <a:buClr>
                <a:schemeClr val="dk1"/>
              </a:buClr>
              <a:buSzPts val="2400"/>
              <a:buChar char="–"/>
              <a:defRPr sz="3200"/>
            </a:lvl2pPr>
            <a:lvl3pPr marL="1828754" lvl="2" indent="-474121" algn="l">
              <a:spcBef>
                <a:spcPts val="533"/>
              </a:spcBef>
              <a:spcAft>
                <a:spcPts val="0"/>
              </a:spcAft>
              <a:buClr>
                <a:schemeClr val="dk1"/>
              </a:buClr>
              <a:buSzPts val="2000"/>
              <a:buChar char="•"/>
              <a:defRPr sz="2667"/>
            </a:lvl3pPr>
            <a:lvl4pPr marL="2438339" lvl="3" indent="-457189" algn="l">
              <a:spcBef>
                <a:spcPts val="480"/>
              </a:spcBef>
              <a:spcAft>
                <a:spcPts val="0"/>
              </a:spcAft>
              <a:buClr>
                <a:schemeClr val="dk1"/>
              </a:buClr>
              <a:buSzPts val="1800"/>
              <a:buChar char="–"/>
              <a:defRPr sz="2400"/>
            </a:lvl4pPr>
            <a:lvl5pPr marL="3047924" lvl="4" indent="-457189" algn="l">
              <a:spcBef>
                <a:spcPts val="480"/>
              </a:spcBef>
              <a:spcAft>
                <a:spcPts val="0"/>
              </a:spcAft>
              <a:buClr>
                <a:schemeClr val="dk1"/>
              </a:buClr>
              <a:buSzPts val="1800"/>
              <a:buChar char="»"/>
              <a:defRPr sz="2400"/>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pPr lvl="0"/>
            <a:r>
              <a:rPr lang="en-US"/>
              <a:t>Click to edit Master text styles</a:t>
            </a:r>
          </a:p>
        </p:txBody>
      </p:sp>
      <p:sp>
        <p:nvSpPr>
          <p:cNvPr id="36" name="Google Shape;36;p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609585" lvl="0" indent="-541853" algn="l">
              <a:spcBef>
                <a:spcPts val="747"/>
              </a:spcBef>
              <a:spcAft>
                <a:spcPts val="0"/>
              </a:spcAft>
              <a:buClr>
                <a:schemeClr val="dk1"/>
              </a:buClr>
              <a:buSzPts val="2800"/>
              <a:buChar char="•"/>
              <a:defRPr sz="3733"/>
            </a:lvl1pPr>
            <a:lvl2pPr marL="1219170" lvl="1" indent="-507987" algn="l">
              <a:spcBef>
                <a:spcPts val="640"/>
              </a:spcBef>
              <a:spcAft>
                <a:spcPts val="0"/>
              </a:spcAft>
              <a:buClr>
                <a:schemeClr val="dk1"/>
              </a:buClr>
              <a:buSzPts val="2400"/>
              <a:buChar char="–"/>
              <a:defRPr sz="3200"/>
            </a:lvl2pPr>
            <a:lvl3pPr marL="1828754" lvl="2" indent="-474121" algn="l">
              <a:spcBef>
                <a:spcPts val="533"/>
              </a:spcBef>
              <a:spcAft>
                <a:spcPts val="0"/>
              </a:spcAft>
              <a:buClr>
                <a:schemeClr val="dk1"/>
              </a:buClr>
              <a:buSzPts val="2000"/>
              <a:buChar char="•"/>
              <a:defRPr sz="2667"/>
            </a:lvl3pPr>
            <a:lvl4pPr marL="2438339" lvl="3" indent="-457189" algn="l">
              <a:spcBef>
                <a:spcPts val="480"/>
              </a:spcBef>
              <a:spcAft>
                <a:spcPts val="0"/>
              </a:spcAft>
              <a:buClr>
                <a:schemeClr val="dk1"/>
              </a:buClr>
              <a:buSzPts val="1800"/>
              <a:buChar char="–"/>
              <a:defRPr sz="2400"/>
            </a:lvl4pPr>
            <a:lvl5pPr marL="3047924" lvl="4" indent="-457189" algn="l">
              <a:spcBef>
                <a:spcPts val="480"/>
              </a:spcBef>
              <a:spcAft>
                <a:spcPts val="0"/>
              </a:spcAft>
              <a:buClr>
                <a:schemeClr val="dk1"/>
              </a:buClr>
              <a:buSzPts val="1800"/>
              <a:buChar char="»"/>
              <a:defRPr sz="2400"/>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pPr lvl="0"/>
            <a:r>
              <a:rPr lang="en-US"/>
              <a:t>Click to edit Master text styles</a:t>
            </a:r>
          </a:p>
        </p:txBody>
      </p:sp>
      <p:sp>
        <p:nvSpPr>
          <p:cNvPr id="37" name="Google Shape;37;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861751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defTabSz="914377">
              <a:defRPr/>
            </a:pPr>
            <a:fld id="{4D7B6EDD-6C9C-4BA5-B10C-468D13BD258F}" type="datetime1">
              <a:rPr lang="en-US" smtClean="0">
                <a:solidFill>
                  <a:srgbClr val="775F55"/>
                </a:solidFill>
              </a:rPr>
              <a:pPr defTabSz="914377">
                <a:defRPr/>
              </a:pPr>
              <a:t>6/14/2023</a:t>
            </a:fld>
            <a:endParaRPr lang="en-US" dirty="0">
              <a:solidFill>
                <a:srgbClr val="775F55"/>
              </a:solidFill>
            </a:endParaRPr>
          </a:p>
        </p:txBody>
      </p:sp>
      <p:sp>
        <p:nvSpPr>
          <p:cNvPr id="5" name="Footer Placeholder 4"/>
          <p:cNvSpPr>
            <a:spLocks noGrp="1"/>
          </p:cNvSpPr>
          <p:nvPr>
            <p:ph type="ftr" sz="quarter" idx="11"/>
          </p:nvPr>
        </p:nvSpPr>
        <p:spPr/>
        <p:txBody>
          <a:bodyPr/>
          <a:lstStyle/>
          <a:p>
            <a:pPr defTabSz="914377">
              <a:defRPr/>
            </a:pPr>
            <a:endParaRPr lang="en-US" dirty="0">
              <a:solidFill>
                <a:srgbClr val="775F55"/>
              </a:solidFill>
            </a:endParaRPr>
          </a:p>
        </p:txBody>
      </p:sp>
      <p:sp>
        <p:nvSpPr>
          <p:cNvPr id="6" name="Slide Number Placeholder 5"/>
          <p:cNvSpPr>
            <a:spLocks noGrp="1"/>
          </p:cNvSpPr>
          <p:nvPr>
            <p:ph type="sldNum" sz="quarter" idx="12"/>
          </p:nvPr>
        </p:nvSpPr>
        <p:spPr/>
        <p:txBody>
          <a:bodyPr/>
          <a:lstStyle/>
          <a:p>
            <a:pPr defTabSz="914377">
              <a:defRPr/>
            </a:pPr>
            <a:fld id="{EFE5B013-A80A-40D2-8FAE-6E44A516CF2D}" type="slidenum">
              <a:rPr lang="en-US" smtClean="0"/>
              <a:pPr defTabSz="914377">
                <a:defRPr/>
              </a:pPr>
              <a:t>‹#›</a:t>
            </a:fld>
            <a:endParaRPr lang="en-US" dirty="0"/>
          </a:p>
        </p:txBody>
      </p:sp>
    </p:spTree>
    <p:extLst>
      <p:ext uri="{BB962C8B-B14F-4D97-AF65-F5344CB8AC3E}">
        <p14:creationId xmlns:p14="http://schemas.microsoft.com/office/powerpoint/2010/main" val="697301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1"/>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pPr defTabSz="914377">
              <a:defRPr/>
            </a:pPr>
            <a:fld id="{D3D49CF4-9A9D-4C63-BB0E-F541EA6A7A26}" type="datetime1">
              <a:rPr lang="en-US" smtClean="0">
                <a:solidFill>
                  <a:srgbClr val="775F55"/>
                </a:solidFill>
              </a:rPr>
              <a:pPr defTabSz="914377">
                <a:defRPr/>
              </a:pPr>
              <a:t>6/14/2023</a:t>
            </a:fld>
            <a:endParaRPr lang="en-US" dirty="0">
              <a:solidFill>
                <a:srgbClr val="775F55"/>
              </a:solidFill>
            </a:endParaRPr>
          </a:p>
        </p:txBody>
      </p:sp>
      <p:sp>
        <p:nvSpPr>
          <p:cNvPr id="5" name="Footer Placeholder 4"/>
          <p:cNvSpPr>
            <a:spLocks noGrp="1"/>
          </p:cNvSpPr>
          <p:nvPr>
            <p:ph type="ftr" sz="quarter" idx="11"/>
          </p:nvPr>
        </p:nvSpPr>
        <p:spPr>
          <a:xfrm>
            <a:off x="609603" y="6248208"/>
            <a:ext cx="7431311" cy="365125"/>
          </a:xfrm>
        </p:spPr>
        <p:txBody>
          <a:bodyPr/>
          <a:lstStyle/>
          <a:p>
            <a:pPr defTabSz="914377">
              <a:defRPr/>
            </a:pPr>
            <a:endParaRPr lang="en-US" dirty="0">
              <a:solidFill>
                <a:srgbClr val="775F55"/>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6" name="Slide Number Placeholder 5"/>
          <p:cNvSpPr>
            <a:spLocks noGrp="1"/>
          </p:cNvSpPr>
          <p:nvPr>
            <p:ph type="sldNum" sz="quarter" idx="12"/>
          </p:nvPr>
        </p:nvSpPr>
        <p:spPr>
          <a:xfrm rot="5400000">
            <a:off x="8075084" y="103716"/>
            <a:ext cx="533400" cy="325968"/>
          </a:xfrm>
        </p:spPr>
        <p:txBody>
          <a:bodyPr/>
          <a:lstStyle/>
          <a:p>
            <a:pPr defTabSz="914377">
              <a:defRPr/>
            </a:pPr>
            <a:fld id="{EFE5B013-A80A-40D2-8FAE-6E44A516CF2D}" type="slidenum">
              <a:rPr lang="en-US" smtClean="0"/>
              <a:pPr defTabSz="914377">
                <a:defRPr/>
              </a:pPr>
              <a:t>‹#›</a:t>
            </a:fld>
            <a:endParaRPr lang="en-US" dirty="0"/>
          </a:p>
        </p:txBody>
      </p:sp>
    </p:spTree>
    <p:extLst>
      <p:ext uri="{BB962C8B-B14F-4D97-AF65-F5344CB8AC3E}">
        <p14:creationId xmlns:p14="http://schemas.microsoft.com/office/powerpoint/2010/main" val="182032371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377">
              <a:defRPr/>
            </a:pPr>
            <a:fld id="{631FB3AF-ECDD-4881-9F64-F3D5850997B4}" type="datetime1">
              <a:rPr lang="en-US" smtClean="0">
                <a:solidFill>
                  <a:srgbClr val="775F55"/>
                </a:solidFill>
              </a:rPr>
              <a:pPr defTabSz="914377">
                <a:defRPr/>
              </a:pPr>
              <a:t>6/14/2023</a:t>
            </a:fld>
            <a:endParaRPr lang="en-US" dirty="0">
              <a:solidFill>
                <a:srgbClr val="775F55"/>
              </a:solidFill>
            </a:endParaRPr>
          </a:p>
        </p:txBody>
      </p:sp>
      <p:sp>
        <p:nvSpPr>
          <p:cNvPr id="4" name="Footer Placeholder 3"/>
          <p:cNvSpPr>
            <a:spLocks noGrp="1"/>
          </p:cNvSpPr>
          <p:nvPr>
            <p:ph type="ftr" sz="quarter" idx="11"/>
          </p:nvPr>
        </p:nvSpPr>
        <p:spPr/>
        <p:txBody>
          <a:bodyPr/>
          <a:lstStyle/>
          <a:p>
            <a:pPr defTabSz="914377">
              <a:defRPr/>
            </a:pPr>
            <a:endParaRPr lang="en-US" dirty="0">
              <a:solidFill>
                <a:srgbClr val="775F55"/>
              </a:solidFill>
            </a:endParaRPr>
          </a:p>
        </p:txBody>
      </p:sp>
      <p:sp>
        <p:nvSpPr>
          <p:cNvPr id="5" name="Slide Number Placeholder 4"/>
          <p:cNvSpPr>
            <a:spLocks noGrp="1"/>
          </p:cNvSpPr>
          <p:nvPr>
            <p:ph type="sldNum" sz="quarter" idx="12"/>
          </p:nvPr>
        </p:nvSpPr>
        <p:spPr/>
        <p:txBody>
          <a:bodyPr/>
          <a:lstStyle/>
          <a:p>
            <a:pPr defTabSz="914377">
              <a:defRPr/>
            </a:pPr>
            <a:fld id="{EFE5B013-A80A-40D2-8FAE-6E44A516CF2D}" type="slidenum">
              <a:rPr lang="en-US" smtClean="0"/>
              <a:pPr defTabSz="914377">
                <a:defRPr/>
              </a:pPr>
              <a:t>‹#›</a:t>
            </a:fld>
            <a:endParaRPr lang="en-US" dirty="0"/>
          </a:p>
        </p:txBody>
      </p:sp>
    </p:spTree>
    <p:extLst>
      <p:ext uri="{BB962C8B-B14F-4D97-AF65-F5344CB8AC3E}">
        <p14:creationId xmlns:p14="http://schemas.microsoft.com/office/powerpoint/2010/main" val="29089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7"/>
        <p:cNvGrpSpPr/>
        <p:nvPr/>
      </p:nvGrpSpPr>
      <p:grpSpPr>
        <a:xfrm>
          <a:off x="0" y="0"/>
          <a:ext cx="0" cy="0"/>
          <a:chOff x="0" y="0"/>
          <a:chExt cx="0" cy="0"/>
        </a:xfrm>
      </p:grpSpPr>
      <p:sp>
        <p:nvSpPr>
          <p:cNvPr id="28" name="Google Shape;28;p10"/>
          <p:cNvSpPr txBox="1">
            <a:spLocks noGrp="1"/>
          </p:cNvSpPr>
          <p:nvPr>
            <p:ph type="title"/>
          </p:nvPr>
        </p:nvSpPr>
        <p:spPr>
          <a:xfrm>
            <a:off x="588263" y="457200"/>
            <a:ext cx="11018520" cy="553998"/>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accent1"/>
              </a:buClr>
              <a:buSzPts val="3600"/>
              <a:buFont typeface="Lato"/>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body" idx="1"/>
          </p:nvPr>
        </p:nvSpPr>
        <p:spPr>
          <a:xfrm>
            <a:off x="584200" y="1435100"/>
            <a:ext cx="11018838" cy="4833938"/>
          </a:xfrm>
          <a:prstGeom prst="rect">
            <a:avLst/>
          </a:prstGeom>
          <a:noFill/>
          <a:ln>
            <a:noFill/>
          </a:ln>
        </p:spPr>
        <p:txBody>
          <a:bodyPr spcFirstLastPara="1" wrap="square" lIns="0" tIns="0" rIns="0" bIns="0" anchor="t" anchorCtr="0">
            <a:spAutoFit/>
          </a:bodyPr>
          <a:lstStyle>
            <a:lvl1pPr marL="457200" lvl="0" indent="-388620" algn="l">
              <a:lnSpc>
                <a:spcPct val="100000"/>
              </a:lnSpc>
              <a:spcBef>
                <a:spcPts val="560"/>
              </a:spcBef>
              <a:spcAft>
                <a:spcPts val="0"/>
              </a:spcAft>
              <a:buClr>
                <a:schemeClr val="dk1"/>
              </a:buClr>
              <a:buSzPts val="2520"/>
              <a:buChar char="·"/>
              <a:defRPr>
                <a:solidFill>
                  <a:schemeClr val="dk1"/>
                </a:solidFill>
              </a:defRPr>
            </a:lvl1pPr>
            <a:lvl2pPr marL="914400" lvl="1" indent="-342900" algn="l">
              <a:lnSpc>
                <a:spcPct val="100000"/>
              </a:lnSpc>
              <a:spcBef>
                <a:spcPts val="400"/>
              </a:spcBef>
              <a:spcAft>
                <a:spcPts val="0"/>
              </a:spcAft>
              <a:buClr>
                <a:schemeClr val="dk1"/>
              </a:buClr>
              <a:buSzPts val="1800"/>
              <a:buChar char="·"/>
              <a:defRPr>
                <a:solidFill>
                  <a:schemeClr val="dk1"/>
                </a:solidFill>
              </a:defRPr>
            </a:lvl2pPr>
            <a:lvl3pPr marL="1371600" lvl="2" indent="-320039" algn="l">
              <a:lnSpc>
                <a:spcPct val="100000"/>
              </a:lnSpc>
              <a:spcBef>
                <a:spcPts val="320"/>
              </a:spcBef>
              <a:spcAft>
                <a:spcPts val="0"/>
              </a:spcAft>
              <a:buClr>
                <a:schemeClr val="dk1"/>
              </a:buClr>
              <a:buSzPts val="1440"/>
              <a:buChar char="·"/>
              <a:defRPr>
                <a:solidFill>
                  <a:schemeClr val="dk1"/>
                </a:solidFill>
              </a:defRPr>
            </a:lvl3pPr>
            <a:lvl4pPr marL="1828800" lvl="3" indent="-308610" algn="l">
              <a:lnSpc>
                <a:spcPct val="100000"/>
              </a:lnSpc>
              <a:spcBef>
                <a:spcPts val="280"/>
              </a:spcBef>
              <a:spcAft>
                <a:spcPts val="0"/>
              </a:spcAft>
              <a:buClr>
                <a:schemeClr val="dk1"/>
              </a:buClr>
              <a:buSzPts val="1260"/>
              <a:buChar char="·"/>
              <a:defRPr>
                <a:solidFill>
                  <a:schemeClr val="dk1"/>
                </a:solidFill>
              </a:defRPr>
            </a:lvl4pPr>
            <a:lvl5pPr marL="2286000" lvl="4" indent="-308610" algn="l">
              <a:lnSpc>
                <a:spcPct val="100000"/>
              </a:lnSpc>
              <a:spcBef>
                <a:spcPts val="280"/>
              </a:spcBef>
              <a:spcAft>
                <a:spcPts val="0"/>
              </a:spcAft>
              <a:buClr>
                <a:schemeClr val="dk1"/>
              </a:buClr>
              <a:buSzPts val="1260"/>
              <a:buChar char="·"/>
              <a:defRPr>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10"/>
          <p:cNvSpPr txBox="1"/>
          <p:nvPr/>
        </p:nvSpPr>
        <p:spPr>
          <a:xfrm>
            <a:off x="12355721" y="-203944"/>
            <a:ext cx="577081" cy="15388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b="0" i="0" u="none" strike="noStrike" cap="none">
                <a:solidFill>
                  <a:srgbClr val="A3A3A3"/>
                </a:solidFill>
                <a:latin typeface="Lato"/>
                <a:ea typeface="Lato"/>
                <a:cs typeface="Lato"/>
                <a:sym typeface="Lato"/>
              </a:rPr>
              <a:t>ELT layout</a:t>
            </a:r>
            <a:endParaRPr/>
          </a:p>
        </p:txBody>
      </p:sp>
    </p:spTree>
    <p:extLst>
      <p:ext uri="{BB962C8B-B14F-4D97-AF65-F5344CB8AC3E}">
        <p14:creationId xmlns:p14="http://schemas.microsoft.com/office/powerpoint/2010/main" val="3934535304"/>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288">
          <p15:clr>
            <a:srgbClr val="5ACBF0"/>
          </p15:clr>
        </p15:guide>
        <p15:guide id="3" orient="horz" pos="90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6"/>
          <p:cNvSpPr txBox="1">
            <a:spLocks noGrp="1"/>
          </p:cNvSpPr>
          <p:nvPr>
            <p:ph type="body" idx="1"/>
          </p:nvPr>
        </p:nvSpPr>
        <p:spPr>
          <a:xfrm>
            <a:off x="609600" y="1535113"/>
            <a:ext cx="5386917" cy="639763"/>
          </a:xfrm>
          <a:prstGeom prst="rect">
            <a:avLst/>
          </a:prstGeom>
          <a:noFill/>
          <a:ln>
            <a:noFill/>
          </a:ln>
        </p:spPr>
        <p:txBody>
          <a:bodyPr spcFirstLastPara="1" wrap="square" lIns="91425" tIns="45700" rIns="91425" bIns="45700" anchor="b" anchorCtr="0">
            <a:noAutofit/>
          </a:bodyPr>
          <a:lstStyle>
            <a:lvl1pPr marL="609585" lvl="0" indent="-304792" algn="l">
              <a:spcBef>
                <a:spcPts val="640"/>
              </a:spcBef>
              <a:spcAft>
                <a:spcPts val="0"/>
              </a:spcAft>
              <a:buClr>
                <a:schemeClr val="dk1"/>
              </a:buClr>
              <a:buSzPts val="2400"/>
              <a:buNone/>
              <a:defRPr sz="3200" b="1"/>
            </a:lvl1pPr>
            <a:lvl2pPr marL="1219170" lvl="1" indent="-304792" algn="l">
              <a:spcBef>
                <a:spcPts val="533"/>
              </a:spcBef>
              <a:spcAft>
                <a:spcPts val="0"/>
              </a:spcAft>
              <a:buClr>
                <a:schemeClr val="dk1"/>
              </a:buClr>
              <a:buSzPts val="2000"/>
              <a:buNone/>
              <a:defRPr sz="2667" b="1"/>
            </a:lvl2pPr>
            <a:lvl3pPr marL="1828754" lvl="2" indent="-304792" algn="l">
              <a:spcBef>
                <a:spcPts val="480"/>
              </a:spcBef>
              <a:spcAft>
                <a:spcPts val="0"/>
              </a:spcAft>
              <a:buClr>
                <a:schemeClr val="dk1"/>
              </a:buClr>
              <a:buSzPts val="1800"/>
              <a:buNone/>
              <a:defRPr sz="2400" b="1"/>
            </a:lvl3pPr>
            <a:lvl4pPr marL="2438339" lvl="3" indent="-304792" algn="l">
              <a:spcBef>
                <a:spcPts val="427"/>
              </a:spcBef>
              <a:spcAft>
                <a:spcPts val="0"/>
              </a:spcAft>
              <a:buClr>
                <a:schemeClr val="dk1"/>
              </a:buClr>
              <a:buSzPts val="1600"/>
              <a:buNone/>
              <a:defRPr sz="2133" b="1"/>
            </a:lvl4pPr>
            <a:lvl5pPr marL="3047924" lvl="4" indent="-304792" algn="l">
              <a:spcBef>
                <a:spcPts val="427"/>
              </a:spcBef>
              <a:spcAft>
                <a:spcPts val="0"/>
              </a:spcAft>
              <a:buClr>
                <a:schemeClr val="dk1"/>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pPr lvl="0"/>
            <a:r>
              <a:rPr lang="en-US"/>
              <a:t>Click to edit Master text styles</a:t>
            </a:r>
          </a:p>
        </p:txBody>
      </p:sp>
      <p:sp>
        <p:nvSpPr>
          <p:cNvPr id="43" name="Google Shape;43;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609585" lvl="0" indent="-507987" algn="l">
              <a:spcBef>
                <a:spcPts val="640"/>
              </a:spcBef>
              <a:spcAft>
                <a:spcPts val="0"/>
              </a:spcAft>
              <a:buClr>
                <a:schemeClr val="dk1"/>
              </a:buClr>
              <a:buSzPts val="2400"/>
              <a:buChar char="•"/>
              <a:defRPr sz="3200"/>
            </a:lvl1pPr>
            <a:lvl2pPr marL="1219170" lvl="1" indent="-474121" algn="l">
              <a:spcBef>
                <a:spcPts val="533"/>
              </a:spcBef>
              <a:spcAft>
                <a:spcPts val="0"/>
              </a:spcAft>
              <a:buClr>
                <a:schemeClr val="dk1"/>
              </a:buClr>
              <a:buSzPts val="2000"/>
              <a:buChar char="–"/>
              <a:defRPr sz="2667"/>
            </a:lvl2pPr>
            <a:lvl3pPr marL="1828754" lvl="2" indent="-457189" algn="l">
              <a:spcBef>
                <a:spcPts val="480"/>
              </a:spcBef>
              <a:spcAft>
                <a:spcPts val="0"/>
              </a:spcAft>
              <a:buClr>
                <a:schemeClr val="dk1"/>
              </a:buClr>
              <a:buSzPts val="1800"/>
              <a:buChar char="•"/>
              <a:defRPr sz="2400"/>
            </a:lvl3pPr>
            <a:lvl4pPr marL="2438339" lvl="3" indent="-440256" algn="l">
              <a:spcBef>
                <a:spcPts val="427"/>
              </a:spcBef>
              <a:spcAft>
                <a:spcPts val="0"/>
              </a:spcAft>
              <a:buClr>
                <a:schemeClr val="dk1"/>
              </a:buClr>
              <a:buSzPts val="1600"/>
              <a:buChar char="–"/>
              <a:defRPr sz="2133"/>
            </a:lvl4pPr>
            <a:lvl5pPr marL="3047924" lvl="4" indent="-440256" algn="l">
              <a:spcBef>
                <a:spcPts val="427"/>
              </a:spcBef>
              <a:spcAft>
                <a:spcPts val="0"/>
              </a:spcAft>
              <a:buClr>
                <a:schemeClr val="dk1"/>
              </a:buClr>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pPr lvl="0"/>
            <a:r>
              <a:rPr lang="en-US"/>
              <a:t>Click to edit Master text styles</a:t>
            </a:r>
          </a:p>
        </p:txBody>
      </p:sp>
      <p:sp>
        <p:nvSpPr>
          <p:cNvPr id="44" name="Google Shape;44;p6"/>
          <p:cNvSpPr txBox="1">
            <a:spLocks noGrp="1"/>
          </p:cNvSpPr>
          <p:nvPr>
            <p:ph type="body" idx="3"/>
          </p:nvPr>
        </p:nvSpPr>
        <p:spPr>
          <a:xfrm>
            <a:off x="6193369" y="1535113"/>
            <a:ext cx="5389033" cy="639763"/>
          </a:xfrm>
          <a:prstGeom prst="rect">
            <a:avLst/>
          </a:prstGeom>
          <a:noFill/>
          <a:ln>
            <a:noFill/>
          </a:ln>
        </p:spPr>
        <p:txBody>
          <a:bodyPr spcFirstLastPara="1" wrap="square" lIns="91425" tIns="45700" rIns="91425" bIns="45700" anchor="b" anchorCtr="0">
            <a:noAutofit/>
          </a:bodyPr>
          <a:lstStyle>
            <a:lvl1pPr marL="609585" lvl="0" indent="-304792" algn="l">
              <a:spcBef>
                <a:spcPts val="640"/>
              </a:spcBef>
              <a:spcAft>
                <a:spcPts val="0"/>
              </a:spcAft>
              <a:buClr>
                <a:schemeClr val="dk1"/>
              </a:buClr>
              <a:buSzPts val="2400"/>
              <a:buNone/>
              <a:defRPr sz="3200" b="1"/>
            </a:lvl1pPr>
            <a:lvl2pPr marL="1219170" lvl="1" indent="-304792" algn="l">
              <a:spcBef>
                <a:spcPts val="533"/>
              </a:spcBef>
              <a:spcAft>
                <a:spcPts val="0"/>
              </a:spcAft>
              <a:buClr>
                <a:schemeClr val="dk1"/>
              </a:buClr>
              <a:buSzPts val="2000"/>
              <a:buNone/>
              <a:defRPr sz="2667" b="1"/>
            </a:lvl2pPr>
            <a:lvl3pPr marL="1828754" lvl="2" indent="-304792" algn="l">
              <a:spcBef>
                <a:spcPts val="480"/>
              </a:spcBef>
              <a:spcAft>
                <a:spcPts val="0"/>
              </a:spcAft>
              <a:buClr>
                <a:schemeClr val="dk1"/>
              </a:buClr>
              <a:buSzPts val="1800"/>
              <a:buNone/>
              <a:defRPr sz="2400" b="1"/>
            </a:lvl3pPr>
            <a:lvl4pPr marL="2438339" lvl="3" indent="-304792" algn="l">
              <a:spcBef>
                <a:spcPts val="427"/>
              </a:spcBef>
              <a:spcAft>
                <a:spcPts val="0"/>
              </a:spcAft>
              <a:buClr>
                <a:schemeClr val="dk1"/>
              </a:buClr>
              <a:buSzPts val="1600"/>
              <a:buNone/>
              <a:defRPr sz="2133" b="1"/>
            </a:lvl4pPr>
            <a:lvl5pPr marL="3047924" lvl="4" indent="-304792" algn="l">
              <a:spcBef>
                <a:spcPts val="427"/>
              </a:spcBef>
              <a:spcAft>
                <a:spcPts val="0"/>
              </a:spcAft>
              <a:buClr>
                <a:schemeClr val="dk1"/>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pPr lvl="0"/>
            <a:r>
              <a:rPr lang="en-US"/>
              <a:t>Click to edit Master text styles</a:t>
            </a:r>
          </a:p>
        </p:txBody>
      </p:sp>
      <p:sp>
        <p:nvSpPr>
          <p:cNvPr id="45" name="Google Shape;45;p6"/>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Autofit/>
          </a:bodyPr>
          <a:lstStyle>
            <a:lvl1pPr marL="609585" lvl="0" indent="-507987" algn="l">
              <a:spcBef>
                <a:spcPts val="640"/>
              </a:spcBef>
              <a:spcAft>
                <a:spcPts val="0"/>
              </a:spcAft>
              <a:buClr>
                <a:schemeClr val="dk1"/>
              </a:buClr>
              <a:buSzPts val="2400"/>
              <a:buChar char="•"/>
              <a:defRPr sz="3200"/>
            </a:lvl1pPr>
            <a:lvl2pPr marL="1219170" lvl="1" indent="-474121" algn="l">
              <a:spcBef>
                <a:spcPts val="533"/>
              </a:spcBef>
              <a:spcAft>
                <a:spcPts val="0"/>
              </a:spcAft>
              <a:buClr>
                <a:schemeClr val="dk1"/>
              </a:buClr>
              <a:buSzPts val="2000"/>
              <a:buChar char="–"/>
              <a:defRPr sz="2667"/>
            </a:lvl2pPr>
            <a:lvl3pPr marL="1828754" lvl="2" indent="-457189" algn="l">
              <a:spcBef>
                <a:spcPts val="480"/>
              </a:spcBef>
              <a:spcAft>
                <a:spcPts val="0"/>
              </a:spcAft>
              <a:buClr>
                <a:schemeClr val="dk1"/>
              </a:buClr>
              <a:buSzPts val="1800"/>
              <a:buChar char="•"/>
              <a:defRPr sz="2400"/>
            </a:lvl3pPr>
            <a:lvl4pPr marL="2438339" lvl="3" indent="-440256" algn="l">
              <a:spcBef>
                <a:spcPts val="427"/>
              </a:spcBef>
              <a:spcAft>
                <a:spcPts val="0"/>
              </a:spcAft>
              <a:buClr>
                <a:schemeClr val="dk1"/>
              </a:buClr>
              <a:buSzPts val="1600"/>
              <a:buChar char="–"/>
              <a:defRPr sz="2133"/>
            </a:lvl4pPr>
            <a:lvl5pPr marL="3047924" lvl="4" indent="-440256" algn="l">
              <a:spcBef>
                <a:spcPts val="427"/>
              </a:spcBef>
              <a:spcAft>
                <a:spcPts val="0"/>
              </a:spcAft>
              <a:buClr>
                <a:schemeClr val="dk1"/>
              </a:buClr>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pPr lvl="0"/>
            <a:r>
              <a:rPr lang="en-US"/>
              <a:t>Click to edit Master text styles</a:t>
            </a:r>
          </a:p>
        </p:txBody>
      </p:sp>
      <p:sp>
        <p:nvSpPr>
          <p:cNvPr id="46" name="Google Shape;46;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82209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07135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17171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2" y="273049"/>
            <a:ext cx="4011084" cy="116205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0" name="Google Shape;60;p9"/>
          <p:cNvSpPr txBox="1">
            <a:spLocks noGrp="1"/>
          </p:cNvSpPr>
          <p:nvPr>
            <p:ph type="body" idx="1"/>
          </p:nvPr>
        </p:nvSpPr>
        <p:spPr>
          <a:xfrm>
            <a:off x="4766733" y="273052"/>
            <a:ext cx="6815667" cy="5853113"/>
          </a:xfrm>
          <a:prstGeom prst="rect">
            <a:avLst/>
          </a:prstGeom>
          <a:noFill/>
          <a:ln>
            <a:noFill/>
          </a:ln>
        </p:spPr>
        <p:txBody>
          <a:bodyPr spcFirstLastPara="1" wrap="square" lIns="91425" tIns="45700" rIns="91425" bIns="45700" anchor="t" anchorCtr="0">
            <a:noAutofit/>
          </a:bodyPr>
          <a:lstStyle>
            <a:lvl1pPr marL="609585" lvl="0" indent="-575719" algn="l">
              <a:spcBef>
                <a:spcPts val="853"/>
              </a:spcBef>
              <a:spcAft>
                <a:spcPts val="0"/>
              </a:spcAft>
              <a:buClr>
                <a:schemeClr val="dk1"/>
              </a:buClr>
              <a:buSzPts val="3200"/>
              <a:buChar char="•"/>
              <a:defRPr sz="4267"/>
            </a:lvl1pPr>
            <a:lvl2pPr marL="1219170" lvl="1" indent="-541853" algn="l">
              <a:spcBef>
                <a:spcPts val="747"/>
              </a:spcBef>
              <a:spcAft>
                <a:spcPts val="0"/>
              </a:spcAft>
              <a:buClr>
                <a:schemeClr val="dk1"/>
              </a:buClr>
              <a:buSzPts val="2800"/>
              <a:buChar char="–"/>
              <a:defRPr sz="3733"/>
            </a:lvl2pPr>
            <a:lvl3pPr marL="1828754" lvl="2" indent="-507987" algn="l">
              <a:spcBef>
                <a:spcPts val="640"/>
              </a:spcBef>
              <a:spcAft>
                <a:spcPts val="0"/>
              </a:spcAft>
              <a:buClr>
                <a:schemeClr val="dk1"/>
              </a:buClr>
              <a:buSzPts val="2400"/>
              <a:buChar char="•"/>
              <a:defRPr sz="3200"/>
            </a:lvl3pPr>
            <a:lvl4pPr marL="2438339" lvl="3" indent="-474121" algn="l">
              <a:spcBef>
                <a:spcPts val="533"/>
              </a:spcBef>
              <a:spcAft>
                <a:spcPts val="0"/>
              </a:spcAft>
              <a:buClr>
                <a:schemeClr val="dk1"/>
              </a:buClr>
              <a:buSzPts val="2000"/>
              <a:buChar char="–"/>
              <a:defRPr sz="2667"/>
            </a:lvl4pPr>
            <a:lvl5pPr marL="3047924" lvl="4" indent="-474121" algn="l">
              <a:spcBef>
                <a:spcPts val="533"/>
              </a:spcBef>
              <a:spcAft>
                <a:spcPts val="0"/>
              </a:spcAft>
              <a:buClr>
                <a:schemeClr val="dk1"/>
              </a:buClr>
              <a:buSzPts val="2000"/>
              <a:buChar char="»"/>
              <a:defRPr sz="2667"/>
            </a:lvl5pPr>
            <a:lvl6pPr marL="3657509" lvl="5" indent="-474121" algn="l">
              <a:spcBef>
                <a:spcPts val="533"/>
              </a:spcBef>
              <a:spcAft>
                <a:spcPts val="0"/>
              </a:spcAft>
              <a:buClr>
                <a:schemeClr val="dk1"/>
              </a:buClr>
              <a:buSzPts val="2000"/>
              <a:buChar char="•"/>
              <a:defRPr sz="2667"/>
            </a:lvl6pPr>
            <a:lvl7pPr marL="4267093" lvl="6" indent="-474121" algn="l">
              <a:spcBef>
                <a:spcPts val="533"/>
              </a:spcBef>
              <a:spcAft>
                <a:spcPts val="0"/>
              </a:spcAft>
              <a:buClr>
                <a:schemeClr val="dk1"/>
              </a:buClr>
              <a:buSzPts val="2000"/>
              <a:buChar char="•"/>
              <a:defRPr sz="2667"/>
            </a:lvl7pPr>
            <a:lvl8pPr marL="4876678" lvl="7" indent="-474121" algn="l">
              <a:spcBef>
                <a:spcPts val="533"/>
              </a:spcBef>
              <a:spcAft>
                <a:spcPts val="0"/>
              </a:spcAft>
              <a:buClr>
                <a:schemeClr val="dk1"/>
              </a:buClr>
              <a:buSzPts val="2000"/>
              <a:buChar char="•"/>
              <a:defRPr sz="2667"/>
            </a:lvl8pPr>
            <a:lvl9pPr marL="5486263" lvl="8" indent="-474121" algn="l">
              <a:spcBef>
                <a:spcPts val="533"/>
              </a:spcBef>
              <a:spcAft>
                <a:spcPts val="0"/>
              </a:spcAft>
              <a:buClr>
                <a:schemeClr val="dk1"/>
              </a:buClr>
              <a:buSzPts val="2000"/>
              <a:buChar char="•"/>
              <a:defRPr sz="2667"/>
            </a:lvl9pPr>
          </a:lstStyle>
          <a:p>
            <a:pPr lvl="0"/>
            <a:r>
              <a:rPr lang="en-US"/>
              <a:t>Click to edit Master text styles</a:t>
            </a:r>
          </a:p>
        </p:txBody>
      </p:sp>
      <p:sp>
        <p:nvSpPr>
          <p:cNvPr id="61" name="Google Shape;61;p9"/>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noAutofit/>
          </a:bodyPr>
          <a:lstStyle>
            <a:lvl1pPr marL="609585" lvl="0" indent="-304792" algn="l">
              <a:spcBef>
                <a:spcPts val="373"/>
              </a:spcBef>
              <a:spcAft>
                <a:spcPts val="0"/>
              </a:spcAft>
              <a:buClr>
                <a:schemeClr val="dk1"/>
              </a:buClr>
              <a:buSzPts val="1400"/>
              <a:buNone/>
              <a:defRPr sz="1867"/>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pPr lvl="0"/>
            <a:r>
              <a:rPr lang="en-US"/>
              <a:t>Click to edit Master text styles</a:t>
            </a:r>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089775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7" name="Google Shape;67;p10"/>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spcBef>
                <a:spcPts val="853"/>
              </a:spcBef>
              <a:spcAft>
                <a:spcPts val="0"/>
              </a:spcAft>
              <a:buClr>
                <a:schemeClr val="dk1"/>
              </a:buClr>
              <a:buSzPts val="3200"/>
              <a:buFont typeface="Arial"/>
              <a:buNone/>
              <a:defRPr sz="4267" b="0" i="0" u="none" strike="noStrike" cap="none">
                <a:solidFill>
                  <a:schemeClr val="dk1"/>
                </a:solidFill>
                <a:latin typeface="Calibri"/>
                <a:ea typeface="Calibri"/>
                <a:cs typeface="Calibri"/>
                <a:sym typeface="Calibri"/>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Calibri"/>
                <a:ea typeface="Calibri"/>
                <a:cs typeface="Calibri"/>
                <a:sym typeface="Calibri"/>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9pPr>
          </a:lstStyle>
          <a:p>
            <a:r>
              <a:rPr lang="en-US"/>
              <a:t>Click icon to add picture</a:t>
            </a:r>
            <a:endParaRPr dirty="0"/>
          </a:p>
        </p:txBody>
      </p:sp>
      <p:sp>
        <p:nvSpPr>
          <p:cNvPr id="68" name="Google Shape;68;p10"/>
          <p:cNvSpPr txBox="1">
            <a:spLocks noGrp="1"/>
          </p:cNvSpPr>
          <p:nvPr>
            <p:ph type="body" idx="1"/>
          </p:nvPr>
        </p:nvSpPr>
        <p:spPr>
          <a:xfrm>
            <a:off x="2389717" y="5367338"/>
            <a:ext cx="7315200" cy="804863"/>
          </a:xfrm>
          <a:prstGeom prst="rect">
            <a:avLst/>
          </a:prstGeom>
          <a:noFill/>
          <a:ln>
            <a:noFill/>
          </a:ln>
        </p:spPr>
        <p:txBody>
          <a:bodyPr spcFirstLastPara="1" wrap="square" lIns="91425" tIns="45700" rIns="91425" bIns="45700" anchor="t" anchorCtr="0">
            <a:noAutofit/>
          </a:bodyPr>
          <a:lstStyle>
            <a:lvl1pPr marL="609585" lvl="0" indent="-304792" algn="l">
              <a:spcBef>
                <a:spcPts val="373"/>
              </a:spcBef>
              <a:spcAft>
                <a:spcPts val="0"/>
              </a:spcAft>
              <a:buClr>
                <a:schemeClr val="dk1"/>
              </a:buClr>
              <a:buSzPts val="1400"/>
              <a:buNone/>
              <a:defRPr sz="1867"/>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pPr lvl="0"/>
            <a:r>
              <a:rPr lang="en-US"/>
              <a:t>Click to edit Master text styles</a:t>
            </a:r>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54474490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4" name="Google Shape;74;p11"/>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Click to edit Master text styles</a:t>
            </a:r>
          </a:p>
        </p:txBody>
      </p:sp>
      <p:sp>
        <p:nvSpPr>
          <p:cNvPr id="75" name="Google Shape;7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067994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8" y="1828801"/>
            <a:ext cx="5851525" cy="2743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0" name="Google Shape;80;p12"/>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Click to edit Master text styles</a:t>
            </a:r>
          </a:p>
        </p:txBody>
      </p:sp>
      <p:sp>
        <p:nvSpPr>
          <p:cNvPr id="81" name="Google Shape;81;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149916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lang="en-US" dirty="0"/>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lang="en-US" dirty="0"/>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934934291"/>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5" r:id="rId10"/>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0"/>
            <a:ext cx="3556000" cy="365125"/>
          </a:xfrm>
          <a:prstGeom prst="rect">
            <a:avLst/>
          </a:prstGeom>
        </p:spPr>
        <p:txBody>
          <a:bodyPr vert="horz" anchor="ctr" anchorCtr="0"/>
          <a:lstStyle>
            <a:lvl1pPr algn="l" eaLnBrk="1" latinLnBrk="0" hangingPunct="1">
              <a:defRPr kumimoji="0" sz="1400">
                <a:solidFill>
                  <a:schemeClr val="tx2"/>
                </a:solidFill>
              </a:defRPr>
            </a:lvl1pPr>
          </a:lstStyle>
          <a:p>
            <a:pPr defTabSz="914377">
              <a:defRPr/>
            </a:pPr>
            <a:fld id="{631FB3AF-ECDD-4881-9F64-F3D5850997B4}" type="datetime1">
              <a:rPr lang="en-US" smtClean="0">
                <a:solidFill>
                  <a:srgbClr val="775F55"/>
                </a:solidFill>
              </a:rPr>
              <a:pPr defTabSz="914377">
                <a:defRPr/>
              </a:pPr>
              <a:t>6/14/2023</a:t>
            </a:fld>
            <a:endParaRPr lang="en-US" dirty="0">
              <a:solidFill>
                <a:srgbClr val="775F55"/>
              </a:solidFill>
            </a:endParaRPr>
          </a:p>
        </p:txBody>
      </p:sp>
      <p:sp>
        <p:nvSpPr>
          <p:cNvPr id="3" name="Footer Placeholder 2"/>
          <p:cNvSpPr>
            <a:spLocks noGrp="1"/>
          </p:cNvSpPr>
          <p:nvPr>
            <p:ph type="ftr" sz="quarter" idx="3"/>
          </p:nvPr>
        </p:nvSpPr>
        <p:spPr>
          <a:xfrm>
            <a:off x="812802" y="6248207"/>
            <a:ext cx="7228111" cy="365125"/>
          </a:xfrm>
          <a:prstGeom prst="rect">
            <a:avLst/>
          </a:prstGeom>
        </p:spPr>
        <p:txBody>
          <a:bodyPr vert="horz" anchor="ctr"/>
          <a:lstStyle>
            <a:lvl1pPr algn="r" eaLnBrk="1" latinLnBrk="0" hangingPunct="1">
              <a:defRPr kumimoji="0" sz="1400">
                <a:solidFill>
                  <a:schemeClr val="tx2"/>
                </a:solidFill>
              </a:defRPr>
            </a:lvl1pPr>
          </a:lstStyle>
          <a:p>
            <a:pPr defTabSz="914377">
              <a:defRPr/>
            </a:pPr>
            <a:endParaRPr lang="en-US" dirty="0">
              <a:solidFill>
                <a:srgbClr val="775F55"/>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23" name="Slide Number Placeholder 22"/>
          <p:cNvSpPr>
            <a:spLocks noGrp="1"/>
          </p:cNvSpPr>
          <p:nvPr>
            <p:ph type="sldNum" sz="quarter" idx="4"/>
          </p:nvPr>
        </p:nvSpPr>
        <p:spPr>
          <a:xfrm>
            <a:off x="0" y="1272223"/>
            <a:ext cx="711200" cy="244476"/>
          </a:xfrm>
          <a:prstGeom prst="rect">
            <a:avLst/>
          </a:prstGeom>
        </p:spPr>
        <p:txBody>
          <a:bodyPr vert="horz" anchor="ctr" anchorCtr="0">
            <a:normAutofit/>
          </a:bodyPr>
          <a:lstStyle>
            <a:lvl1pPr algn="ctr" eaLnBrk="1" latinLnBrk="0" hangingPunct="1">
              <a:defRPr kumimoji="0" sz="2000" b="1">
                <a:solidFill>
                  <a:srgbClr val="FFFFFF"/>
                </a:solidFill>
                <a:latin typeface="Calibri" pitchFamily="34" charset="0"/>
              </a:defRPr>
            </a:lvl1pPr>
          </a:lstStyle>
          <a:p>
            <a:pPr defTabSz="914377">
              <a:defRPr/>
            </a:pPr>
            <a:fld id="{EFE5B013-A80A-40D2-8FAE-6E44A516CF2D}" type="slidenum">
              <a:rPr lang="en-US" smtClean="0"/>
              <a:pPr defTabSz="914377">
                <a:defRPr/>
              </a:pPr>
              <a:t>‹#›</a:t>
            </a:fld>
            <a:endParaRPr lang="en-US" dirty="0"/>
          </a:p>
        </p:txBody>
      </p:sp>
    </p:spTree>
    <p:extLst>
      <p:ext uri="{BB962C8B-B14F-4D97-AF65-F5344CB8AC3E}">
        <p14:creationId xmlns:p14="http://schemas.microsoft.com/office/powerpoint/2010/main" val="25591234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32" indent="-320032"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64" indent="-274313" algn="l" rtl="0" eaLnBrk="1" latinLnBrk="0" hangingPunct="1">
        <a:spcBef>
          <a:spcPts val="551"/>
        </a:spcBef>
        <a:buClr>
          <a:schemeClr val="accent1"/>
        </a:buClr>
        <a:buSzPct val="70000"/>
        <a:buFont typeface="Wingdings 2"/>
        <a:buChar char=""/>
        <a:defRPr kumimoji="0" sz="2600" kern="1200">
          <a:solidFill>
            <a:schemeClr val="tx1"/>
          </a:solidFill>
          <a:latin typeface="+mn-lt"/>
          <a:ea typeface="+mn-ea"/>
          <a:cs typeface="+mn-cs"/>
        </a:defRPr>
      </a:lvl2pPr>
      <a:lvl3pPr marL="914377" indent="-22859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66" indent="-22859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54" indent="-22859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67" indent="-22859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81" indent="-22859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94" indent="-22859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07" indent="-22859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Haly.Laasme-McQuilkin@delaware.gov" TargetMode="External"/><Relationship Id="rId7"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hyperlink" Target="mailto:bwhorl@pa.gov" TargetMode="External"/><Relationship Id="rId5" Type="http://schemas.openxmlformats.org/officeDocument/2006/relationships/hyperlink" Target="mailto:pmurphy@bbna.com" TargetMode="External"/><Relationship Id="rId4" Type="http://schemas.openxmlformats.org/officeDocument/2006/relationships/hyperlink" Target="mailto:melissa@verveassociates.ne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with medium confidence">
            <a:extLst>
              <a:ext uri="{FF2B5EF4-FFF2-40B4-BE49-F238E27FC236}">
                <a16:creationId xmlns:a16="http://schemas.microsoft.com/office/drawing/2014/main" id="{A0C9DE74-B719-E2B3-CEA7-39BB68831E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89"/>
            <a:ext cx="12192000" cy="6900778"/>
          </a:xfrm>
          <a:prstGeom prst="rect">
            <a:avLst/>
          </a:prstGeom>
        </p:spPr>
      </p:pic>
    </p:spTree>
    <p:extLst>
      <p:ext uri="{BB962C8B-B14F-4D97-AF65-F5344CB8AC3E}">
        <p14:creationId xmlns:p14="http://schemas.microsoft.com/office/powerpoint/2010/main" val="2863623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State – Tribe Agreements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Tx/>
                <a:buNone/>
                <a:tabLst/>
                <a:defRPr/>
              </a:pPr>
              <a:t>10</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10</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9" name="TextBox 8">
            <a:extLst>
              <a:ext uri="{FF2B5EF4-FFF2-40B4-BE49-F238E27FC236}">
                <a16:creationId xmlns:a16="http://schemas.microsoft.com/office/drawing/2014/main" id="{304CD1BD-7C0F-4DF0-BA4B-0BE142EAAF31}"/>
              </a:ext>
            </a:extLst>
          </p:cNvPr>
          <p:cNvSpPr txBox="1"/>
          <p:nvPr/>
        </p:nvSpPr>
        <p:spPr>
          <a:xfrm>
            <a:off x="570635" y="3314895"/>
            <a:ext cx="106926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68C8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68C8C"/>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6156A8BA-A0A3-3E7B-E5E4-57DDCD991163}"/>
              </a:ext>
            </a:extLst>
          </p:cNvPr>
          <p:cNvSpPr txBox="1"/>
          <p:nvPr/>
        </p:nvSpPr>
        <p:spPr>
          <a:xfrm>
            <a:off x="466120" y="1433564"/>
            <a:ext cx="11343063"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68C8C"/>
              </a:solidFill>
              <a:effectLst/>
              <a:uLnTx/>
              <a:uFillTx/>
              <a:latin typeface="Calibri" panose="020F0502020204030204" pitchFamily="34" charset="0"/>
              <a:ea typeface="+mn-ea"/>
              <a:cs typeface="Calibri" panose="020F0502020204030204" pitchFamily="34" charset="0"/>
            </a:endParaRPr>
          </a:p>
          <a:p>
            <a:pPr marR="0">
              <a:spcBef>
                <a:spcPts val="0"/>
              </a:spcBef>
              <a:spcAft>
                <a:spcPts val="1200"/>
              </a:spcAft>
            </a:pPr>
            <a:r>
              <a:rPr kumimoji="0" lang="en-US" sz="2400" i="0" u="none" strike="noStrike" kern="1200" cap="none" spc="0" normalizeH="0" baseline="0" noProof="0" dirty="0">
                <a:ln>
                  <a:noFill/>
                </a:ln>
                <a:solidFill>
                  <a:srgbClr val="000000"/>
                </a:solidFill>
                <a:uLnTx/>
                <a:uFillTx/>
                <a:latin typeface="Source Sans Pro" panose="020B0503030403020204" pitchFamily="34" charset="0"/>
                <a:cs typeface="Calibri" panose="020F0502020204030204" pitchFamily="34" charset="0"/>
              </a:rPr>
              <a:t>A state-tribal agreement is NOT required for a tribe to  receive funding. </a:t>
            </a:r>
            <a:r>
              <a:rPr lang="en-US" sz="2400" dirty="0">
                <a:solidFill>
                  <a:srgbClr val="000000"/>
                </a:solidFill>
                <a:latin typeface="Source Sans Pro" panose="020B0503030403020204" pitchFamily="34" charset="0"/>
                <a:cs typeface="Calibri" panose="020F0502020204030204" pitchFamily="34" charset="0"/>
              </a:rPr>
              <a:t>Without an agreement, OCS will calculate the statistics to determine the LIHEAP funding using Special Tabulations from the Census Bureau.</a:t>
            </a:r>
          </a:p>
          <a:p>
            <a:pPr marR="0">
              <a:spcBef>
                <a:spcPts val="0"/>
              </a:spcBef>
              <a:spcAft>
                <a:spcPts val="1200"/>
              </a:spcAft>
            </a:pPr>
            <a:endParaRPr kumimoji="0" lang="en-US" sz="2400" i="0" u="none" strike="noStrike" kern="1200" cap="none" spc="0" normalizeH="0" baseline="0" noProof="0" dirty="0">
              <a:ln>
                <a:noFill/>
              </a:ln>
              <a:solidFill>
                <a:srgbClr val="000000"/>
              </a:solidFill>
              <a:uLnTx/>
              <a:uFillTx/>
              <a:latin typeface="Source Sans Pro" panose="020B0503030403020204" pitchFamily="34" charset="0"/>
              <a:cs typeface="Calibri" panose="020F0502020204030204" pitchFamily="34" charset="0"/>
            </a:endParaRPr>
          </a:p>
          <a:p>
            <a:pPr marR="0">
              <a:spcBef>
                <a:spcPts val="0"/>
              </a:spcBef>
              <a:spcAft>
                <a:spcPts val="1200"/>
              </a:spcAft>
            </a:pPr>
            <a:r>
              <a:rPr lang="en-US" sz="2400" dirty="0">
                <a:solidFill>
                  <a:srgbClr val="000000"/>
                </a:solidFill>
                <a:latin typeface="Source Sans Pro" panose="020B0503030403020204" pitchFamily="34" charset="0"/>
                <a:cs typeface="Calibri" panose="020F0502020204030204" pitchFamily="34" charset="0"/>
              </a:rPr>
              <a:t>However, a state-tribal agreement may be advantageous to a tribe in terms of the amount of funding received, the service areas covered, and the other resources the state program can make accessible to the tribe.</a:t>
            </a:r>
            <a:endParaRPr kumimoji="0" lang="en-US" sz="2400" i="0" u="none" strike="noStrike" kern="1200" cap="none" spc="0" normalizeH="0" baseline="0" noProof="0" dirty="0">
              <a:ln>
                <a:noFill/>
              </a:ln>
              <a:solidFill>
                <a:srgbClr val="000000"/>
              </a:solidFill>
              <a:uLnTx/>
              <a:uFillTx/>
              <a:latin typeface="Source Sans Pro" panose="020B0503030403020204" pitchFamily="34" charset="0"/>
              <a:cs typeface="Calibri" panose="020F0502020204030204" pitchFamily="34" charset="0"/>
            </a:endParaRPr>
          </a:p>
          <a:p>
            <a:pPr marR="0">
              <a:spcBef>
                <a:spcPts val="0"/>
              </a:spcBef>
              <a:spcAft>
                <a:spcPts val="1200"/>
              </a:spcAft>
            </a:pPr>
            <a:endParaRPr lang="en-US" sz="2400" dirty="0">
              <a:solidFill>
                <a:srgbClr val="000000"/>
              </a:solidFill>
              <a:latin typeface="Source Sans Pro" panose="020B0503030403020204" pitchFamily="34" charset="0"/>
              <a:cs typeface="Calibri" panose="020F0502020204030204" pitchFamily="34" charset="0"/>
            </a:endParaRPr>
          </a:p>
          <a:p>
            <a:pPr marR="0">
              <a:spcBef>
                <a:spcPts val="0"/>
              </a:spcBef>
              <a:spcAft>
                <a:spcPts val="1200"/>
              </a:spcAft>
            </a:pPr>
            <a:endParaRPr kumimoji="0" lang="en-US" sz="2400" i="0" u="none" strike="noStrike" kern="1200" cap="none" spc="0" normalizeH="0" baseline="0" noProof="0" dirty="0">
              <a:ln>
                <a:noFill/>
              </a:ln>
              <a:solidFill>
                <a:srgbClr val="000000"/>
              </a:solidFill>
              <a:uLnTx/>
              <a:uFillTx/>
              <a:latin typeface="Source Sans Pro" panose="020B0503030403020204" pitchFamily="34" charset="0"/>
              <a:cs typeface="Calibri" panose="020F0502020204030204" pitchFamily="34" charset="0"/>
            </a:endParaRPr>
          </a:p>
          <a:p>
            <a:pPr marR="0">
              <a:spcBef>
                <a:spcPts val="0"/>
              </a:spcBef>
              <a:spcAft>
                <a:spcPts val="1200"/>
              </a:spcAft>
            </a:pPr>
            <a:endParaRPr lang="en-US" sz="2400" dirty="0">
              <a:solidFill>
                <a:srgbClr val="000000"/>
              </a:solidFill>
              <a:latin typeface="Source Sans Pro" panose="020B0503030403020204" pitchFamily="34" charset="0"/>
              <a:cs typeface="Calibri" panose="020F0502020204030204" pitchFamily="34" charset="0"/>
            </a:endParaRPr>
          </a:p>
          <a:p>
            <a:pPr marR="0">
              <a:spcBef>
                <a:spcPts val="0"/>
              </a:spcBef>
              <a:spcAft>
                <a:spcPts val="1200"/>
              </a:spcAft>
            </a:pPr>
            <a:endParaRPr kumimoji="0" lang="en-US" sz="2400" i="0" u="none" strike="noStrike" kern="1200" cap="none" spc="0" normalizeH="0" baseline="0" noProof="0" dirty="0">
              <a:ln>
                <a:noFill/>
              </a:ln>
              <a:solidFill>
                <a:srgbClr val="000000"/>
              </a:solidFill>
              <a:uLnTx/>
              <a:uFillTx/>
              <a:latin typeface="Source Sans Pro" panose="020B050303040302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39A7F14D-6E26-F03C-CB32-C5211C173EFB}"/>
              </a:ext>
            </a:extLst>
          </p:cNvPr>
          <p:cNvSpPr txBox="1"/>
          <p:nvPr/>
        </p:nvSpPr>
        <p:spPr>
          <a:xfrm>
            <a:off x="207703" y="4859788"/>
            <a:ext cx="1134306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68C8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70433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Tx/>
                <a:buNone/>
                <a:tabLst/>
                <a:defRPr/>
              </a:pPr>
              <a:t>11</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11</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9" name="TextBox 8">
            <a:extLst>
              <a:ext uri="{FF2B5EF4-FFF2-40B4-BE49-F238E27FC236}">
                <a16:creationId xmlns:a16="http://schemas.microsoft.com/office/drawing/2014/main" id="{D917C5BC-AF4E-DA38-A22C-3357EA9B6B3C}"/>
              </a:ext>
            </a:extLst>
          </p:cNvPr>
          <p:cNvSpPr txBox="1"/>
          <p:nvPr/>
        </p:nvSpPr>
        <p:spPr>
          <a:xfrm>
            <a:off x="439140" y="2654754"/>
            <a:ext cx="1163267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itchFamily="34" charset="0"/>
                <a:ea typeface="+mn-ea"/>
                <a:cs typeface="+mn-cs"/>
              </a:rPr>
              <a:t>Questions/Comments</a:t>
            </a:r>
          </a:p>
        </p:txBody>
      </p:sp>
    </p:spTree>
    <p:extLst>
      <p:ext uri="{BB962C8B-B14F-4D97-AF65-F5344CB8AC3E}">
        <p14:creationId xmlns:p14="http://schemas.microsoft.com/office/powerpoint/2010/main" val="4006717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12</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213674" y="2579339"/>
            <a:ext cx="11632676" cy="2431435"/>
          </a:xfrm>
          <a:prstGeom prst="rect">
            <a:avLst/>
          </a:prstGeom>
          <a:noFill/>
        </p:spPr>
        <p:txBody>
          <a:bodyPr wrap="square">
            <a:spAutoFit/>
          </a:bodyPr>
          <a:lstStyle/>
          <a:p>
            <a:r>
              <a:rPr lang="en-US" sz="4000" b="1" dirty="0">
                <a:latin typeface="Calibri" panose="020F0502020204030204" pitchFamily="34" charset="0"/>
                <a:cs typeface="Calibri" panose="020F0502020204030204" pitchFamily="34" charset="0"/>
              </a:rPr>
              <a:t>Funding, Service Area, Clients, Coordination</a:t>
            </a:r>
          </a:p>
          <a:p>
            <a:endParaRPr lang="en-US" sz="2800" dirty="0">
              <a:latin typeface="Calibri" pitchFamily="34" charset="0"/>
            </a:endParaRPr>
          </a:p>
          <a:p>
            <a:pPr defTabSz="1219170">
              <a:buClr>
                <a:srgbClr val="000000"/>
              </a:buClr>
            </a:pPr>
            <a:r>
              <a:rPr lang="en-US" sz="2800" b="1" i="1" dirty="0">
                <a:latin typeface="Lato"/>
                <a:ea typeface="Lato"/>
                <a:cs typeface="Lato"/>
                <a:sym typeface="Lato"/>
              </a:rPr>
              <a:t>Pamela Murphy</a:t>
            </a:r>
            <a:r>
              <a:rPr lang="en-US" sz="2800" b="1" i="1" kern="0" dirty="0">
                <a:latin typeface="Lato"/>
                <a:ea typeface="Lato"/>
                <a:cs typeface="Lato"/>
                <a:sym typeface="Lato"/>
              </a:rPr>
              <a:t>, </a:t>
            </a:r>
            <a:r>
              <a:rPr lang="en-US" sz="2800" i="1" kern="0" dirty="0">
                <a:latin typeface="Lato"/>
                <a:ea typeface="Lato"/>
                <a:cs typeface="Lato"/>
                <a:sym typeface="Lato"/>
              </a:rPr>
              <a:t>Bristol Bay Native Association</a:t>
            </a:r>
            <a:endParaRPr lang="en-US" sz="2800" b="1" i="1" kern="0" dirty="0">
              <a:latin typeface="Lato"/>
              <a:ea typeface="Lato"/>
              <a:cs typeface="Lato"/>
              <a:sym typeface="Lato"/>
            </a:endParaRPr>
          </a:p>
          <a:p>
            <a:pPr defTabSz="1219170">
              <a:buClr>
                <a:srgbClr val="000000"/>
              </a:buClr>
            </a:pPr>
            <a:r>
              <a:rPr lang="en-US" sz="2800" b="1" i="1" dirty="0">
                <a:latin typeface="Lato"/>
                <a:ea typeface="Lato"/>
                <a:cs typeface="Lato"/>
                <a:sym typeface="Lato"/>
              </a:rPr>
              <a:t>Antoinette Horn</a:t>
            </a:r>
            <a:r>
              <a:rPr lang="en-US" sz="2800" b="1" i="1" kern="0" dirty="0">
                <a:latin typeface="Lato"/>
                <a:ea typeface="Lato"/>
                <a:cs typeface="Lato"/>
                <a:sym typeface="Lato"/>
              </a:rPr>
              <a:t>, </a:t>
            </a:r>
            <a:r>
              <a:rPr lang="en-US" sz="2800" i="1" kern="0" dirty="0">
                <a:latin typeface="Lato"/>
                <a:ea typeface="Lato"/>
                <a:cs typeface="Lato"/>
                <a:sym typeface="Lato"/>
              </a:rPr>
              <a:t>Cook Inlet Tribal Council</a:t>
            </a:r>
          </a:p>
          <a:p>
            <a:pPr defTabSz="1219170">
              <a:buClr>
                <a:srgbClr val="000000"/>
              </a:buClr>
            </a:pPr>
            <a:r>
              <a:rPr lang="en-US" sz="2800" b="1" i="1" dirty="0">
                <a:latin typeface="Lato"/>
                <a:ea typeface="Lato"/>
                <a:cs typeface="Lato"/>
                <a:sym typeface="Lato"/>
              </a:rPr>
              <a:t>Lori Walking Eagle</a:t>
            </a:r>
            <a:r>
              <a:rPr lang="en-US" sz="2800" b="1" i="1" kern="0" dirty="0">
                <a:latin typeface="Lato"/>
                <a:ea typeface="Lato"/>
                <a:cs typeface="Lato"/>
                <a:sym typeface="Lato"/>
              </a:rPr>
              <a:t>, </a:t>
            </a:r>
            <a:r>
              <a:rPr lang="en-US" sz="2800" i="1" kern="0" dirty="0">
                <a:latin typeface="Lato"/>
                <a:ea typeface="Lato"/>
                <a:cs typeface="Lato"/>
                <a:sym typeface="Lato"/>
              </a:rPr>
              <a:t>Rosebud Sioux Tribe</a:t>
            </a:r>
            <a:endParaRPr lang="en-US" sz="2800" i="1" dirty="0">
              <a:latin typeface="Calibri" pitchFamily="34" charset="0"/>
            </a:endParaRPr>
          </a:p>
        </p:txBody>
      </p:sp>
    </p:spTree>
    <p:extLst>
      <p:ext uri="{BB962C8B-B14F-4D97-AF65-F5344CB8AC3E}">
        <p14:creationId xmlns:p14="http://schemas.microsoft.com/office/powerpoint/2010/main" val="1619663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Overview</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13</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13</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2298813"/>
            <a:ext cx="11173380" cy="5139869"/>
          </a:xfrm>
          <a:prstGeom prst="rect">
            <a:avLst/>
          </a:prstGeom>
          <a:noFill/>
        </p:spPr>
        <p:txBody>
          <a:bodyPr wrap="square">
            <a:spAutoFit/>
          </a:bodyPr>
          <a:lstStyle/>
          <a:p>
            <a:r>
              <a:rPr lang="en-US" sz="2800" dirty="0">
                <a:latin typeface="Calibri" pitchFamily="34" charset="0"/>
              </a:rPr>
              <a:t>In this section, we’ll ask each panelist to discuss:</a:t>
            </a:r>
          </a:p>
          <a:p>
            <a:endParaRPr lang="en-US" sz="2600" dirty="0">
              <a:latin typeface="Calibri" pitchFamily="34" charset="0"/>
            </a:endParaRPr>
          </a:p>
          <a:p>
            <a:pPr marL="339725" indent="-339725">
              <a:buFont typeface="Arial" panose="020B0604020202020204" pitchFamily="34" charset="0"/>
              <a:buChar char="•"/>
            </a:pPr>
            <a:r>
              <a:rPr lang="en-US" sz="2400" dirty="0">
                <a:latin typeface="Calibri" panose="020F0502020204030204" pitchFamily="34" charset="0"/>
                <a:cs typeface="Calibri" panose="020F0502020204030204" pitchFamily="34" charset="0"/>
              </a:rPr>
              <a:t>Their funding allocation.</a:t>
            </a:r>
          </a:p>
          <a:p>
            <a:endParaRPr lang="en-US" sz="2400" dirty="0">
              <a:latin typeface="Calibri" panose="020F0502020204030204" pitchFamily="34" charset="0"/>
              <a:cs typeface="Calibri" panose="020F0502020204030204" pitchFamily="34" charset="0"/>
            </a:endParaRPr>
          </a:p>
          <a:p>
            <a:pPr marL="339725" indent="-339725">
              <a:buFont typeface="Arial" panose="020B0604020202020204" pitchFamily="34" charset="0"/>
              <a:buChar char="•"/>
            </a:pPr>
            <a:r>
              <a:rPr lang="en-US" sz="2400" dirty="0">
                <a:latin typeface="Calibri" panose="020F0502020204030204" pitchFamily="34" charset="0"/>
                <a:cs typeface="Calibri" panose="020F0502020204030204" pitchFamily="34" charset="0"/>
              </a:rPr>
              <a:t>Their service territory and clients.</a:t>
            </a:r>
          </a:p>
          <a:p>
            <a:pPr marL="339725" indent="-339725">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39725" indent="-339725">
              <a:buFont typeface="Arial" panose="020B0604020202020204" pitchFamily="34" charset="0"/>
              <a:buChar char="•"/>
            </a:pPr>
            <a:r>
              <a:rPr lang="en-US" sz="2400" dirty="0">
                <a:latin typeface="Calibri" panose="020F0502020204030204" pitchFamily="34" charset="0"/>
                <a:cs typeface="Calibri" panose="020F0502020204030204" pitchFamily="34" charset="0"/>
              </a:rPr>
              <a:t>Their procedures for coordinating with the state program to avoid duplication of services.</a:t>
            </a:r>
            <a:endParaRPr lang="en-US" sz="2400" dirty="0">
              <a:latin typeface="Calibri" pitchFamily="34" charset="0"/>
            </a:endParaRPr>
          </a:p>
          <a:p>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endParaRPr lang="en-US" sz="2600" dirty="0">
              <a:latin typeface="Calibri" pitchFamily="34" charset="0"/>
            </a:endParaRPr>
          </a:p>
          <a:p>
            <a:endParaRPr lang="en-US" sz="2600" dirty="0">
              <a:latin typeface="Calibri" pitchFamily="34" charset="0"/>
            </a:endParaRPr>
          </a:p>
        </p:txBody>
      </p:sp>
    </p:spTree>
    <p:extLst>
      <p:ext uri="{BB962C8B-B14F-4D97-AF65-F5344CB8AC3E}">
        <p14:creationId xmlns:p14="http://schemas.microsoft.com/office/powerpoint/2010/main" val="1080251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Bristol Bay Native Association</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14</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14</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Pamela Murphy</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2298813"/>
            <a:ext cx="11173380" cy="6801862"/>
          </a:xfrm>
          <a:prstGeom prst="rect">
            <a:avLst/>
          </a:prstGeom>
          <a:noFill/>
        </p:spPr>
        <p:txBody>
          <a:bodyPr wrap="square">
            <a:spAutoFit/>
          </a:bodyPr>
          <a:lstStyle/>
          <a:p>
            <a:pPr marL="457200" indent="-457200">
              <a:spcAft>
                <a:spcPts val="1200"/>
              </a:spcAft>
              <a:buFont typeface="Arial" panose="020B0604020202020204" pitchFamily="34" charset="0"/>
              <a:buChar char="•"/>
            </a:pPr>
            <a:r>
              <a:rPr lang="en-US" sz="2600" dirty="0">
                <a:latin typeface="Calibri" pitchFamily="34" charset="0"/>
              </a:rPr>
              <a:t>Status - Are you a tribe, a tribal organization, or something else?</a:t>
            </a:r>
          </a:p>
          <a:p>
            <a:pPr marL="457200" indent="-457200">
              <a:buFont typeface="Arial" panose="020B0604020202020204" pitchFamily="34" charset="0"/>
              <a:buChar char="•"/>
            </a:pPr>
            <a:r>
              <a:rPr lang="en-US" sz="2600" dirty="0">
                <a:latin typeface="Calibri" pitchFamily="34" charset="0"/>
              </a:rPr>
              <a:t>State-Tribe Agreement - Do you have a copy of your state-tribe agreement?</a:t>
            </a:r>
          </a:p>
          <a:p>
            <a:pPr marL="914400" lvl="1" indent="-457200">
              <a:buFont typeface="Arial" panose="020B0604020202020204" pitchFamily="34" charset="0"/>
              <a:buChar char="•"/>
            </a:pPr>
            <a:r>
              <a:rPr lang="en-US" sz="2600" dirty="0">
                <a:latin typeface="Calibri" pitchFamily="34" charset="0"/>
              </a:rPr>
              <a:t>Does is specify a funding %, a funding amount, or something else?</a:t>
            </a:r>
          </a:p>
          <a:p>
            <a:pPr marL="914400" lvl="1" indent="-457200">
              <a:buFont typeface="Arial" panose="020B0604020202020204" pitchFamily="34" charset="0"/>
              <a:buChar char="•"/>
            </a:pPr>
            <a:r>
              <a:rPr lang="en-US" sz="2600" dirty="0">
                <a:latin typeface="Calibri" pitchFamily="34" charset="0"/>
              </a:rPr>
              <a:t>What does it define as your service area? </a:t>
            </a:r>
          </a:p>
          <a:p>
            <a:pPr marL="914400" lvl="1" indent="-457200">
              <a:buFont typeface="Arial" panose="020B0604020202020204" pitchFamily="34" charset="0"/>
              <a:buChar char="•"/>
            </a:pPr>
            <a:r>
              <a:rPr lang="en-US" sz="2600" dirty="0">
                <a:latin typeface="Calibri" pitchFamily="34" charset="0"/>
              </a:rPr>
              <a:t>What population does it specify that you will serve?</a:t>
            </a:r>
          </a:p>
          <a:p>
            <a:pPr marL="914400" lvl="1" indent="-457200">
              <a:spcAft>
                <a:spcPts val="1200"/>
              </a:spcAft>
              <a:buFont typeface="Arial" panose="020B0604020202020204" pitchFamily="34" charset="0"/>
              <a:buChar char="•"/>
            </a:pPr>
            <a:r>
              <a:rPr lang="en-US" sz="2600" dirty="0">
                <a:latin typeface="Calibri" pitchFamily="34" charset="0"/>
              </a:rPr>
              <a:t>Does it have any information on coordination with the state?</a:t>
            </a:r>
          </a:p>
          <a:p>
            <a:pPr marL="457200" indent="-457200">
              <a:buFont typeface="Arial" panose="020B0604020202020204" pitchFamily="34" charset="0"/>
              <a:buChar char="•"/>
            </a:pPr>
            <a:r>
              <a:rPr lang="en-US" sz="2600" dirty="0">
                <a:latin typeface="Calibri" pitchFamily="34" charset="0"/>
              </a:rPr>
              <a:t>Rationale</a:t>
            </a:r>
          </a:p>
          <a:p>
            <a:pPr marL="914400" lvl="1" indent="-457200">
              <a:buFont typeface="Arial" panose="020B0604020202020204" pitchFamily="34" charset="0"/>
              <a:buChar char="•"/>
            </a:pPr>
            <a:r>
              <a:rPr lang="en-US" sz="2600" dirty="0">
                <a:latin typeface="Calibri" pitchFamily="34" charset="0"/>
              </a:rPr>
              <a:t>Do you know the source of the agreement?</a:t>
            </a:r>
          </a:p>
          <a:p>
            <a:pPr marL="914400" lvl="1" indent="-457200">
              <a:buFont typeface="Arial" panose="020B0604020202020204" pitchFamily="34" charset="0"/>
              <a:buChar char="•"/>
            </a:pPr>
            <a:r>
              <a:rPr lang="en-US" sz="2600" dirty="0">
                <a:latin typeface="Calibri" pitchFamily="34" charset="0"/>
              </a:rPr>
              <a:t>Have you negotiated any changes?</a:t>
            </a:r>
          </a:p>
          <a:p>
            <a:pPr marL="914400" lvl="1" indent="-457200">
              <a:buFont typeface="Arial" panose="020B0604020202020204" pitchFamily="34" charset="0"/>
              <a:buChar char="•"/>
            </a:pPr>
            <a:r>
              <a:rPr lang="en-US" sz="2600" dirty="0">
                <a:latin typeface="Calibri" pitchFamily="34" charset="0"/>
              </a:rPr>
              <a:t>What would you change if you could?</a:t>
            </a:r>
          </a:p>
          <a:p>
            <a:pPr marL="457200" indent="-457200">
              <a:buFont typeface="Arial" panose="020B0604020202020204" pitchFamily="34" charset="0"/>
              <a:buChar char="•"/>
            </a:pPr>
            <a:endParaRPr lang="en-US" sz="2600" dirty="0">
              <a:latin typeface="Calibri" pitchFamily="34" charset="0"/>
            </a:endParaRPr>
          </a:p>
          <a:p>
            <a:pPr lvl="1"/>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endParaRPr lang="en-US" sz="2600" dirty="0">
              <a:latin typeface="Calibri" pitchFamily="34" charset="0"/>
            </a:endParaRPr>
          </a:p>
          <a:p>
            <a:endParaRPr lang="en-US" sz="2600" dirty="0">
              <a:latin typeface="Calibri" pitchFamily="34" charset="0"/>
            </a:endParaRPr>
          </a:p>
        </p:txBody>
      </p:sp>
    </p:spTree>
    <p:extLst>
      <p:ext uri="{BB962C8B-B14F-4D97-AF65-F5344CB8AC3E}">
        <p14:creationId xmlns:p14="http://schemas.microsoft.com/office/powerpoint/2010/main" val="2605648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Cook Inlet Tribal Council</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15</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15</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Antoinette Horn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2298813"/>
            <a:ext cx="11173380" cy="6801862"/>
          </a:xfrm>
          <a:prstGeom prst="rect">
            <a:avLst/>
          </a:prstGeom>
          <a:noFill/>
        </p:spPr>
        <p:txBody>
          <a:bodyPr wrap="square">
            <a:spAutoFit/>
          </a:bodyPr>
          <a:lstStyle/>
          <a:p>
            <a:pPr marL="457200" indent="-457200">
              <a:spcAft>
                <a:spcPts val="1200"/>
              </a:spcAft>
              <a:buFont typeface="Arial" panose="020B0604020202020204" pitchFamily="34" charset="0"/>
              <a:buChar char="•"/>
            </a:pPr>
            <a:r>
              <a:rPr lang="en-US" sz="2600" dirty="0">
                <a:latin typeface="Calibri" pitchFamily="34" charset="0"/>
              </a:rPr>
              <a:t>Status - Are you a tribe, a tribal organization, or something else?</a:t>
            </a:r>
          </a:p>
          <a:p>
            <a:pPr marL="457200" indent="-457200">
              <a:buFont typeface="Arial" panose="020B0604020202020204" pitchFamily="34" charset="0"/>
              <a:buChar char="•"/>
            </a:pPr>
            <a:r>
              <a:rPr lang="en-US" sz="2600" dirty="0">
                <a:latin typeface="Calibri" pitchFamily="34" charset="0"/>
              </a:rPr>
              <a:t>State-Tribe Agreement - Do you have a copy of your state-tribe agreement?</a:t>
            </a:r>
          </a:p>
          <a:p>
            <a:pPr marL="914400" lvl="1" indent="-457200">
              <a:buFont typeface="Arial" panose="020B0604020202020204" pitchFamily="34" charset="0"/>
              <a:buChar char="•"/>
            </a:pPr>
            <a:r>
              <a:rPr lang="en-US" sz="2600" dirty="0">
                <a:latin typeface="Calibri" pitchFamily="34" charset="0"/>
              </a:rPr>
              <a:t>Does is specify a funding %, a funding amount, or something else?</a:t>
            </a:r>
          </a:p>
          <a:p>
            <a:pPr marL="914400" lvl="1" indent="-457200">
              <a:buFont typeface="Arial" panose="020B0604020202020204" pitchFamily="34" charset="0"/>
              <a:buChar char="•"/>
            </a:pPr>
            <a:r>
              <a:rPr lang="en-US" sz="2600" dirty="0">
                <a:latin typeface="Calibri" pitchFamily="34" charset="0"/>
              </a:rPr>
              <a:t>What does it define as your service area? </a:t>
            </a:r>
          </a:p>
          <a:p>
            <a:pPr marL="914400" lvl="1" indent="-457200">
              <a:buFont typeface="Arial" panose="020B0604020202020204" pitchFamily="34" charset="0"/>
              <a:buChar char="•"/>
            </a:pPr>
            <a:r>
              <a:rPr lang="en-US" sz="2600" dirty="0">
                <a:latin typeface="Calibri" pitchFamily="34" charset="0"/>
              </a:rPr>
              <a:t>What population does it specify that you will serve?</a:t>
            </a:r>
          </a:p>
          <a:p>
            <a:pPr marL="914400" lvl="1" indent="-457200">
              <a:spcAft>
                <a:spcPts val="1200"/>
              </a:spcAft>
              <a:buFont typeface="Arial" panose="020B0604020202020204" pitchFamily="34" charset="0"/>
              <a:buChar char="•"/>
            </a:pPr>
            <a:r>
              <a:rPr lang="en-US" sz="2600" dirty="0">
                <a:latin typeface="Calibri" pitchFamily="34" charset="0"/>
              </a:rPr>
              <a:t>Does it have any information on coordination with the state?</a:t>
            </a:r>
          </a:p>
          <a:p>
            <a:pPr marL="457200" indent="-457200">
              <a:buFont typeface="Arial" panose="020B0604020202020204" pitchFamily="34" charset="0"/>
              <a:buChar char="•"/>
            </a:pPr>
            <a:r>
              <a:rPr lang="en-US" sz="2600" dirty="0">
                <a:latin typeface="Calibri" pitchFamily="34" charset="0"/>
              </a:rPr>
              <a:t>Rationale</a:t>
            </a:r>
          </a:p>
          <a:p>
            <a:pPr marL="914400" lvl="1" indent="-457200">
              <a:buFont typeface="Arial" panose="020B0604020202020204" pitchFamily="34" charset="0"/>
              <a:buChar char="•"/>
            </a:pPr>
            <a:r>
              <a:rPr lang="en-US" sz="2600" dirty="0">
                <a:latin typeface="Calibri" pitchFamily="34" charset="0"/>
              </a:rPr>
              <a:t>Do you know the source of the agreement?</a:t>
            </a:r>
          </a:p>
          <a:p>
            <a:pPr marL="914400" lvl="1" indent="-457200">
              <a:buFont typeface="Arial" panose="020B0604020202020204" pitchFamily="34" charset="0"/>
              <a:buChar char="•"/>
            </a:pPr>
            <a:r>
              <a:rPr lang="en-US" sz="2600" dirty="0">
                <a:latin typeface="Calibri" pitchFamily="34" charset="0"/>
              </a:rPr>
              <a:t>Have you negotiated any changes?</a:t>
            </a:r>
          </a:p>
          <a:p>
            <a:pPr marL="914400" lvl="1" indent="-457200">
              <a:buFont typeface="Arial" panose="020B0604020202020204" pitchFamily="34" charset="0"/>
              <a:buChar char="•"/>
            </a:pPr>
            <a:r>
              <a:rPr lang="en-US" sz="2600" dirty="0">
                <a:latin typeface="Calibri" pitchFamily="34" charset="0"/>
              </a:rPr>
              <a:t>What would you change if you could?</a:t>
            </a:r>
          </a:p>
          <a:p>
            <a:pPr marL="457200" indent="-457200">
              <a:buFont typeface="Arial" panose="020B0604020202020204" pitchFamily="34" charset="0"/>
              <a:buChar char="•"/>
            </a:pPr>
            <a:endParaRPr lang="en-US" sz="2600" dirty="0">
              <a:latin typeface="Calibri" pitchFamily="34" charset="0"/>
            </a:endParaRPr>
          </a:p>
          <a:p>
            <a:pPr lvl="1"/>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endParaRPr lang="en-US" sz="2600" dirty="0">
              <a:latin typeface="Calibri" pitchFamily="34" charset="0"/>
            </a:endParaRPr>
          </a:p>
          <a:p>
            <a:endParaRPr lang="en-US" sz="2600" dirty="0">
              <a:latin typeface="Calibri" pitchFamily="34" charset="0"/>
            </a:endParaRPr>
          </a:p>
        </p:txBody>
      </p:sp>
    </p:spTree>
    <p:extLst>
      <p:ext uri="{BB962C8B-B14F-4D97-AF65-F5344CB8AC3E}">
        <p14:creationId xmlns:p14="http://schemas.microsoft.com/office/powerpoint/2010/main" val="2733905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Rosebud Sioux Tribe</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16</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16</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Lori Walking Eagle</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2298813"/>
            <a:ext cx="11173380" cy="6801862"/>
          </a:xfrm>
          <a:prstGeom prst="rect">
            <a:avLst/>
          </a:prstGeom>
          <a:noFill/>
        </p:spPr>
        <p:txBody>
          <a:bodyPr wrap="square">
            <a:spAutoFit/>
          </a:bodyPr>
          <a:lstStyle/>
          <a:p>
            <a:pPr marL="457200" indent="-457200">
              <a:spcAft>
                <a:spcPts val="1200"/>
              </a:spcAft>
              <a:buFont typeface="Arial" panose="020B0604020202020204" pitchFamily="34" charset="0"/>
              <a:buChar char="•"/>
            </a:pPr>
            <a:r>
              <a:rPr lang="en-US" sz="2600" dirty="0">
                <a:latin typeface="Calibri" pitchFamily="34" charset="0"/>
              </a:rPr>
              <a:t>Status - Are you a tribe, a tribal organization, or something else?</a:t>
            </a:r>
          </a:p>
          <a:p>
            <a:pPr marL="457200" indent="-457200">
              <a:buFont typeface="Arial" panose="020B0604020202020204" pitchFamily="34" charset="0"/>
              <a:buChar char="•"/>
            </a:pPr>
            <a:r>
              <a:rPr lang="en-US" sz="2600" dirty="0">
                <a:latin typeface="Calibri" pitchFamily="34" charset="0"/>
              </a:rPr>
              <a:t>State-Tribe Agreement - Do you have a copy of your state-tribe agreement?</a:t>
            </a:r>
          </a:p>
          <a:p>
            <a:pPr marL="914400" lvl="1" indent="-457200">
              <a:buFont typeface="Arial" panose="020B0604020202020204" pitchFamily="34" charset="0"/>
              <a:buChar char="•"/>
            </a:pPr>
            <a:r>
              <a:rPr lang="en-US" sz="2600" dirty="0">
                <a:latin typeface="Calibri" pitchFamily="34" charset="0"/>
              </a:rPr>
              <a:t>Does is specify a funding %, a funding amount, or something else?</a:t>
            </a:r>
          </a:p>
          <a:p>
            <a:pPr marL="914400" lvl="1" indent="-457200">
              <a:buFont typeface="Arial" panose="020B0604020202020204" pitchFamily="34" charset="0"/>
              <a:buChar char="•"/>
            </a:pPr>
            <a:r>
              <a:rPr lang="en-US" sz="2600" dirty="0">
                <a:latin typeface="Calibri" pitchFamily="34" charset="0"/>
              </a:rPr>
              <a:t>What does it define as your service area? </a:t>
            </a:r>
          </a:p>
          <a:p>
            <a:pPr marL="914400" lvl="1" indent="-457200">
              <a:buFont typeface="Arial" panose="020B0604020202020204" pitchFamily="34" charset="0"/>
              <a:buChar char="•"/>
            </a:pPr>
            <a:r>
              <a:rPr lang="en-US" sz="2600" dirty="0">
                <a:latin typeface="Calibri" pitchFamily="34" charset="0"/>
              </a:rPr>
              <a:t>What population does it specify that you will serve?</a:t>
            </a:r>
          </a:p>
          <a:p>
            <a:pPr marL="914400" lvl="1" indent="-457200">
              <a:spcAft>
                <a:spcPts val="1200"/>
              </a:spcAft>
              <a:buFont typeface="Arial" panose="020B0604020202020204" pitchFamily="34" charset="0"/>
              <a:buChar char="•"/>
            </a:pPr>
            <a:r>
              <a:rPr lang="en-US" sz="2600" dirty="0">
                <a:latin typeface="Calibri" pitchFamily="34" charset="0"/>
              </a:rPr>
              <a:t>Does it have any information on coordination with the state?</a:t>
            </a:r>
          </a:p>
          <a:p>
            <a:pPr marL="457200" indent="-457200">
              <a:buFont typeface="Arial" panose="020B0604020202020204" pitchFamily="34" charset="0"/>
              <a:buChar char="•"/>
            </a:pPr>
            <a:r>
              <a:rPr lang="en-US" sz="2600" dirty="0">
                <a:latin typeface="Calibri" pitchFamily="34" charset="0"/>
              </a:rPr>
              <a:t>Rationale</a:t>
            </a:r>
          </a:p>
          <a:p>
            <a:pPr marL="914400" lvl="1" indent="-457200">
              <a:buFont typeface="Arial" panose="020B0604020202020204" pitchFamily="34" charset="0"/>
              <a:buChar char="•"/>
            </a:pPr>
            <a:r>
              <a:rPr lang="en-US" sz="2600" dirty="0">
                <a:latin typeface="Calibri" pitchFamily="34" charset="0"/>
              </a:rPr>
              <a:t>Do you know the source of the agreement?</a:t>
            </a:r>
          </a:p>
          <a:p>
            <a:pPr marL="914400" lvl="1" indent="-457200">
              <a:buFont typeface="Arial" panose="020B0604020202020204" pitchFamily="34" charset="0"/>
              <a:buChar char="•"/>
            </a:pPr>
            <a:r>
              <a:rPr lang="en-US" sz="2600" dirty="0">
                <a:latin typeface="Calibri" pitchFamily="34" charset="0"/>
              </a:rPr>
              <a:t>Have you negotiated any changes?</a:t>
            </a:r>
          </a:p>
          <a:p>
            <a:pPr marL="914400" lvl="1" indent="-457200">
              <a:buFont typeface="Arial" panose="020B0604020202020204" pitchFamily="34" charset="0"/>
              <a:buChar char="•"/>
            </a:pPr>
            <a:r>
              <a:rPr lang="en-US" sz="2600" dirty="0">
                <a:latin typeface="Calibri" pitchFamily="34" charset="0"/>
              </a:rPr>
              <a:t>What would you change if you could?</a:t>
            </a:r>
          </a:p>
          <a:p>
            <a:pPr marL="457200" indent="-457200">
              <a:buFont typeface="Arial" panose="020B0604020202020204" pitchFamily="34" charset="0"/>
              <a:buChar char="•"/>
            </a:pPr>
            <a:endParaRPr lang="en-US" sz="2600" dirty="0">
              <a:latin typeface="Calibri" pitchFamily="34" charset="0"/>
            </a:endParaRPr>
          </a:p>
          <a:p>
            <a:pPr lvl="1"/>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endParaRPr lang="en-US" sz="2600" dirty="0">
              <a:latin typeface="Calibri" pitchFamily="34" charset="0"/>
            </a:endParaRPr>
          </a:p>
          <a:p>
            <a:endParaRPr lang="en-US" sz="2600" dirty="0">
              <a:latin typeface="Calibri" pitchFamily="34" charset="0"/>
            </a:endParaRPr>
          </a:p>
        </p:txBody>
      </p:sp>
    </p:spTree>
    <p:extLst>
      <p:ext uri="{BB962C8B-B14F-4D97-AF65-F5344CB8AC3E}">
        <p14:creationId xmlns:p14="http://schemas.microsoft.com/office/powerpoint/2010/main" val="589795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17</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17</a:t>
            </a:fld>
            <a:endParaRPr lang="en-US" sz="1600" dirty="0">
              <a:ea typeface="+mn-ea"/>
            </a:endParaRPr>
          </a:p>
        </p:txBody>
      </p:sp>
      <p:sp>
        <p:nvSpPr>
          <p:cNvPr id="9" name="TextBox 8">
            <a:extLst>
              <a:ext uri="{FF2B5EF4-FFF2-40B4-BE49-F238E27FC236}">
                <a16:creationId xmlns:a16="http://schemas.microsoft.com/office/drawing/2014/main" id="{D917C5BC-AF4E-DA38-A22C-3357EA9B6B3C}"/>
              </a:ext>
            </a:extLst>
          </p:cNvPr>
          <p:cNvSpPr txBox="1"/>
          <p:nvPr/>
        </p:nvSpPr>
        <p:spPr>
          <a:xfrm>
            <a:off x="439140" y="2654754"/>
            <a:ext cx="11632676" cy="707886"/>
          </a:xfrm>
          <a:prstGeom prst="rect">
            <a:avLst/>
          </a:prstGeom>
          <a:noFill/>
        </p:spPr>
        <p:txBody>
          <a:bodyPr wrap="square">
            <a:spAutoFit/>
          </a:bodyPr>
          <a:lstStyle/>
          <a:p>
            <a:r>
              <a:rPr lang="en-US" sz="4000" b="1" dirty="0">
                <a:latin typeface="Calibri" pitchFamily="34" charset="0"/>
              </a:rPr>
              <a:t>Questions/Comments</a:t>
            </a:r>
          </a:p>
        </p:txBody>
      </p:sp>
    </p:spTree>
    <p:extLst>
      <p:ext uri="{BB962C8B-B14F-4D97-AF65-F5344CB8AC3E}">
        <p14:creationId xmlns:p14="http://schemas.microsoft.com/office/powerpoint/2010/main" val="512612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18</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213674" y="2579339"/>
            <a:ext cx="11632676" cy="2431435"/>
          </a:xfrm>
          <a:prstGeom prst="rect">
            <a:avLst/>
          </a:prstGeom>
          <a:noFill/>
        </p:spPr>
        <p:txBody>
          <a:bodyPr wrap="square">
            <a:spAutoFit/>
          </a:bodyPr>
          <a:lstStyle/>
          <a:p>
            <a:r>
              <a:rPr lang="en-US" sz="4000" b="1" dirty="0">
                <a:latin typeface="Calibri" panose="020F0502020204030204" pitchFamily="34" charset="0"/>
                <a:cs typeface="Calibri" panose="020F0502020204030204" pitchFamily="34" charset="0"/>
              </a:rPr>
              <a:t>Adapting to Change – CARES and ARP Funding</a:t>
            </a:r>
          </a:p>
          <a:p>
            <a:endParaRPr lang="en-US" sz="2800" dirty="0">
              <a:latin typeface="Calibri" pitchFamily="34" charset="0"/>
            </a:endParaRPr>
          </a:p>
          <a:p>
            <a:pPr defTabSz="1219170">
              <a:buClr>
                <a:srgbClr val="000000"/>
              </a:buClr>
            </a:pPr>
            <a:r>
              <a:rPr lang="en-US" sz="2800" b="1" i="1" dirty="0">
                <a:latin typeface="Lato"/>
                <a:ea typeface="Lato"/>
                <a:cs typeface="Lato"/>
                <a:sym typeface="Lato"/>
              </a:rPr>
              <a:t>Pamela Murphy</a:t>
            </a:r>
            <a:r>
              <a:rPr lang="en-US" sz="2800" b="1" i="1" kern="0" dirty="0">
                <a:latin typeface="Lato"/>
                <a:ea typeface="Lato"/>
                <a:cs typeface="Lato"/>
                <a:sym typeface="Lato"/>
              </a:rPr>
              <a:t>, </a:t>
            </a:r>
            <a:r>
              <a:rPr lang="en-US" sz="2800" i="1" kern="0" dirty="0">
                <a:latin typeface="Lato"/>
                <a:ea typeface="Lato"/>
                <a:cs typeface="Lato"/>
                <a:sym typeface="Lato"/>
              </a:rPr>
              <a:t>Bristol Bay Native Association</a:t>
            </a:r>
            <a:endParaRPr lang="en-US" sz="2800" b="1" i="1" kern="0" dirty="0">
              <a:latin typeface="Lato"/>
              <a:ea typeface="Lato"/>
              <a:cs typeface="Lato"/>
              <a:sym typeface="Lato"/>
            </a:endParaRPr>
          </a:p>
          <a:p>
            <a:pPr defTabSz="1219170">
              <a:buClr>
                <a:srgbClr val="000000"/>
              </a:buClr>
            </a:pPr>
            <a:r>
              <a:rPr lang="en-US" sz="2800" b="1" i="1" dirty="0">
                <a:latin typeface="Lato"/>
                <a:ea typeface="Lato"/>
                <a:cs typeface="Lato"/>
                <a:sym typeface="Lato"/>
              </a:rPr>
              <a:t>Antoinette Horn</a:t>
            </a:r>
            <a:r>
              <a:rPr lang="en-US" sz="2800" b="1" i="1" kern="0" dirty="0">
                <a:latin typeface="Lato"/>
                <a:ea typeface="Lato"/>
                <a:cs typeface="Lato"/>
                <a:sym typeface="Lato"/>
              </a:rPr>
              <a:t>, </a:t>
            </a:r>
            <a:r>
              <a:rPr lang="en-US" sz="2800" i="1" kern="0" dirty="0">
                <a:latin typeface="Lato"/>
                <a:ea typeface="Lato"/>
                <a:cs typeface="Lato"/>
                <a:sym typeface="Lato"/>
              </a:rPr>
              <a:t>Cook Inlet Tribal Council</a:t>
            </a:r>
          </a:p>
          <a:p>
            <a:pPr defTabSz="1219170">
              <a:buClr>
                <a:srgbClr val="000000"/>
              </a:buClr>
            </a:pPr>
            <a:r>
              <a:rPr lang="en-US" sz="2800" b="1" i="1" dirty="0">
                <a:latin typeface="Lato"/>
                <a:ea typeface="Lato"/>
                <a:cs typeface="Lato"/>
                <a:sym typeface="Lato"/>
              </a:rPr>
              <a:t>Lori Walking Eagle</a:t>
            </a:r>
            <a:r>
              <a:rPr lang="en-US" sz="2800" b="1" i="1" kern="0" dirty="0">
                <a:latin typeface="Lato"/>
                <a:ea typeface="Lato"/>
                <a:cs typeface="Lato"/>
                <a:sym typeface="Lato"/>
              </a:rPr>
              <a:t>, </a:t>
            </a:r>
            <a:r>
              <a:rPr lang="en-US" sz="2800" i="1" kern="0" dirty="0">
                <a:latin typeface="Lato"/>
                <a:ea typeface="Lato"/>
                <a:cs typeface="Lato"/>
                <a:sym typeface="Lato"/>
              </a:rPr>
              <a:t>Rosebud Sioux Tribe</a:t>
            </a:r>
            <a:endParaRPr lang="en-US" sz="2800" i="1" dirty="0">
              <a:latin typeface="Calibri" pitchFamily="34" charset="0"/>
            </a:endParaRPr>
          </a:p>
        </p:txBody>
      </p:sp>
    </p:spTree>
    <p:extLst>
      <p:ext uri="{BB962C8B-B14F-4D97-AF65-F5344CB8AC3E}">
        <p14:creationId xmlns:p14="http://schemas.microsoft.com/office/powerpoint/2010/main" val="3163034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Overview</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19</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19</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2298813"/>
            <a:ext cx="11173380" cy="6247864"/>
          </a:xfrm>
          <a:prstGeom prst="rect">
            <a:avLst/>
          </a:prstGeom>
          <a:noFill/>
        </p:spPr>
        <p:txBody>
          <a:bodyPr wrap="square">
            <a:spAutoFit/>
          </a:bodyPr>
          <a:lstStyle/>
          <a:p>
            <a:r>
              <a:rPr lang="en-US" sz="2800" dirty="0">
                <a:latin typeface="Calibri" pitchFamily="34" charset="0"/>
              </a:rPr>
              <a:t>In this section, we’ll ask each panelist to discuss:</a:t>
            </a:r>
          </a:p>
          <a:p>
            <a:endParaRPr lang="en-US" sz="2600" dirty="0">
              <a:latin typeface="Calibri" pitchFamily="34" charset="0"/>
            </a:endParaRPr>
          </a:p>
          <a:p>
            <a:pPr marL="339725" indent="-339725">
              <a:buFont typeface="Arial" panose="020B0604020202020204" pitchFamily="34" charset="0"/>
              <a:buChar char="•"/>
            </a:pPr>
            <a:r>
              <a:rPr lang="en-US" sz="2400" dirty="0">
                <a:latin typeface="Calibri" panose="020F0502020204030204" pitchFamily="34" charset="0"/>
                <a:cs typeface="Calibri" panose="020F0502020204030204" pitchFamily="34" charset="0"/>
              </a:rPr>
              <a:t>Roughly how much additional funding they received from CARES &amp; ARP.</a:t>
            </a:r>
          </a:p>
          <a:p>
            <a:endParaRPr lang="en-US" sz="2400" dirty="0">
              <a:latin typeface="Calibri" panose="020F0502020204030204" pitchFamily="34" charset="0"/>
              <a:cs typeface="Calibri" panose="020F0502020204030204" pitchFamily="34" charset="0"/>
            </a:endParaRPr>
          </a:p>
          <a:p>
            <a:pPr marL="339725" indent="-339725">
              <a:buFont typeface="Arial" panose="020B0604020202020204" pitchFamily="34" charset="0"/>
              <a:buChar char="•"/>
            </a:pPr>
            <a:r>
              <a:rPr lang="en-US" sz="2400" dirty="0">
                <a:latin typeface="Calibri" panose="020F0502020204030204" pitchFamily="34" charset="0"/>
                <a:cs typeface="Calibri" panose="020F0502020204030204" pitchFamily="34" charset="0"/>
              </a:rPr>
              <a:t>Whether they had to reduce spending on WX or Crisis during that period.</a:t>
            </a:r>
          </a:p>
          <a:p>
            <a:pPr marL="339725" indent="-339725">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39725" indent="-339725">
              <a:buFont typeface="Arial" panose="020B0604020202020204" pitchFamily="34" charset="0"/>
              <a:buChar char="•"/>
            </a:pPr>
            <a:r>
              <a:rPr lang="en-US" sz="2400" dirty="0">
                <a:latin typeface="Calibri" panose="020F0502020204030204" pitchFamily="34" charset="0"/>
                <a:cs typeface="Calibri" panose="020F0502020204030204" pitchFamily="34" charset="0"/>
              </a:rPr>
              <a:t>How they used the additional funding during that period.</a:t>
            </a:r>
          </a:p>
          <a:p>
            <a:pPr marL="339725" indent="-339725">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39725" indent="-339725">
              <a:buFont typeface="Arial" panose="020B0604020202020204" pitchFamily="34" charset="0"/>
              <a:buChar char="•"/>
            </a:pPr>
            <a:r>
              <a:rPr lang="en-US" sz="2400" dirty="0">
                <a:latin typeface="Calibri" pitchFamily="34" charset="0"/>
              </a:rPr>
              <a:t>Any questions or concerns they had about what was allowed. </a:t>
            </a:r>
          </a:p>
          <a:p>
            <a:pPr marL="339725" indent="-339725">
              <a:buFont typeface="Arial" panose="020B0604020202020204" pitchFamily="34" charset="0"/>
              <a:buChar char="•"/>
            </a:pPr>
            <a:endParaRPr lang="en-US" sz="2400" dirty="0">
              <a:latin typeface="Calibri" pitchFamily="34" charset="0"/>
            </a:endParaRPr>
          </a:p>
          <a:p>
            <a:pPr marL="339725" indent="-339725">
              <a:buFont typeface="Arial" panose="020B0604020202020204" pitchFamily="34" charset="0"/>
              <a:buChar char="•"/>
            </a:pPr>
            <a:r>
              <a:rPr lang="en-US" sz="2400" dirty="0">
                <a:latin typeface="Calibri" pitchFamily="34" charset="0"/>
              </a:rPr>
              <a:t>Whether they were able to obligate all their funds or had to return some.</a:t>
            </a:r>
          </a:p>
          <a:p>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endParaRPr lang="en-US" sz="2600" dirty="0">
              <a:latin typeface="Calibri" pitchFamily="34" charset="0"/>
            </a:endParaRPr>
          </a:p>
          <a:p>
            <a:endParaRPr lang="en-US" sz="2600" dirty="0">
              <a:latin typeface="Calibri" pitchFamily="34" charset="0"/>
            </a:endParaRPr>
          </a:p>
        </p:txBody>
      </p:sp>
    </p:spTree>
    <p:extLst>
      <p:ext uri="{BB962C8B-B14F-4D97-AF65-F5344CB8AC3E}">
        <p14:creationId xmlns:p14="http://schemas.microsoft.com/office/powerpoint/2010/main" val="1319423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1FF0-27F4-8A73-9BB4-F70E1702F305}"/>
              </a:ext>
            </a:extLst>
          </p:cNvPr>
          <p:cNvSpPr>
            <a:spLocks noGrp="1"/>
          </p:cNvSpPr>
          <p:nvPr>
            <p:ph type="title"/>
          </p:nvPr>
        </p:nvSpPr>
        <p:spPr>
          <a:xfrm>
            <a:off x="579120" y="1802593"/>
            <a:ext cx="10774680" cy="848360"/>
          </a:xfrm>
        </p:spPr>
        <p:txBody>
          <a:bodyPr>
            <a:normAutofit fontScale="90000"/>
          </a:bodyPr>
          <a:lstStyle/>
          <a:p>
            <a:r>
              <a:rPr lang="en-US" sz="4500" b="1" dirty="0">
                <a:solidFill>
                  <a:srgbClr val="42648C"/>
                </a:solidFill>
                <a:latin typeface="Lato" panose="020F0502020204030203" pitchFamily="34" charset="0"/>
                <a:ea typeface="+mn-ea"/>
                <a:cs typeface="+mn-cs"/>
              </a:rPr>
              <a:t>LIHEAP 101 for Tribes</a:t>
            </a:r>
            <a:br>
              <a:rPr lang="en-US" sz="4500" b="1" dirty="0">
                <a:solidFill>
                  <a:srgbClr val="42648C"/>
                </a:solidFill>
                <a:latin typeface="Lato" panose="020F0502020204030203" pitchFamily="34" charset="0"/>
                <a:ea typeface="+mn-ea"/>
                <a:cs typeface="+mn-cs"/>
              </a:rPr>
            </a:br>
            <a:r>
              <a:rPr lang="en-US" sz="2800" b="0" dirty="0">
                <a:solidFill>
                  <a:srgbClr val="42648C"/>
                </a:solidFill>
                <a:latin typeface="Lato" panose="020F0502020204030203" pitchFamily="34" charset="0"/>
                <a:ea typeface="+mn-ea"/>
                <a:cs typeface="+mn-cs"/>
              </a:rPr>
              <a:t>June 14</a:t>
            </a:r>
            <a:r>
              <a:rPr lang="en-US" sz="2800" b="0" baseline="30000" dirty="0">
                <a:solidFill>
                  <a:srgbClr val="42648C"/>
                </a:solidFill>
                <a:latin typeface="Lato" panose="020F0502020204030203" pitchFamily="34" charset="0"/>
                <a:ea typeface="+mn-ea"/>
                <a:cs typeface="+mn-cs"/>
              </a:rPr>
              <a:t>th</a:t>
            </a:r>
            <a:r>
              <a:rPr lang="en-US" sz="2800" b="0" dirty="0">
                <a:solidFill>
                  <a:srgbClr val="42648C"/>
                </a:solidFill>
                <a:latin typeface="Lato" panose="020F0502020204030203" pitchFamily="34" charset="0"/>
                <a:ea typeface="+mn-ea"/>
                <a:cs typeface="+mn-cs"/>
              </a:rPr>
              <a:t>, 2023</a:t>
            </a:r>
            <a:endParaRPr lang="en-US" sz="4500" b="0" dirty="0">
              <a:solidFill>
                <a:srgbClr val="42648C"/>
              </a:solidFill>
              <a:latin typeface="Lato" panose="020F0502020204030203" pitchFamily="34" charset="0"/>
              <a:ea typeface="+mn-ea"/>
              <a:cs typeface="+mn-cs"/>
            </a:endParaRPr>
          </a:p>
        </p:txBody>
      </p:sp>
      <p:sp>
        <p:nvSpPr>
          <p:cNvPr id="3" name="Text Placeholder 2">
            <a:extLst>
              <a:ext uri="{FF2B5EF4-FFF2-40B4-BE49-F238E27FC236}">
                <a16:creationId xmlns:a16="http://schemas.microsoft.com/office/drawing/2014/main" id="{15457EFE-1AC2-1958-3E31-D6FA78D63281}"/>
              </a:ext>
            </a:extLst>
          </p:cNvPr>
          <p:cNvSpPr>
            <a:spLocks noGrp="1"/>
          </p:cNvSpPr>
          <p:nvPr>
            <p:ph type="body" idx="1"/>
          </p:nvPr>
        </p:nvSpPr>
        <p:spPr>
          <a:xfrm>
            <a:off x="269287" y="2957765"/>
            <a:ext cx="11394345" cy="4262544"/>
          </a:xfrm>
        </p:spPr>
        <p:txBody>
          <a:bodyPr>
            <a:normAutofit/>
          </a:bodyPr>
          <a:lstStyle/>
          <a:p>
            <a:pPr>
              <a:spcBef>
                <a:spcPct val="0"/>
              </a:spcBef>
            </a:pPr>
            <a:endParaRPr lang="en-US" sz="2400" b="1" dirty="0">
              <a:solidFill>
                <a:srgbClr val="42648C"/>
              </a:solidFill>
              <a:latin typeface="Lato" panose="020F0502020204030203" pitchFamily="34" charset="0"/>
            </a:endParaRPr>
          </a:p>
          <a:p>
            <a:pPr>
              <a:spcBef>
                <a:spcPct val="0"/>
              </a:spcBef>
            </a:pPr>
            <a:endParaRPr lang="en-US" sz="2400" b="1" dirty="0">
              <a:solidFill>
                <a:srgbClr val="42648C"/>
              </a:solidFill>
              <a:latin typeface="Lato" panose="020F0502020204030203" pitchFamily="34" charset="0"/>
            </a:endParaRPr>
          </a:p>
          <a:p>
            <a:pPr>
              <a:spcBef>
                <a:spcPct val="0"/>
              </a:spcBef>
            </a:pPr>
            <a:endParaRPr lang="en-US" sz="2400" b="1" dirty="0">
              <a:solidFill>
                <a:srgbClr val="42648C"/>
              </a:solidFill>
              <a:latin typeface="Lato" panose="020F0502020204030203" pitchFamily="34" charset="0"/>
            </a:endParaRPr>
          </a:p>
          <a:p>
            <a:pPr>
              <a:spcBef>
                <a:spcPct val="0"/>
              </a:spcBef>
            </a:pPr>
            <a:r>
              <a:rPr lang="en-US" sz="2400" b="1" dirty="0">
                <a:solidFill>
                  <a:srgbClr val="42648C"/>
                </a:solidFill>
                <a:latin typeface="Lato" panose="020F0502020204030203" pitchFamily="34" charset="0"/>
              </a:rPr>
              <a:t>Moderator: David Carroll, </a:t>
            </a:r>
            <a:r>
              <a:rPr lang="en-US" sz="2400" dirty="0">
                <a:solidFill>
                  <a:srgbClr val="42648C"/>
                </a:solidFill>
                <a:latin typeface="Lato" panose="020F0502020204030203" pitchFamily="34" charset="0"/>
              </a:rPr>
              <a:t>APPRISE</a:t>
            </a:r>
          </a:p>
          <a:p>
            <a:pPr defTabSz="1219170">
              <a:buClr>
                <a:srgbClr val="000000"/>
              </a:buClr>
            </a:pPr>
            <a:endParaRPr lang="en-US" sz="2400" b="1" kern="0" dirty="0">
              <a:solidFill>
                <a:srgbClr val="42648C"/>
              </a:solidFill>
              <a:latin typeface="Lato"/>
              <a:ea typeface="Lato"/>
              <a:cs typeface="Lato"/>
              <a:sym typeface="Lato"/>
            </a:endParaRPr>
          </a:p>
          <a:p>
            <a:pPr defTabSz="1219170">
              <a:buClr>
                <a:srgbClr val="000000"/>
              </a:buClr>
            </a:pPr>
            <a:r>
              <a:rPr lang="en-US" sz="2400" b="1" kern="0" dirty="0">
                <a:solidFill>
                  <a:srgbClr val="42648C"/>
                </a:solidFill>
                <a:latin typeface="Lato"/>
                <a:ea typeface="Lato"/>
                <a:cs typeface="Lato"/>
                <a:sym typeface="Lato"/>
              </a:rPr>
              <a:t>Melissa Torgerson, </a:t>
            </a:r>
            <a:r>
              <a:rPr lang="en-US" sz="2400" kern="0" dirty="0">
                <a:solidFill>
                  <a:srgbClr val="42648C"/>
                </a:solidFill>
                <a:latin typeface="Lato"/>
                <a:ea typeface="Lato"/>
                <a:cs typeface="Lato"/>
                <a:sym typeface="Lato"/>
              </a:rPr>
              <a:t>VERVE Associates</a:t>
            </a:r>
            <a:endParaRPr lang="en-US" sz="1200" b="1" kern="0" dirty="0">
              <a:solidFill>
                <a:srgbClr val="42648C"/>
              </a:solidFill>
              <a:latin typeface="Lato"/>
              <a:ea typeface="Lato"/>
              <a:cs typeface="Lato"/>
              <a:sym typeface="Lato"/>
            </a:endParaRPr>
          </a:p>
          <a:p>
            <a:pPr defTabSz="1219170">
              <a:buClr>
                <a:srgbClr val="000000"/>
              </a:buClr>
            </a:pPr>
            <a:r>
              <a:rPr lang="en-US" sz="2400" b="1" dirty="0">
                <a:solidFill>
                  <a:srgbClr val="42648C"/>
                </a:solidFill>
                <a:latin typeface="Lato"/>
                <a:ea typeface="Lato"/>
                <a:cs typeface="Lato"/>
                <a:sym typeface="Lato"/>
              </a:rPr>
              <a:t>Lori Walking Eagle</a:t>
            </a:r>
            <a:r>
              <a:rPr lang="en-US" sz="2400" b="1" kern="0" dirty="0">
                <a:solidFill>
                  <a:srgbClr val="42648C"/>
                </a:solidFill>
                <a:latin typeface="Lato"/>
                <a:ea typeface="Lato"/>
                <a:cs typeface="Lato"/>
                <a:sym typeface="Lato"/>
              </a:rPr>
              <a:t>, </a:t>
            </a:r>
            <a:r>
              <a:rPr lang="en-US" sz="2400" kern="0" dirty="0">
                <a:solidFill>
                  <a:srgbClr val="42648C"/>
                </a:solidFill>
                <a:latin typeface="Lato"/>
                <a:ea typeface="Lato"/>
                <a:cs typeface="Lato"/>
                <a:sym typeface="Lato"/>
              </a:rPr>
              <a:t>Rosebud Sioux Tribe</a:t>
            </a:r>
          </a:p>
          <a:p>
            <a:pPr defTabSz="1219170">
              <a:buClr>
                <a:srgbClr val="000000"/>
              </a:buClr>
            </a:pPr>
            <a:r>
              <a:rPr lang="en-US" sz="2400" b="1" dirty="0">
                <a:solidFill>
                  <a:srgbClr val="42648C"/>
                </a:solidFill>
                <a:latin typeface="Lato"/>
                <a:ea typeface="Lato"/>
                <a:cs typeface="Lato"/>
                <a:sym typeface="Lato"/>
              </a:rPr>
              <a:t>Pamela Murphy</a:t>
            </a:r>
            <a:r>
              <a:rPr lang="en-US" sz="2400" b="1" kern="0" dirty="0">
                <a:solidFill>
                  <a:srgbClr val="42648C"/>
                </a:solidFill>
                <a:latin typeface="Lato"/>
                <a:ea typeface="Lato"/>
                <a:cs typeface="Lato"/>
                <a:sym typeface="Lato"/>
              </a:rPr>
              <a:t>, </a:t>
            </a:r>
            <a:r>
              <a:rPr lang="en-US" sz="2400" kern="0" dirty="0">
                <a:solidFill>
                  <a:srgbClr val="42648C"/>
                </a:solidFill>
                <a:latin typeface="Lato"/>
                <a:ea typeface="Lato"/>
                <a:cs typeface="Lato"/>
                <a:sym typeface="Lato"/>
              </a:rPr>
              <a:t>Bristol Bay Native Association</a:t>
            </a:r>
            <a:endParaRPr lang="en-US" sz="2400" b="1" kern="0" dirty="0">
              <a:solidFill>
                <a:srgbClr val="42648C"/>
              </a:solidFill>
              <a:latin typeface="Lato"/>
              <a:ea typeface="Lato"/>
              <a:cs typeface="Lato"/>
              <a:sym typeface="Lato"/>
            </a:endParaRPr>
          </a:p>
          <a:p>
            <a:pPr defTabSz="1219170">
              <a:buClr>
                <a:srgbClr val="000000"/>
              </a:buClr>
            </a:pPr>
            <a:r>
              <a:rPr lang="en-US" sz="2400" b="1" dirty="0">
                <a:solidFill>
                  <a:srgbClr val="42648C"/>
                </a:solidFill>
                <a:latin typeface="Lato"/>
                <a:ea typeface="Lato"/>
                <a:cs typeface="Lato"/>
                <a:sym typeface="Lato"/>
              </a:rPr>
              <a:t>Antoinette Horn</a:t>
            </a:r>
            <a:r>
              <a:rPr lang="en-US" sz="2400" b="1" kern="0" dirty="0">
                <a:solidFill>
                  <a:srgbClr val="42648C"/>
                </a:solidFill>
                <a:latin typeface="Lato"/>
                <a:ea typeface="Lato"/>
                <a:cs typeface="Lato"/>
                <a:sym typeface="Lato"/>
              </a:rPr>
              <a:t>, </a:t>
            </a:r>
            <a:r>
              <a:rPr lang="en-US" sz="2400" kern="0" dirty="0">
                <a:solidFill>
                  <a:srgbClr val="42648C"/>
                </a:solidFill>
                <a:latin typeface="Lato"/>
                <a:ea typeface="Lato"/>
                <a:cs typeface="Lato"/>
                <a:sym typeface="Lato"/>
              </a:rPr>
              <a:t>Cook Inlet Tribal Council</a:t>
            </a:r>
          </a:p>
          <a:p>
            <a:pPr defTabSz="1219170">
              <a:buClr>
                <a:srgbClr val="000000"/>
              </a:buClr>
            </a:pPr>
            <a:endParaRPr lang="en-US" sz="2400" kern="0" dirty="0">
              <a:solidFill>
                <a:srgbClr val="42648C"/>
              </a:solidFill>
              <a:latin typeface="Lato"/>
              <a:ea typeface="Lato"/>
              <a:cs typeface="Lato"/>
              <a:sym typeface="Lato"/>
            </a:endParaRPr>
          </a:p>
          <a:p>
            <a:pPr>
              <a:spcBef>
                <a:spcPct val="0"/>
              </a:spcBef>
            </a:pPr>
            <a:endParaRPr lang="en-US" sz="2400" dirty="0">
              <a:solidFill>
                <a:srgbClr val="42648C"/>
              </a:solidFill>
              <a:latin typeface="Lato" panose="020F0502020204030203" pitchFamily="34" charset="0"/>
            </a:endParaRPr>
          </a:p>
          <a:p>
            <a:pPr>
              <a:spcBef>
                <a:spcPct val="0"/>
              </a:spcBef>
            </a:pPr>
            <a:endParaRPr lang="en-US" sz="2400" dirty="0">
              <a:solidFill>
                <a:srgbClr val="42648C"/>
              </a:solidFill>
              <a:latin typeface="Lato" panose="020F0502020204030203" pitchFamily="34" charset="0"/>
            </a:endParaRPr>
          </a:p>
        </p:txBody>
      </p:sp>
      <p:pic>
        <p:nvPicPr>
          <p:cNvPr id="6" name="Picture 5" descr="A picture containing graphical user interface&#10;&#10;Description automatically generated">
            <a:extLst>
              <a:ext uri="{FF2B5EF4-FFF2-40B4-BE49-F238E27FC236}">
                <a16:creationId xmlns:a16="http://schemas.microsoft.com/office/drawing/2014/main" id="{E45C19F8-7C00-8166-5F7E-AEBCED43D7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1241"/>
            <a:ext cx="12107918" cy="1672947"/>
          </a:xfrm>
          <a:prstGeom prst="rect">
            <a:avLst/>
          </a:prstGeom>
        </p:spPr>
      </p:pic>
      <p:pic>
        <p:nvPicPr>
          <p:cNvPr id="8" name="Picture 7" descr="Logo&#10;&#10;Description automatically generated">
            <a:extLst>
              <a:ext uri="{FF2B5EF4-FFF2-40B4-BE49-F238E27FC236}">
                <a16:creationId xmlns:a16="http://schemas.microsoft.com/office/drawing/2014/main" id="{57CE8733-B0E7-CFCF-5400-32E615864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8800" y="6058811"/>
            <a:ext cx="2743200" cy="861208"/>
          </a:xfrm>
          <a:prstGeom prst="rect">
            <a:avLst/>
          </a:prstGeom>
        </p:spPr>
      </p:pic>
    </p:spTree>
    <p:extLst>
      <p:ext uri="{BB962C8B-B14F-4D97-AF65-F5344CB8AC3E}">
        <p14:creationId xmlns:p14="http://schemas.microsoft.com/office/powerpoint/2010/main" val="2339297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Bristol Bay Native Association</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20</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20</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Pamela Murphy</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2298813"/>
            <a:ext cx="11173380" cy="6401753"/>
          </a:xfrm>
          <a:prstGeom prst="rect">
            <a:avLst/>
          </a:prstGeom>
          <a:noFill/>
        </p:spPr>
        <p:txBody>
          <a:bodyPr wrap="square">
            <a:spAutoFit/>
          </a:bodyPr>
          <a:lstStyle/>
          <a:p>
            <a:pPr marL="457200" indent="-457200">
              <a:spcAft>
                <a:spcPts val="1200"/>
              </a:spcAft>
              <a:buFont typeface="Arial" panose="020B0604020202020204" pitchFamily="34" charset="0"/>
              <a:buChar char="•"/>
            </a:pPr>
            <a:r>
              <a:rPr lang="en-US" sz="2600" dirty="0">
                <a:latin typeface="Calibri" pitchFamily="34" charset="0"/>
              </a:rPr>
              <a:t>Funding Amount – 2019 = $1,085,585 / 2021 = $2,514,551 </a:t>
            </a:r>
          </a:p>
          <a:p>
            <a:pPr marL="457200" indent="-457200">
              <a:buFont typeface="Arial" panose="020B0604020202020204" pitchFamily="34" charset="0"/>
              <a:buChar char="•"/>
            </a:pPr>
            <a:r>
              <a:rPr lang="en-US" sz="2600" dirty="0">
                <a:latin typeface="Calibri" pitchFamily="34" charset="0"/>
              </a:rPr>
              <a:t>Spending by Program Service</a:t>
            </a:r>
          </a:p>
          <a:p>
            <a:pPr marL="914400" lvl="1" indent="-457200">
              <a:buFont typeface="Arial" panose="020B0604020202020204" pitchFamily="34" charset="0"/>
              <a:buChar char="•"/>
            </a:pPr>
            <a:r>
              <a:rPr lang="en-US" sz="2600" dirty="0">
                <a:latin typeface="Calibri" pitchFamily="34" charset="0"/>
              </a:rPr>
              <a:t>Did you reduce spending for any program component?</a:t>
            </a:r>
          </a:p>
          <a:p>
            <a:pPr marL="914400" lvl="1" indent="-457200">
              <a:buFont typeface="Arial" panose="020B0604020202020204" pitchFamily="34" charset="0"/>
              <a:buChar char="•"/>
            </a:pPr>
            <a:r>
              <a:rPr lang="en-US" sz="2600" dirty="0">
                <a:latin typeface="Calibri" pitchFamily="34" charset="0"/>
              </a:rPr>
              <a:t>Did you increase spending for any program component? </a:t>
            </a:r>
          </a:p>
          <a:p>
            <a:pPr marL="914400" lvl="1" indent="-457200">
              <a:buFont typeface="Arial" panose="020B0604020202020204" pitchFamily="34" charset="0"/>
              <a:buChar char="•"/>
            </a:pPr>
            <a:r>
              <a:rPr lang="en-US" sz="2600" dirty="0">
                <a:latin typeface="Calibri" pitchFamily="34" charset="0"/>
              </a:rPr>
              <a:t>Did you introduce any new service?</a:t>
            </a:r>
          </a:p>
          <a:p>
            <a:pPr marL="914400" lvl="1" indent="-457200">
              <a:spcAft>
                <a:spcPts val="1200"/>
              </a:spcAft>
              <a:buFont typeface="Arial" panose="020B0604020202020204" pitchFamily="34" charset="0"/>
              <a:buChar char="•"/>
            </a:pPr>
            <a:r>
              <a:rPr lang="en-US" sz="2600" dirty="0">
                <a:latin typeface="Calibri" pitchFamily="34" charset="0"/>
              </a:rPr>
              <a:t>Do you have any concerns about what was allowed?</a:t>
            </a:r>
          </a:p>
          <a:p>
            <a:pPr marL="457200" indent="-457200">
              <a:buFont typeface="Arial" panose="020B0604020202020204" pitchFamily="34" charset="0"/>
              <a:buChar char="•"/>
            </a:pPr>
            <a:r>
              <a:rPr lang="en-US" sz="2600" dirty="0">
                <a:latin typeface="Calibri" pitchFamily="34" charset="0"/>
              </a:rPr>
              <a:t>Bottom Line</a:t>
            </a:r>
          </a:p>
          <a:p>
            <a:pPr marL="914400" lvl="1" indent="-457200">
              <a:buFont typeface="Arial" panose="020B0604020202020204" pitchFamily="34" charset="0"/>
              <a:buChar char="•"/>
            </a:pPr>
            <a:r>
              <a:rPr lang="en-US" sz="2600" dirty="0">
                <a:latin typeface="Calibri" pitchFamily="34" charset="0"/>
              </a:rPr>
              <a:t>Were you able to obligate all your funding?</a:t>
            </a:r>
          </a:p>
          <a:p>
            <a:pPr marL="914400" lvl="1" indent="-457200">
              <a:buFont typeface="Arial" panose="020B0604020202020204" pitchFamily="34" charset="0"/>
              <a:buChar char="•"/>
            </a:pPr>
            <a:r>
              <a:rPr lang="en-US" sz="2600" dirty="0">
                <a:latin typeface="Calibri" pitchFamily="34" charset="0"/>
              </a:rPr>
              <a:t>Did you have to return any funds to HHS?</a:t>
            </a:r>
          </a:p>
          <a:p>
            <a:pPr marL="457200" indent="-457200">
              <a:buFont typeface="Arial" panose="020B0604020202020204" pitchFamily="34" charset="0"/>
              <a:buChar char="•"/>
            </a:pPr>
            <a:endParaRPr lang="en-US" sz="2600" dirty="0">
              <a:latin typeface="Calibri" pitchFamily="34" charset="0"/>
            </a:endParaRPr>
          </a:p>
          <a:p>
            <a:pPr lvl="1"/>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endParaRPr lang="en-US" sz="2600" dirty="0">
              <a:latin typeface="Calibri" pitchFamily="34" charset="0"/>
            </a:endParaRPr>
          </a:p>
          <a:p>
            <a:endParaRPr lang="en-US" sz="2600" dirty="0">
              <a:latin typeface="Calibri" pitchFamily="34" charset="0"/>
            </a:endParaRPr>
          </a:p>
        </p:txBody>
      </p:sp>
    </p:spTree>
    <p:extLst>
      <p:ext uri="{BB962C8B-B14F-4D97-AF65-F5344CB8AC3E}">
        <p14:creationId xmlns:p14="http://schemas.microsoft.com/office/powerpoint/2010/main" val="3576283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Cook Inlet Tribal Council</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21</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21</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Antoinette Horn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2298813"/>
            <a:ext cx="11173380" cy="4001095"/>
          </a:xfrm>
          <a:prstGeom prst="rect">
            <a:avLst/>
          </a:prstGeom>
          <a:noFill/>
        </p:spPr>
        <p:txBody>
          <a:bodyPr wrap="square">
            <a:spAutoFit/>
          </a:bodyPr>
          <a:lstStyle/>
          <a:p>
            <a:pPr marL="457200" indent="-457200">
              <a:spcAft>
                <a:spcPts val="1200"/>
              </a:spcAft>
              <a:buFont typeface="Arial" panose="020B0604020202020204" pitchFamily="34" charset="0"/>
              <a:buChar char="•"/>
            </a:pPr>
            <a:r>
              <a:rPr lang="en-US" sz="2600" dirty="0">
                <a:latin typeface="Calibri" pitchFamily="34" charset="0"/>
              </a:rPr>
              <a:t>Funding Amount – 2019 = $312,859 / 2021 = $724,679</a:t>
            </a:r>
          </a:p>
          <a:p>
            <a:pPr marL="457200" indent="-457200">
              <a:buFont typeface="Arial" panose="020B0604020202020204" pitchFamily="34" charset="0"/>
              <a:buChar char="•"/>
            </a:pPr>
            <a:r>
              <a:rPr lang="en-US" sz="2600" dirty="0">
                <a:latin typeface="Calibri" pitchFamily="34" charset="0"/>
              </a:rPr>
              <a:t>Spending by Program Service</a:t>
            </a:r>
          </a:p>
          <a:p>
            <a:pPr marL="914400" lvl="1" indent="-457200">
              <a:buFont typeface="Arial" panose="020B0604020202020204" pitchFamily="34" charset="0"/>
              <a:buChar char="•"/>
            </a:pPr>
            <a:r>
              <a:rPr lang="en-US" sz="2600" dirty="0">
                <a:latin typeface="Calibri" pitchFamily="34" charset="0"/>
              </a:rPr>
              <a:t>Did you reduce spending for any program component?</a:t>
            </a:r>
          </a:p>
          <a:p>
            <a:pPr marL="914400" lvl="1" indent="-457200">
              <a:buFont typeface="Arial" panose="020B0604020202020204" pitchFamily="34" charset="0"/>
              <a:buChar char="•"/>
            </a:pPr>
            <a:r>
              <a:rPr lang="en-US" sz="2600" dirty="0">
                <a:latin typeface="Calibri" pitchFamily="34" charset="0"/>
              </a:rPr>
              <a:t>Did you increase spending for any program component? </a:t>
            </a:r>
          </a:p>
          <a:p>
            <a:pPr marL="914400" lvl="1" indent="-457200">
              <a:buFont typeface="Arial" panose="020B0604020202020204" pitchFamily="34" charset="0"/>
              <a:buChar char="•"/>
            </a:pPr>
            <a:r>
              <a:rPr lang="en-US" sz="2600" dirty="0">
                <a:latin typeface="Calibri" pitchFamily="34" charset="0"/>
              </a:rPr>
              <a:t>Did you introduce any new service?</a:t>
            </a:r>
          </a:p>
          <a:p>
            <a:pPr marL="914400" lvl="1" indent="-457200">
              <a:spcAft>
                <a:spcPts val="1200"/>
              </a:spcAft>
              <a:buFont typeface="Arial" panose="020B0604020202020204" pitchFamily="34" charset="0"/>
              <a:buChar char="•"/>
            </a:pPr>
            <a:r>
              <a:rPr lang="en-US" sz="2600" dirty="0">
                <a:latin typeface="Calibri" pitchFamily="34" charset="0"/>
              </a:rPr>
              <a:t>Do you have any concerns about what was allowed?</a:t>
            </a:r>
          </a:p>
          <a:p>
            <a:pPr marL="457200" indent="-457200">
              <a:buFont typeface="Arial" panose="020B0604020202020204" pitchFamily="34" charset="0"/>
              <a:buChar char="•"/>
            </a:pPr>
            <a:r>
              <a:rPr lang="en-US" sz="2600" dirty="0">
                <a:latin typeface="Calibri" pitchFamily="34" charset="0"/>
              </a:rPr>
              <a:t>Bottom Line</a:t>
            </a:r>
          </a:p>
          <a:p>
            <a:pPr marL="914400" lvl="1" indent="-457200">
              <a:buFont typeface="Arial" panose="020B0604020202020204" pitchFamily="34" charset="0"/>
              <a:buChar char="•"/>
            </a:pPr>
            <a:r>
              <a:rPr lang="en-US" sz="2600" dirty="0">
                <a:latin typeface="Calibri" pitchFamily="34" charset="0"/>
              </a:rPr>
              <a:t>Were you able to obligate all your funding?</a:t>
            </a:r>
          </a:p>
          <a:p>
            <a:pPr marL="914400" lvl="1" indent="-457200">
              <a:buFont typeface="Arial" panose="020B0604020202020204" pitchFamily="34" charset="0"/>
              <a:buChar char="•"/>
            </a:pPr>
            <a:r>
              <a:rPr lang="en-US" sz="2600" dirty="0">
                <a:latin typeface="Calibri" pitchFamily="34" charset="0"/>
              </a:rPr>
              <a:t>Did you have to return any funds to HHS?</a:t>
            </a:r>
          </a:p>
        </p:txBody>
      </p:sp>
    </p:spTree>
    <p:extLst>
      <p:ext uri="{BB962C8B-B14F-4D97-AF65-F5344CB8AC3E}">
        <p14:creationId xmlns:p14="http://schemas.microsoft.com/office/powerpoint/2010/main" val="4049700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Rosebud Sioux Tribe</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22</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22</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Lori Walking Eagle</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2298813"/>
            <a:ext cx="11173380" cy="4001095"/>
          </a:xfrm>
          <a:prstGeom prst="rect">
            <a:avLst/>
          </a:prstGeom>
          <a:noFill/>
        </p:spPr>
        <p:txBody>
          <a:bodyPr wrap="square">
            <a:spAutoFit/>
          </a:bodyPr>
          <a:lstStyle/>
          <a:p>
            <a:pPr marL="457200" indent="-457200">
              <a:spcAft>
                <a:spcPts val="1200"/>
              </a:spcAft>
              <a:buFont typeface="Arial" panose="020B0604020202020204" pitchFamily="34" charset="0"/>
              <a:buChar char="•"/>
            </a:pPr>
            <a:r>
              <a:rPr lang="en-US" sz="2600" dirty="0">
                <a:latin typeface="Calibri" pitchFamily="34" charset="0"/>
              </a:rPr>
              <a:t>Funding Amount – 2019 = $1,025,492 / 2021 = $2,375,356</a:t>
            </a:r>
          </a:p>
          <a:p>
            <a:pPr marL="457200" indent="-457200">
              <a:buFont typeface="Arial" panose="020B0604020202020204" pitchFamily="34" charset="0"/>
              <a:buChar char="•"/>
            </a:pPr>
            <a:r>
              <a:rPr lang="en-US" sz="2600" dirty="0">
                <a:latin typeface="Calibri" pitchFamily="34" charset="0"/>
              </a:rPr>
              <a:t>Spending by Program Service</a:t>
            </a:r>
          </a:p>
          <a:p>
            <a:pPr marL="914400" lvl="1" indent="-457200">
              <a:buFont typeface="Arial" panose="020B0604020202020204" pitchFamily="34" charset="0"/>
              <a:buChar char="•"/>
            </a:pPr>
            <a:r>
              <a:rPr lang="en-US" sz="2600" dirty="0">
                <a:latin typeface="Calibri" pitchFamily="34" charset="0"/>
              </a:rPr>
              <a:t>Did you reduce spending for any program component?</a:t>
            </a:r>
          </a:p>
          <a:p>
            <a:pPr marL="914400" lvl="1" indent="-457200">
              <a:buFont typeface="Arial" panose="020B0604020202020204" pitchFamily="34" charset="0"/>
              <a:buChar char="•"/>
            </a:pPr>
            <a:r>
              <a:rPr lang="en-US" sz="2600" dirty="0">
                <a:latin typeface="Calibri" pitchFamily="34" charset="0"/>
              </a:rPr>
              <a:t>Did you increase spending for any program component? </a:t>
            </a:r>
          </a:p>
          <a:p>
            <a:pPr marL="914400" lvl="1" indent="-457200">
              <a:buFont typeface="Arial" panose="020B0604020202020204" pitchFamily="34" charset="0"/>
              <a:buChar char="•"/>
            </a:pPr>
            <a:r>
              <a:rPr lang="en-US" sz="2600" dirty="0">
                <a:latin typeface="Calibri" pitchFamily="34" charset="0"/>
              </a:rPr>
              <a:t>Did you introduce any new service?</a:t>
            </a:r>
          </a:p>
          <a:p>
            <a:pPr marL="914400" lvl="1" indent="-457200">
              <a:spcAft>
                <a:spcPts val="1200"/>
              </a:spcAft>
              <a:buFont typeface="Arial" panose="020B0604020202020204" pitchFamily="34" charset="0"/>
              <a:buChar char="•"/>
            </a:pPr>
            <a:r>
              <a:rPr lang="en-US" sz="2600" dirty="0">
                <a:latin typeface="Calibri" pitchFamily="34" charset="0"/>
              </a:rPr>
              <a:t>Do you have any concerns about what was allowed?</a:t>
            </a:r>
          </a:p>
          <a:p>
            <a:pPr marL="457200" indent="-457200">
              <a:buFont typeface="Arial" panose="020B0604020202020204" pitchFamily="34" charset="0"/>
              <a:buChar char="•"/>
            </a:pPr>
            <a:r>
              <a:rPr lang="en-US" sz="2600" dirty="0">
                <a:latin typeface="Calibri" pitchFamily="34" charset="0"/>
              </a:rPr>
              <a:t>Bottom Line</a:t>
            </a:r>
          </a:p>
          <a:p>
            <a:pPr marL="914400" lvl="1" indent="-457200">
              <a:buFont typeface="Arial" panose="020B0604020202020204" pitchFamily="34" charset="0"/>
              <a:buChar char="•"/>
            </a:pPr>
            <a:r>
              <a:rPr lang="en-US" sz="2600" dirty="0">
                <a:latin typeface="Calibri" pitchFamily="34" charset="0"/>
              </a:rPr>
              <a:t>Were you able to obligate all your funding?</a:t>
            </a:r>
          </a:p>
          <a:p>
            <a:pPr marL="914400" lvl="1" indent="-457200">
              <a:buFont typeface="Arial" panose="020B0604020202020204" pitchFamily="34" charset="0"/>
              <a:buChar char="•"/>
            </a:pPr>
            <a:r>
              <a:rPr lang="en-US" sz="2600" dirty="0">
                <a:latin typeface="Calibri" pitchFamily="34" charset="0"/>
              </a:rPr>
              <a:t>Did you have to return any funds to HHS?</a:t>
            </a:r>
          </a:p>
        </p:txBody>
      </p:sp>
    </p:spTree>
    <p:extLst>
      <p:ext uri="{BB962C8B-B14F-4D97-AF65-F5344CB8AC3E}">
        <p14:creationId xmlns:p14="http://schemas.microsoft.com/office/powerpoint/2010/main" val="3961751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23</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23</a:t>
            </a:fld>
            <a:endParaRPr lang="en-US" sz="1600" dirty="0">
              <a:ea typeface="+mn-ea"/>
            </a:endParaRPr>
          </a:p>
        </p:txBody>
      </p:sp>
      <p:sp>
        <p:nvSpPr>
          <p:cNvPr id="9" name="TextBox 8">
            <a:extLst>
              <a:ext uri="{FF2B5EF4-FFF2-40B4-BE49-F238E27FC236}">
                <a16:creationId xmlns:a16="http://schemas.microsoft.com/office/drawing/2014/main" id="{D917C5BC-AF4E-DA38-A22C-3357EA9B6B3C}"/>
              </a:ext>
            </a:extLst>
          </p:cNvPr>
          <p:cNvSpPr txBox="1"/>
          <p:nvPr/>
        </p:nvSpPr>
        <p:spPr>
          <a:xfrm>
            <a:off x="439140" y="2654754"/>
            <a:ext cx="11632676" cy="707886"/>
          </a:xfrm>
          <a:prstGeom prst="rect">
            <a:avLst/>
          </a:prstGeom>
          <a:noFill/>
        </p:spPr>
        <p:txBody>
          <a:bodyPr wrap="square">
            <a:spAutoFit/>
          </a:bodyPr>
          <a:lstStyle/>
          <a:p>
            <a:r>
              <a:rPr lang="en-US" sz="4000" b="1" dirty="0">
                <a:latin typeface="Calibri" pitchFamily="34" charset="0"/>
              </a:rPr>
              <a:t>Questions/Comments</a:t>
            </a:r>
          </a:p>
        </p:txBody>
      </p:sp>
    </p:spTree>
    <p:extLst>
      <p:ext uri="{BB962C8B-B14F-4D97-AF65-F5344CB8AC3E}">
        <p14:creationId xmlns:p14="http://schemas.microsoft.com/office/powerpoint/2010/main" val="279785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455338-0D9B-11EA-5E60-20F4D96882C6}"/>
              </a:ext>
            </a:extLst>
          </p:cNvPr>
          <p:cNvSpPr/>
          <p:nvPr/>
        </p:nvSpPr>
        <p:spPr>
          <a:xfrm>
            <a:off x="5382705" y="2422689"/>
            <a:ext cx="5797484" cy="2894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Screenshot here.</a:t>
            </a:r>
          </a:p>
        </p:txBody>
      </p:sp>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Conclusion</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24</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24</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464546" y="1964353"/>
            <a:ext cx="3315601" cy="4893647"/>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The LIHEAP Virtual Library contains resources that provide more comprehensive overview of federal statute, as well as more examples of how grantees incorporate federal statute, state law, and other factors into their programs.</a:t>
            </a:r>
          </a:p>
          <a:p>
            <a:endParaRPr lang="en-US" sz="2400" b="1" dirty="0">
              <a:latin typeface="Calibri" panose="020F0502020204030204" pitchFamily="34" charset="0"/>
              <a:cs typeface="Calibri" panose="020F0502020204030204" pitchFamily="34" charset="0"/>
            </a:endParaRPr>
          </a:p>
          <a:p>
            <a:endParaRPr lang="en-US" sz="2400" b="1"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703C74EA-A474-C88F-F179-AE0EA8BD9CB0}"/>
              </a:ext>
            </a:extLst>
          </p:cNvPr>
          <p:cNvPicPr>
            <a:picLocks noChangeAspect="1"/>
          </p:cNvPicPr>
          <p:nvPr/>
        </p:nvPicPr>
        <p:blipFill>
          <a:blip r:embed="rId3"/>
          <a:stretch>
            <a:fillRect/>
          </a:stretch>
        </p:blipFill>
        <p:spPr>
          <a:xfrm>
            <a:off x="5372412" y="2004969"/>
            <a:ext cx="5866314" cy="3468847"/>
          </a:xfrm>
          <a:prstGeom prst="rect">
            <a:avLst/>
          </a:prstGeom>
        </p:spPr>
      </p:pic>
    </p:spTree>
    <p:extLst>
      <p:ext uri="{BB962C8B-B14F-4D97-AF65-F5344CB8AC3E}">
        <p14:creationId xmlns:p14="http://schemas.microsoft.com/office/powerpoint/2010/main" val="510974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5"/>
          <p:cNvSpPr txBox="1">
            <a:spLocks noGrp="1"/>
          </p:cNvSpPr>
          <p:nvPr>
            <p:ph type="title"/>
          </p:nvPr>
        </p:nvSpPr>
        <p:spPr>
          <a:xfrm rot="10800000" flipV="1">
            <a:off x="199696" y="1582322"/>
            <a:ext cx="10829018" cy="692497"/>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accent1"/>
              </a:buClr>
              <a:buSzPts val="3600"/>
              <a:buFont typeface="Lato"/>
              <a:buNone/>
            </a:pPr>
            <a:r>
              <a:rPr lang="en-US" sz="4500" dirty="0">
                <a:latin typeface="Lato" panose="020F0502020204030203" pitchFamily="34" charset="0"/>
                <a:ea typeface="Lato" panose="020F0502020204030203" pitchFamily="34" charset="0"/>
                <a:cs typeface="Lato" panose="020F0502020204030203" pitchFamily="34" charset="0"/>
              </a:rPr>
              <a:t>Continuing the learning</a:t>
            </a:r>
            <a:endParaRPr sz="4500" dirty="0">
              <a:latin typeface="Lato" panose="020F0502020204030203" pitchFamily="34" charset="0"/>
              <a:ea typeface="Lato" panose="020F0502020204030203" pitchFamily="34" charset="0"/>
              <a:cs typeface="Lato" panose="020F0502020204030203" pitchFamily="34" charset="0"/>
            </a:endParaRPr>
          </a:p>
        </p:txBody>
      </p:sp>
      <p:sp>
        <p:nvSpPr>
          <p:cNvPr id="145" name="Google Shape;145;p5"/>
          <p:cNvSpPr txBox="1">
            <a:spLocks noGrp="1"/>
          </p:cNvSpPr>
          <p:nvPr>
            <p:ph type="body" idx="1"/>
          </p:nvPr>
        </p:nvSpPr>
        <p:spPr>
          <a:xfrm>
            <a:off x="510627" y="3376697"/>
            <a:ext cx="11018838" cy="3323987"/>
          </a:xfrm>
          <a:prstGeom prst="rect">
            <a:avLst/>
          </a:prstGeom>
          <a:noFill/>
          <a:ln>
            <a:noFill/>
          </a:ln>
        </p:spPr>
        <p:txBody>
          <a:bodyPr spcFirstLastPara="1" wrap="square" lIns="0" tIns="0" rIns="0" bIns="0" anchor="t" anchorCtr="0">
            <a:spAutoFit/>
          </a:bodyPr>
          <a:lstStyle/>
          <a:p>
            <a:pPr marL="68580" indent="0">
              <a:buNone/>
            </a:pPr>
            <a:r>
              <a:rPr lang="en-US" sz="3200" u="sng" dirty="0">
                <a:latin typeface="Calibri" panose="020F0502020204030204" pitchFamily="34" charset="0"/>
                <a:cs typeface="Calibri" panose="020F0502020204030204" pitchFamily="34" charset="0"/>
              </a:rPr>
              <a:t>Contact Information</a:t>
            </a:r>
          </a:p>
          <a:p>
            <a:pPr marL="342900" indent="-342900" defTabSz="1219170">
              <a:buClr>
                <a:srgbClr val="000000"/>
              </a:buClr>
              <a:buFont typeface="Arial" panose="020B0604020202020204" pitchFamily="34" charset="0"/>
              <a:buChar char="•"/>
            </a:pPr>
            <a:r>
              <a:rPr lang="en-US" sz="2400" kern="0" dirty="0">
                <a:latin typeface="Calibri" panose="020F0502020204030204" pitchFamily="34" charset="0"/>
                <a:ea typeface="Lato"/>
                <a:cs typeface="Calibri" panose="020F0502020204030204" pitchFamily="34" charset="0"/>
                <a:sym typeface="Lato"/>
              </a:rPr>
              <a:t>David Carroll, </a:t>
            </a:r>
            <a:r>
              <a:rPr lang="en-US" sz="2400" kern="0" dirty="0">
                <a:latin typeface="Calibri" panose="020F0502020204030204" pitchFamily="34" charset="0"/>
                <a:ea typeface="Lato"/>
                <a:cs typeface="Calibri" panose="020F0502020204030204" pitchFamily="34" charset="0"/>
                <a:sym typeface="Lato"/>
                <a:hlinkClick r:id="rId3"/>
              </a:rPr>
              <a:t>david-carroll@appriseinc.org</a:t>
            </a:r>
            <a:endParaRPr lang="en-US" sz="2400" kern="0" dirty="0">
              <a:latin typeface="Calibri" panose="020F0502020204030204" pitchFamily="34" charset="0"/>
              <a:ea typeface="Lato"/>
              <a:cs typeface="Calibri" panose="020F0502020204030204" pitchFamily="34" charset="0"/>
              <a:sym typeface="Lato"/>
            </a:endParaRPr>
          </a:p>
          <a:p>
            <a:pPr marL="342900" indent="-342900" defTabSz="1219170">
              <a:buClr>
                <a:srgbClr val="000000"/>
              </a:buClr>
              <a:buFont typeface="Arial" panose="020B0604020202020204" pitchFamily="34" charset="0"/>
              <a:buChar char="•"/>
            </a:pPr>
            <a:r>
              <a:rPr lang="en-US" sz="2400" kern="0" dirty="0">
                <a:latin typeface="Calibri" panose="020F0502020204030204" pitchFamily="34" charset="0"/>
                <a:ea typeface="Lato"/>
                <a:cs typeface="Calibri" panose="020F0502020204030204" pitchFamily="34" charset="0"/>
                <a:sym typeface="Lato"/>
              </a:rPr>
              <a:t>Melissa Torgerson, </a:t>
            </a:r>
            <a:r>
              <a:rPr lang="en-US" sz="2400" kern="0" dirty="0">
                <a:latin typeface="Calibri" panose="020F0502020204030204" pitchFamily="34" charset="0"/>
                <a:ea typeface="Lato"/>
                <a:cs typeface="Calibri" panose="020F0502020204030204" pitchFamily="34" charset="0"/>
                <a:sym typeface="Lato"/>
                <a:hlinkClick r:id="rId4"/>
              </a:rPr>
              <a:t>melissa@verveassociates.net</a:t>
            </a:r>
            <a:endParaRPr lang="en-US" sz="2400" kern="0" dirty="0">
              <a:latin typeface="Calibri" panose="020F0502020204030204" pitchFamily="34" charset="0"/>
              <a:ea typeface="Lato"/>
              <a:cs typeface="Calibri" panose="020F0502020204030204" pitchFamily="34" charset="0"/>
              <a:sym typeface="Lato"/>
            </a:endParaRPr>
          </a:p>
          <a:p>
            <a:pPr marL="342900" indent="-342900" defTabSz="1219170">
              <a:buClr>
                <a:srgbClr val="000000"/>
              </a:buClr>
              <a:buFont typeface="Arial" panose="020B0604020202020204" pitchFamily="34" charset="0"/>
              <a:buChar char="•"/>
            </a:pPr>
            <a:r>
              <a:rPr lang="en-US" sz="2400" kern="0" dirty="0">
                <a:latin typeface="Calibri" panose="020F0502020204030204" pitchFamily="34" charset="0"/>
                <a:ea typeface="Lato"/>
                <a:cs typeface="Calibri" panose="020F0502020204030204" pitchFamily="34" charset="0"/>
                <a:sym typeface="Lato"/>
              </a:rPr>
              <a:t>Pamela Murphy, </a:t>
            </a:r>
            <a:r>
              <a:rPr lang="en-US" sz="2400" kern="0" dirty="0">
                <a:latin typeface="Calibri" panose="020F0502020204030204" pitchFamily="34" charset="0"/>
                <a:ea typeface="Lato"/>
                <a:cs typeface="Calibri" panose="020F0502020204030204" pitchFamily="34" charset="0"/>
                <a:sym typeface="Lato"/>
                <a:hlinkClick r:id="rId5"/>
              </a:rPr>
              <a:t>pmurphy@bbna.com</a:t>
            </a:r>
            <a:endParaRPr lang="en-US" sz="2400" kern="0" dirty="0">
              <a:latin typeface="Calibri" panose="020F0502020204030204" pitchFamily="34" charset="0"/>
              <a:ea typeface="Lato"/>
              <a:cs typeface="Calibri" panose="020F0502020204030204" pitchFamily="34" charset="0"/>
              <a:sym typeface="Lato"/>
            </a:endParaRPr>
          </a:p>
          <a:p>
            <a:pPr marL="342900" indent="-342900" defTabSz="1219170">
              <a:buClr>
                <a:srgbClr val="000000"/>
              </a:buClr>
              <a:buFont typeface="Arial" panose="020B0604020202020204" pitchFamily="34" charset="0"/>
              <a:buChar char="•"/>
            </a:pPr>
            <a:r>
              <a:rPr lang="en-US" sz="2400" kern="0" dirty="0">
                <a:latin typeface="Calibri" panose="020F0502020204030204" pitchFamily="34" charset="0"/>
                <a:ea typeface="Lato"/>
                <a:cs typeface="Calibri" panose="020F0502020204030204" pitchFamily="34" charset="0"/>
                <a:sym typeface="Lato"/>
              </a:rPr>
              <a:t>Antoinette Horn, </a:t>
            </a:r>
            <a:r>
              <a:rPr lang="en-US" sz="2400" kern="0" dirty="0">
                <a:latin typeface="Calibri" panose="020F0502020204030204" pitchFamily="34" charset="0"/>
                <a:ea typeface="Lato"/>
                <a:cs typeface="Calibri" panose="020F0502020204030204" pitchFamily="34" charset="0"/>
                <a:sym typeface="Lato"/>
                <a:hlinkClick r:id="rId5"/>
              </a:rPr>
              <a:t>a.horn@citci.org</a:t>
            </a:r>
            <a:endParaRPr lang="en-US" sz="2400" kern="0" dirty="0">
              <a:latin typeface="Calibri" panose="020F0502020204030204" pitchFamily="34" charset="0"/>
              <a:ea typeface="Lato"/>
              <a:cs typeface="Calibri" panose="020F0502020204030204" pitchFamily="34" charset="0"/>
              <a:sym typeface="Lato"/>
            </a:endParaRPr>
          </a:p>
          <a:p>
            <a:pPr marL="342900" indent="-342900" defTabSz="1219170">
              <a:buClr>
                <a:srgbClr val="000000"/>
              </a:buClr>
              <a:buFont typeface="Arial" panose="020B0604020202020204" pitchFamily="34" charset="0"/>
              <a:buChar char="•"/>
            </a:pPr>
            <a:r>
              <a:rPr lang="en-US" sz="2400" kern="0" dirty="0">
                <a:latin typeface="Calibri" panose="020F0502020204030204" pitchFamily="34" charset="0"/>
                <a:ea typeface="Lato"/>
                <a:cs typeface="Calibri" panose="020F0502020204030204" pitchFamily="34" charset="0"/>
                <a:sym typeface="Lato"/>
              </a:rPr>
              <a:t>Lori Walking Eagle, </a:t>
            </a:r>
            <a:r>
              <a:rPr lang="en-US" sz="2400" kern="0" dirty="0">
                <a:latin typeface="Calibri" panose="020F0502020204030204" pitchFamily="34" charset="0"/>
                <a:ea typeface="Lato"/>
                <a:cs typeface="Calibri" panose="020F0502020204030204" pitchFamily="34" charset="0"/>
                <a:sym typeface="Lato"/>
                <a:hlinkClick r:id="rId6"/>
              </a:rPr>
              <a:t>lori.walkingeagle@rst-nsn.gov</a:t>
            </a:r>
            <a:endParaRPr lang="en-US" sz="2400" dirty="0">
              <a:latin typeface="Calibri" panose="020F0502020204030204" pitchFamily="34" charset="0"/>
              <a:cs typeface="Calibri" panose="020F0502020204030204" pitchFamily="34" charset="0"/>
            </a:endParaRPr>
          </a:p>
          <a:p>
            <a:pPr marL="0" lvl="0" indent="0" algn="l" rtl="0">
              <a:lnSpc>
                <a:spcPct val="100000"/>
              </a:lnSpc>
              <a:spcBef>
                <a:spcPts val="560"/>
              </a:spcBef>
              <a:spcAft>
                <a:spcPts val="0"/>
              </a:spcAft>
              <a:buClr>
                <a:schemeClr val="dk1"/>
              </a:buClr>
              <a:buSzPts val="2520"/>
              <a:buNone/>
            </a:pPr>
            <a:endParaRPr dirty="0"/>
          </a:p>
        </p:txBody>
      </p:sp>
      <p:pic>
        <p:nvPicPr>
          <p:cNvPr id="2" name="Picture 1" descr="A picture containing graphical user interface&#10;&#10;Description automatically generated">
            <a:extLst>
              <a:ext uri="{FF2B5EF4-FFF2-40B4-BE49-F238E27FC236}">
                <a16:creationId xmlns:a16="http://schemas.microsoft.com/office/drawing/2014/main" id="{DF36F9D8-4A7F-F66D-1663-6DA229F53A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06" y="21365"/>
            <a:ext cx="12198879" cy="1685515"/>
          </a:xfrm>
          <a:prstGeom prst="rect">
            <a:avLst/>
          </a:prstGeom>
        </p:spPr>
      </p:pic>
      <p:pic>
        <p:nvPicPr>
          <p:cNvPr id="5" name="Picture 4" descr="Logo&#10;&#10;Description automatically generated">
            <a:extLst>
              <a:ext uri="{FF2B5EF4-FFF2-40B4-BE49-F238E27FC236}">
                <a16:creationId xmlns:a16="http://schemas.microsoft.com/office/drawing/2014/main" id="{419CF74C-4223-527A-3F22-22C60E4B6E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26290" y="5905572"/>
            <a:ext cx="2965710" cy="931063"/>
          </a:xfrm>
          <a:prstGeom prst="rect">
            <a:avLst/>
          </a:prstGeom>
        </p:spPr>
      </p:pic>
      <p:sp>
        <p:nvSpPr>
          <p:cNvPr id="3" name="TextBox 2">
            <a:extLst>
              <a:ext uri="{FF2B5EF4-FFF2-40B4-BE49-F238E27FC236}">
                <a16:creationId xmlns:a16="http://schemas.microsoft.com/office/drawing/2014/main" id="{8EF51EEA-9EE3-7954-1836-75674042CF35}"/>
              </a:ext>
            </a:extLst>
          </p:cNvPr>
          <p:cNvSpPr txBox="1"/>
          <p:nvPr/>
        </p:nvSpPr>
        <p:spPr>
          <a:xfrm>
            <a:off x="7530329" y="6109493"/>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David Carroll</a:t>
            </a:r>
          </a:p>
        </p:txBody>
      </p:sp>
      <p:sp>
        <p:nvSpPr>
          <p:cNvPr id="6" name="TextBox 5">
            <a:extLst>
              <a:ext uri="{FF2B5EF4-FFF2-40B4-BE49-F238E27FC236}">
                <a16:creationId xmlns:a16="http://schemas.microsoft.com/office/drawing/2014/main" id="{C01CFC72-B2DC-9F54-6457-E7A985FE80DE}"/>
              </a:ext>
            </a:extLst>
          </p:cNvPr>
          <p:cNvSpPr txBox="1"/>
          <p:nvPr/>
        </p:nvSpPr>
        <p:spPr>
          <a:xfrm>
            <a:off x="199696" y="2274820"/>
            <a:ext cx="11055220" cy="830997"/>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You might want to look at the LIHEAP 101 and LIHEAP 102 presentations made earlier in this conference.</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Introduction, Session Objectives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Tx/>
                <a:buNone/>
                <a:tabLst/>
                <a:defRPr/>
              </a:pPr>
              <a:t>3</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3</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David Carroll</a:t>
            </a:r>
          </a:p>
        </p:txBody>
      </p:sp>
      <p:sp>
        <p:nvSpPr>
          <p:cNvPr id="2" name="TextBox 1">
            <a:extLst>
              <a:ext uri="{FF2B5EF4-FFF2-40B4-BE49-F238E27FC236}">
                <a16:creationId xmlns:a16="http://schemas.microsoft.com/office/drawing/2014/main" id="{9D865A24-B24C-FED5-0E56-3A40AC359FA1}"/>
              </a:ext>
            </a:extLst>
          </p:cNvPr>
          <p:cNvSpPr txBox="1"/>
          <p:nvPr/>
        </p:nvSpPr>
        <p:spPr>
          <a:xfrm>
            <a:off x="282804" y="1781664"/>
            <a:ext cx="11462994" cy="4278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During this session, participants will: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pitchFamily="34" charset="0"/>
                <a:cs typeface="Calibri" panose="020F0502020204030204" pitchFamily="34" charset="0"/>
              </a:rPr>
              <a:t>Hear about some of the LIHEAP program design and implementation issues that are unique to tribal programs.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Learn how the three tribes </a:t>
            </a:r>
            <a:r>
              <a:rPr lang="en-US" sz="2800" dirty="0">
                <a:solidFill>
                  <a:prstClr val="black"/>
                </a:solidFill>
                <a:latin typeface="Calibri" panose="020F0502020204030204" pitchFamily="34" charset="0"/>
                <a:cs typeface="Calibri" panose="020F0502020204030204" pitchFamily="34" charset="0"/>
              </a:rPr>
              <a:t>on the panel have addressed some of these issues in their own programs.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Get a list of T&amp;TA resources that can help a tribal program manager or stakeholder to learn more about requirements, options, and alternatives.</a:t>
            </a:r>
          </a:p>
        </p:txBody>
      </p:sp>
    </p:spTree>
    <p:extLst>
      <p:ext uri="{BB962C8B-B14F-4D97-AF65-F5344CB8AC3E}">
        <p14:creationId xmlns:p14="http://schemas.microsoft.com/office/powerpoint/2010/main" val="1406319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Topics, Presenters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Tx/>
                <a:buNone/>
                <a:tabLst/>
                <a:defRPr/>
              </a:pPr>
              <a:t>4</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4</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David Carroll</a:t>
            </a:r>
          </a:p>
        </p:txBody>
      </p:sp>
      <p:sp>
        <p:nvSpPr>
          <p:cNvPr id="8" name="TextBox 7">
            <a:extLst>
              <a:ext uri="{FF2B5EF4-FFF2-40B4-BE49-F238E27FC236}">
                <a16:creationId xmlns:a16="http://schemas.microsoft.com/office/drawing/2014/main" id="{1B8B0683-6016-3539-0C2A-A496B3466EF0}"/>
              </a:ext>
            </a:extLst>
          </p:cNvPr>
          <p:cNvSpPr txBox="1"/>
          <p:nvPr/>
        </p:nvSpPr>
        <p:spPr>
          <a:xfrm>
            <a:off x="169682" y="1743923"/>
            <a:ext cx="11683012" cy="467307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Tribal Issues—Questions we have been asked by Tribal Program Managers</a:t>
            </a:r>
          </a:p>
          <a:p>
            <a:pPr marL="282575" marR="0" lvl="0" indent="-282575" algn="l" defTabSz="914400" rtl="0" eaLnBrk="1" fontAlgn="auto" latinLnBrk="0" hangingPunct="1">
              <a:lnSpc>
                <a:spcPct val="100000"/>
              </a:lnSpc>
              <a:spcBef>
                <a:spcPts val="80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7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Melissa Torgerson, VERVE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Our LIHEAP Plan—The approach used by each panelist’s tribal program</a:t>
            </a:r>
          </a:p>
          <a:p>
            <a:pPr marL="282575" marR="0" lvl="0" indent="0" algn="l" defTabSz="914400" rtl="0" eaLnBrk="1" fontAlgn="auto" latinLnBrk="0" hangingPunct="1">
              <a:lnSpc>
                <a:spcPct val="100000"/>
              </a:lnSpc>
              <a:spcBef>
                <a:spcPts val="800"/>
              </a:spcBef>
              <a:spcAft>
                <a:spcPts val="0"/>
              </a:spcAft>
              <a:buClrTx/>
              <a:buSzTx/>
              <a:buFontTx/>
              <a:buNone/>
              <a:tabLst/>
              <a:defRPr/>
            </a:pPr>
            <a:r>
              <a:rPr kumimoji="0" lang="en-US" sz="27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Lori Walking Eagle, Rosebud Sioux Tribe, South Dakota</a:t>
            </a:r>
          </a:p>
          <a:p>
            <a:pPr marL="282575" marR="0" lvl="0" indent="0" algn="l" defTabSz="914400" rtl="0" eaLnBrk="1" fontAlgn="auto" latinLnBrk="0" hangingPunct="1">
              <a:lnSpc>
                <a:spcPct val="100000"/>
              </a:lnSpc>
              <a:spcBef>
                <a:spcPts val="800"/>
              </a:spcBef>
              <a:spcAft>
                <a:spcPts val="0"/>
              </a:spcAft>
              <a:buClrTx/>
              <a:buSzTx/>
              <a:buFontTx/>
              <a:buNone/>
              <a:tabLst/>
              <a:defRPr/>
            </a:pPr>
            <a:r>
              <a:rPr kumimoji="0" lang="en-US" sz="27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Pamela Murphy, Bristol Bay Native Association</a:t>
            </a:r>
          </a:p>
          <a:p>
            <a:pPr marL="282575">
              <a:spcBef>
                <a:spcPts val="800"/>
              </a:spcBef>
              <a:defRPr/>
            </a:pPr>
            <a:r>
              <a:rPr kumimoji="0" lang="en-US" sz="2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Antoinette Horn, Cook Inlet Tribal Council</a:t>
            </a:r>
            <a:endParaRPr kumimoji="0" lang="en-US" sz="2800" i="1"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7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Attendee Comments—Different approaches that work for you!</a:t>
            </a:r>
            <a:endParaRPr kumimoji="0" lang="en-US" sz="27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18236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5</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439140" y="2654754"/>
            <a:ext cx="11632676" cy="200054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itchFamily="34" charset="0"/>
                <a:ea typeface="+mn-ea"/>
                <a:cs typeface="+mn-cs"/>
              </a:rPr>
              <a:t>Tribal LIHEAP Program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n-ea"/>
                <a:cs typeface="+mn-cs"/>
              </a:rPr>
              <a:t>Melissa Torgerson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n-ea"/>
                <a:cs typeface="+mn-cs"/>
              </a:rPr>
              <a:t>VERVE Associates</a:t>
            </a:r>
            <a:endParaRPr kumimoji="0" lang="en-US" sz="28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679739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Overview</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Tx/>
                <a:buNone/>
                <a:tabLst/>
                <a:defRPr/>
              </a:pPr>
              <a:t>6</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6</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310004" y="1668754"/>
            <a:ext cx="11173380" cy="900759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n-ea"/>
                <a:cs typeface="+mn-cs"/>
              </a:rPr>
              <a:t>In this section, we’ll discuss common questions that we have been asked by tribal program managers during our T&amp;TA sessions.  These include:</a:t>
            </a:r>
          </a:p>
          <a:p>
            <a:pPr marL="339725" marR="0" lvl="0" indent="-339725"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How are tribal funding allocations determined? Can they be modified? If so, what does that process look like?</a:t>
            </a:r>
          </a:p>
          <a:p>
            <a:pPr marL="339725" marR="0" lvl="0" indent="-339725"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What does the LIHEAP statute say about who I should be serving? What are the best ways to decide who we serve and who the state serves?</a:t>
            </a:r>
          </a:p>
          <a:p>
            <a:pPr marL="339725" marR="0" lvl="0" indent="-339725"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 have filed my LIHEAP plan. What flexibility do I have to adapt to changing circumstances during the year? Do I need approval from OCS?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39725" marR="0" lvl="0" indent="-339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39725" marR="0" lvl="0" indent="-339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39725" marR="0" lvl="0" indent="-339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339725" marR="0" lvl="0" indent="-339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339725" marR="0" lvl="0" indent="-339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339725" marR="0" lvl="0" indent="-339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339725" marR="0" lvl="0" indent="-339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339725" marR="0" lvl="0" indent="-339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393012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Tribal Funding Allocations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Tx/>
                <a:buNone/>
                <a:tabLst/>
                <a:defRPr/>
              </a:pPr>
              <a:t>7</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7</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9" name="TextBox 8">
            <a:extLst>
              <a:ext uri="{FF2B5EF4-FFF2-40B4-BE49-F238E27FC236}">
                <a16:creationId xmlns:a16="http://schemas.microsoft.com/office/drawing/2014/main" id="{304CD1BD-7C0F-4DF0-BA4B-0BE142EAAF31}"/>
              </a:ext>
            </a:extLst>
          </p:cNvPr>
          <p:cNvSpPr txBox="1"/>
          <p:nvPr/>
        </p:nvSpPr>
        <p:spPr>
          <a:xfrm>
            <a:off x="570635" y="3314895"/>
            <a:ext cx="106926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68C8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68C8C"/>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6156A8BA-A0A3-3E7B-E5E4-57DDCD991163}"/>
              </a:ext>
            </a:extLst>
          </p:cNvPr>
          <p:cNvSpPr txBox="1"/>
          <p:nvPr/>
        </p:nvSpPr>
        <p:spPr>
          <a:xfrm>
            <a:off x="267337" y="1463381"/>
            <a:ext cx="11343063" cy="51090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68C8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Calibri" panose="020F0502020204030204" pitchFamily="34" charset="0"/>
                <a:cs typeface="Calibri" panose="020F0502020204030204" pitchFamily="34" charset="0"/>
              </a:rPr>
              <a:t>What the statute says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68C8C"/>
              </a:solidFill>
              <a:effectLst/>
              <a:uLnTx/>
              <a:uFillTx/>
              <a:latin typeface="Calibri" panose="020F0502020204030204" pitchFamily="34" charset="0"/>
              <a:ea typeface="+mn-ea"/>
              <a:cs typeface="Calibri" panose="020F0502020204030204" pitchFamily="34" charset="0"/>
            </a:endParaRPr>
          </a:p>
          <a:p>
            <a:pPr marL="0" marR="0">
              <a:spcBef>
                <a:spcPts val="0"/>
              </a:spcBef>
              <a:spcAft>
                <a:spcPts val="1200"/>
              </a:spcAft>
            </a:pPr>
            <a:r>
              <a:rPr lang="en-US" sz="1600" b="1" dirty="0">
                <a:solidFill>
                  <a:srgbClr val="000000"/>
                </a:solidFill>
                <a:effectLst/>
                <a:latin typeface="Source Sans Pro" panose="020B0503030403020204" pitchFamily="34" charset="0"/>
                <a:ea typeface="Times New Roman" panose="02020603050405020304" pitchFamily="18" charset="0"/>
              </a:rPr>
              <a:t>(d)(1) If, with respect to any State, the Secretary--</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1200"/>
              </a:spcAft>
            </a:pPr>
            <a:r>
              <a:rPr lang="en-US" sz="1600" b="1" i="1" dirty="0">
                <a:solidFill>
                  <a:srgbClr val="000000"/>
                </a:solidFill>
                <a:effectLst/>
                <a:latin typeface="Source Sans Pro" panose="020B0503030403020204" pitchFamily="34" charset="0"/>
                <a:ea typeface="Times New Roman" panose="02020603050405020304" pitchFamily="18" charset="0"/>
              </a:rPr>
              <a:t>(A) receives a request from the governing organization of an Indian tribe within the State that assistance under this title be made directly to such organization; and</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1200"/>
              </a:spcAft>
            </a:pPr>
            <a:r>
              <a:rPr lang="en-US" sz="1600" b="1" i="1" dirty="0">
                <a:solidFill>
                  <a:srgbClr val="000000"/>
                </a:solidFill>
                <a:effectLst/>
                <a:latin typeface="Source Sans Pro" panose="020B0503030403020204" pitchFamily="34" charset="0"/>
                <a:ea typeface="Times New Roman" panose="02020603050405020304" pitchFamily="18" charset="0"/>
              </a:rPr>
              <a:t>(B) determines that the members of such tribe would be better served by means of grants made directly to provide benefits under this title; the Secretary shall reserve from amounts which would otherwise be payable to such State from amounts allotted to it under this title for the fiscal year involved the amount determined under paragraph (2).</a:t>
            </a:r>
          </a:p>
          <a:p>
            <a:pPr>
              <a:spcAft>
                <a:spcPts val="1200"/>
              </a:spcAft>
            </a:pPr>
            <a:r>
              <a:rPr lang="en-US" sz="1800" b="1" i="1" kern="100" dirty="0">
                <a:solidFill>
                  <a:srgbClr val="000000"/>
                </a:solidFill>
                <a:effectLst/>
                <a:latin typeface="Source Sans Pro" panose="020B0503030403020204" pitchFamily="34" charset="0"/>
                <a:ea typeface="Calibri" panose="020F0502020204030204" pitchFamily="34" charset="0"/>
                <a:cs typeface="Times New Roman" panose="02020603050405020304" pitchFamily="18" charset="0"/>
              </a:rPr>
              <a:t>(</a:t>
            </a:r>
            <a:r>
              <a:rPr lang="en-US" sz="1600" b="1" i="1" kern="100" dirty="0">
                <a:solidFill>
                  <a:srgbClr val="000000"/>
                </a:solidFill>
                <a:effectLst/>
                <a:latin typeface="Source Sans Pro" panose="020B0503030403020204" pitchFamily="34" charset="0"/>
                <a:ea typeface="Calibri" panose="020F0502020204030204" pitchFamily="34" charset="0"/>
                <a:cs typeface="Times New Roman" panose="02020603050405020304" pitchFamily="18" charset="0"/>
              </a:rPr>
              <a:t>2) The amount determined under this paragraph for a fiscal year is the amount which bears the same ratio to the amount which would (but for this subsection) be allotted to such State under this title for such fiscal year (other than by reason of section 2607(b)(2)) as the number of Indian households described in subparagraphs (A) and (B) of section 2605(b)(2) and residing within the State on the reservation of the tribes or on trust lands adjacent to such reservation bears to the number of all households described in subparagraphs (A) and (B) of section 2605(b)(2) in such State, or such greater amount as the Indian tribe and the State may agree upon. In cases where a tribe has no reservation, the Secretary, in consultation with the tribe and the State, shall define the number of Indian households for the determination under this paragraph.</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Section 2604(d)(1) of the LIHEAP Act, 42 U.S.C. § 8624(a)(1)</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39A7F14D-6E26-F03C-CB32-C5211C173EFB}"/>
              </a:ext>
            </a:extLst>
          </p:cNvPr>
          <p:cNvSpPr txBox="1"/>
          <p:nvPr/>
        </p:nvSpPr>
        <p:spPr>
          <a:xfrm>
            <a:off x="207703" y="4859788"/>
            <a:ext cx="1134306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68C8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67856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Tribal Funding Allocations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Tx/>
                <a:buNone/>
                <a:tabLst/>
                <a:defRPr/>
              </a:pPr>
              <a:t>8</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8</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9" name="TextBox 8">
            <a:extLst>
              <a:ext uri="{FF2B5EF4-FFF2-40B4-BE49-F238E27FC236}">
                <a16:creationId xmlns:a16="http://schemas.microsoft.com/office/drawing/2014/main" id="{304CD1BD-7C0F-4DF0-BA4B-0BE142EAAF31}"/>
              </a:ext>
            </a:extLst>
          </p:cNvPr>
          <p:cNvSpPr txBox="1"/>
          <p:nvPr/>
        </p:nvSpPr>
        <p:spPr>
          <a:xfrm>
            <a:off x="570635" y="3314895"/>
            <a:ext cx="106926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68C8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68C8C"/>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6156A8BA-A0A3-3E7B-E5E4-57DDCD991163}"/>
              </a:ext>
            </a:extLst>
          </p:cNvPr>
          <p:cNvSpPr txBox="1"/>
          <p:nvPr/>
        </p:nvSpPr>
        <p:spPr>
          <a:xfrm>
            <a:off x="466120" y="1433564"/>
            <a:ext cx="11343063" cy="51398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68C8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Calibri" panose="020F0502020204030204" pitchFamily="34" charset="0"/>
                <a:cs typeface="Calibri" panose="020F0502020204030204" pitchFamily="34" charset="0"/>
              </a:rPr>
              <a:t>What that means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968C8C"/>
              </a:solidFill>
              <a:effectLst/>
              <a:uLnTx/>
              <a:uFillTx/>
              <a:latin typeface="Calibri" panose="020F0502020204030204" pitchFamily="34" charset="0"/>
              <a:ea typeface="+mn-ea"/>
              <a:cs typeface="Calibri" panose="020F0502020204030204" pitchFamily="34" charset="0"/>
            </a:endParaRPr>
          </a:p>
          <a:p>
            <a:pPr marL="342900" marR="0" indent="-342900">
              <a:spcBef>
                <a:spcPts val="0"/>
              </a:spcBef>
              <a:spcAft>
                <a:spcPts val="1200"/>
              </a:spcAft>
              <a:buFont typeface="Arial" panose="020B0604020202020204" pitchFamily="34" charset="0"/>
              <a:buChar char="•"/>
            </a:pPr>
            <a:r>
              <a:rPr kumimoji="0" lang="en-US" sz="2400" i="0" u="none" strike="noStrike" kern="1200" cap="none" spc="0" normalizeH="0" baseline="0" noProof="0" dirty="0">
                <a:ln>
                  <a:noFill/>
                </a:ln>
                <a:solidFill>
                  <a:srgbClr val="000000"/>
                </a:solidFill>
                <a:uLnTx/>
                <a:uFillTx/>
                <a:latin typeface="Source Sans Pro" panose="020B0503030403020204" pitchFamily="34" charset="0"/>
                <a:cs typeface="Calibri" panose="020F0502020204030204" pitchFamily="34" charset="0"/>
              </a:rPr>
              <a:t>Tribes can propose to receive LIHEAP funds to serve their tribal members.</a:t>
            </a:r>
          </a:p>
          <a:p>
            <a:pPr marL="342900" marR="0" indent="-342900">
              <a:spcBef>
                <a:spcPts val="0"/>
              </a:spcBef>
              <a:spcAft>
                <a:spcPts val="1200"/>
              </a:spcAft>
              <a:buFont typeface="Arial" panose="020B0604020202020204" pitchFamily="34" charset="0"/>
              <a:buChar char="•"/>
            </a:pPr>
            <a:r>
              <a:rPr lang="en-US" sz="2400" dirty="0">
                <a:solidFill>
                  <a:srgbClr val="000000"/>
                </a:solidFill>
                <a:latin typeface="Source Sans Pro" panose="020B0503030403020204" pitchFamily="34" charset="0"/>
                <a:cs typeface="Calibri" panose="020F0502020204030204" pitchFamily="34" charset="0"/>
              </a:rPr>
              <a:t>The default amount of funding that they receive is determined in the following way.</a:t>
            </a:r>
          </a:p>
          <a:p>
            <a:pPr marL="800100" lvl="1" indent="-342900">
              <a:spcAft>
                <a:spcPts val="1200"/>
              </a:spcAft>
              <a:buFont typeface="Arial" panose="020B0604020202020204" pitchFamily="34" charset="0"/>
              <a:buChar char="•"/>
            </a:pPr>
            <a:r>
              <a:rPr lang="en-US" sz="2400" dirty="0">
                <a:solidFill>
                  <a:srgbClr val="000000"/>
                </a:solidFill>
                <a:latin typeface="Source Sans Pro" panose="020B0503030403020204" pitchFamily="34" charset="0"/>
                <a:cs typeface="Calibri" panose="020F0502020204030204" pitchFamily="34" charset="0"/>
              </a:rPr>
              <a:t>State LIHEAP Allocation = X ($10,000,000)</a:t>
            </a:r>
          </a:p>
          <a:p>
            <a:pPr marL="800100" lvl="1" indent="-342900">
              <a:spcAft>
                <a:spcPts val="1200"/>
              </a:spcAft>
              <a:buFont typeface="Arial" panose="020B0604020202020204" pitchFamily="34" charset="0"/>
              <a:buChar char="•"/>
            </a:pPr>
            <a:r>
              <a:rPr lang="en-US" sz="2400" dirty="0">
                <a:solidFill>
                  <a:srgbClr val="000000"/>
                </a:solidFill>
                <a:latin typeface="Source Sans Pro" panose="020B0503030403020204" pitchFamily="34" charset="0"/>
                <a:cs typeface="Calibri" panose="020F0502020204030204" pitchFamily="34" charset="0"/>
              </a:rPr>
              <a:t>Number of Low-Income Households in the State = Y (100,000)</a:t>
            </a:r>
          </a:p>
          <a:p>
            <a:pPr marL="800100" lvl="1" indent="-342900">
              <a:spcAft>
                <a:spcPts val="1200"/>
              </a:spcAft>
              <a:buFont typeface="Arial" panose="020B0604020202020204" pitchFamily="34" charset="0"/>
              <a:buChar char="•"/>
            </a:pPr>
            <a:r>
              <a:rPr kumimoji="0" lang="en-US" sz="2400" i="0" u="none" strike="noStrike" kern="1200" cap="none" spc="0" normalizeH="0" baseline="0" noProof="0" dirty="0">
                <a:ln>
                  <a:noFill/>
                </a:ln>
                <a:solidFill>
                  <a:srgbClr val="000000"/>
                </a:solidFill>
                <a:effectLst/>
                <a:uLnTx/>
                <a:uFillTx/>
                <a:latin typeface="Source Sans Pro" panose="020B0503030403020204" pitchFamily="34" charset="0"/>
                <a:ea typeface="+mn-ea"/>
                <a:cs typeface="Calibri" panose="020F0502020204030204" pitchFamily="34" charset="0"/>
              </a:rPr>
              <a:t>Number of </a:t>
            </a:r>
            <a:r>
              <a:rPr lang="en-US" sz="2400" dirty="0">
                <a:solidFill>
                  <a:srgbClr val="000000"/>
                </a:solidFill>
                <a:latin typeface="Source Sans Pro" panose="020B0503030403020204" pitchFamily="34" charset="0"/>
                <a:cs typeface="Calibri" panose="020F0502020204030204" pitchFamily="34" charset="0"/>
              </a:rPr>
              <a:t>Tribal </a:t>
            </a:r>
            <a:r>
              <a:rPr kumimoji="0" lang="en-US" sz="2400" i="0" u="none" strike="noStrike" kern="1200" cap="none" spc="0" normalizeH="0" baseline="0" noProof="0" dirty="0">
                <a:ln>
                  <a:noFill/>
                </a:ln>
                <a:solidFill>
                  <a:srgbClr val="000000"/>
                </a:solidFill>
                <a:effectLst/>
                <a:uLnTx/>
                <a:uFillTx/>
                <a:latin typeface="Source Sans Pro" panose="020B0503030403020204" pitchFamily="34" charset="0"/>
                <a:ea typeface="+mn-ea"/>
                <a:cs typeface="Calibri" panose="020F0502020204030204" pitchFamily="34" charset="0"/>
              </a:rPr>
              <a:t>Low-Income Households </a:t>
            </a:r>
            <a:r>
              <a:rPr lang="en-US" sz="2400" dirty="0">
                <a:solidFill>
                  <a:srgbClr val="000000"/>
                </a:solidFill>
                <a:latin typeface="Source Sans Pro" panose="020B0503030403020204" pitchFamily="34" charset="0"/>
                <a:cs typeface="Calibri" panose="020F0502020204030204" pitchFamily="34" charset="0"/>
              </a:rPr>
              <a:t>on the Tribal Reservation = Z (5,000)</a:t>
            </a:r>
          </a:p>
          <a:p>
            <a:pPr marL="800100" lvl="1" indent="-342900">
              <a:spcAft>
                <a:spcPts val="1200"/>
              </a:spcAft>
              <a:buFont typeface="Arial" panose="020B0604020202020204" pitchFamily="34" charset="0"/>
              <a:buChar char="•"/>
            </a:pPr>
            <a:r>
              <a:rPr kumimoji="0" lang="en-US" sz="2400" i="0" u="none" strike="noStrike" kern="1200" cap="none" spc="0" normalizeH="0" baseline="0" noProof="0" dirty="0">
                <a:ln>
                  <a:noFill/>
                </a:ln>
                <a:solidFill>
                  <a:srgbClr val="000000"/>
                </a:solidFill>
                <a:effectLst/>
                <a:uLnTx/>
                <a:uFillTx/>
                <a:latin typeface="Source Sans Pro" panose="020B0503030403020204" pitchFamily="34" charset="0"/>
                <a:ea typeface="+mn-ea"/>
                <a:cs typeface="Calibri" panose="020F0502020204030204" pitchFamily="34" charset="0"/>
              </a:rPr>
              <a:t>% = Z / Y = 5,000/100,000 = 5%</a:t>
            </a:r>
          </a:p>
          <a:p>
            <a:pPr marL="800100" lvl="1" indent="-342900">
              <a:spcAft>
                <a:spcPts val="1200"/>
              </a:spcAft>
              <a:buFont typeface="Arial" panose="020B0604020202020204" pitchFamily="34" charset="0"/>
              <a:buChar char="•"/>
            </a:pPr>
            <a:r>
              <a:rPr lang="en-US" sz="2400" dirty="0">
                <a:solidFill>
                  <a:prstClr val="black"/>
                </a:solidFill>
                <a:latin typeface="Calibri" panose="020F0502020204030204" pitchFamily="34" charset="0"/>
                <a:cs typeface="Calibri" panose="020F0502020204030204" pitchFamily="34" charset="0"/>
              </a:rPr>
              <a:t>Tribal Funding = % * X = 5% * $10,000,000 = $500,000</a:t>
            </a:r>
          </a:p>
          <a:p>
            <a:pPr marL="342900" indent="-342900">
              <a:spcAft>
                <a:spcPts val="1200"/>
              </a:spcAft>
              <a:buFont typeface="Arial" panose="020B0604020202020204" pitchFamily="34" charset="0"/>
              <a:buChar char="•"/>
            </a:pPr>
            <a:r>
              <a:rPr kumimoji="0" lang="en-US" sz="2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If the tribe does not have a </a:t>
            </a:r>
            <a:r>
              <a:rPr kumimoji="0" lang="en-US" sz="240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reser</a:t>
            </a:r>
            <a:r>
              <a:rPr lang="en-US" sz="2400" dirty="0" err="1">
                <a:solidFill>
                  <a:prstClr val="black"/>
                </a:solidFill>
                <a:latin typeface="Calibri" panose="020F0502020204030204" pitchFamily="34" charset="0"/>
                <a:cs typeface="Calibri" panose="020F0502020204030204" pitchFamily="34" charset="0"/>
              </a:rPr>
              <a:t>vation</a:t>
            </a:r>
            <a:r>
              <a:rPr lang="en-US" sz="2400" dirty="0">
                <a:solidFill>
                  <a:prstClr val="black"/>
                </a:solidFill>
                <a:latin typeface="Calibri" panose="020F0502020204030204" pitchFamily="34" charset="0"/>
                <a:cs typeface="Calibri" panose="020F0502020204030204" pitchFamily="34" charset="0"/>
              </a:rPr>
              <a:t> some other procedure will be used.</a:t>
            </a:r>
            <a:endParaRPr kumimoji="0" lang="en-US" sz="2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39A7F14D-6E26-F03C-CB32-C5211C173EFB}"/>
              </a:ext>
            </a:extLst>
          </p:cNvPr>
          <p:cNvSpPr txBox="1"/>
          <p:nvPr/>
        </p:nvSpPr>
        <p:spPr>
          <a:xfrm>
            <a:off x="207703" y="4859788"/>
            <a:ext cx="1134306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68C8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59425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Tribal Service Territories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Tx/>
                <a:buNone/>
                <a:tabLst/>
                <a:defRPr/>
              </a:pPr>
              <a:t>9</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9</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9" name="TextBox 8">
            <a:extLst>
              <a:ext uri="{FF2B5EF4-FFF2-40B4-BE49-F238E27FC236}">
                <a16:creationId xmlns:a16="http://schemas.microsoft.com/office/drawing/2014/main" id="{304CD1BD-7C0F-4DF0-BA4B-0BE142EAAF31}"/>
              </a:ext>
            </a:extLst>
          </p:cNvPr>
          <p:cNvSpPr txBox="1"/>
          <p:nvPr/>
        </p:nvSpPr>
        <p:spPr>
          <a:xfrm>
            <a:off x="570635" y="3314895"/>
            <a:ext cx="106926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68C8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68C8C"/>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6156A8BA-A0A3-3E7B-E5E4-57DDCD991163}"/>
              </a:ext>
            </a:extLst>
          </p:cNvPr>
          <p:cNvSpPr txBox="1"/>
          <p:nvPr/>
        </p:nvSpPr>
        <p:spPr>
          <a:xfrm>
            <a:off x="466120" y="1433564"/>
            <a:ext cx="11343063"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68C8C"/>
              </a:solidFill>
              <a:effectLst/>
              <a:uLnTx/>
              <a:uFillTx/>
              <a:latin typeface="Calibri" panose="020F0502020204030204" pitchFamily="34" charset="0"/>
              <a:ea typeface="+mn-ea"/>
              <a:cs typeface="Calibri" panose="020F0502020204030204" pitchFamily="34" charset="0"/>
            </a:endParaRPr>
          </a:p>
          <a:p>
            <a:pPr marL="342900" marR="0" indent="-342900">
              <a:spcBef>
                <a:spcPts val="0"/>
              </a:spcBef>
              <a:spcAft>
                <a:spcPts val="1200"/>
              </a:spcAft>
              <a:buFont typeface="Arial" panose="020B0604020202020204" pitchFamily="34" charset="0"/>
              <a:buChar char="•"/>
            </a:pPr>
            <a:r>
              <a:rPr kumimoji="0" lang="en-US" sz="2400" i="0" u="none" strike="noStrike" kern="1200" cap="none" spc="0" normalizeH="0" baseline="0" noProof="0" dirty="0">
                <a:ln>
                  <a:noFill/>
                </a:ln>
                <a:solidFill>
                  <a:srgbClr val="000000"/>
                </a:solidFill>
                <a:uLnTx/>
                <a:uFillTx/>
                <a:latin typeface="Source Sans Pro" panose="020B0503030403020204" pitchFamily="34" charset="0"/>
                <a:cs typeface="Calibri" panose="020F0502020204030204" pitchFamily="34" charset="0"/>
              </a:rPr>
              <a:t>The default service area for a tribe is their tribal reservation and adjacent trust lands.</a:t>
            </a:r>
          </a:p>
          <a:p>
            <a:pPr marL="342900" marR="0" indent="-342900">
              <a:spcBef>
                <a:spcPts val="0"/>
              </a:spcBef>
              <a:spcAft>
                <a:spcPts val="1200"/>
              </a:spcAft>
              <a:buFont typeface="Arial" panose="020B0604020202020204" pitchFamily="34" charset="0"/>
              <a:buChar char="•"/>
            </a:pPr>
            <a:r>
              <a:rPr lang="en-US" sz="2400" dirty="0">
                <a:solidFill>
                  <a:srgbClr val="000000"/>
                </a:solidFill>
                <a:latin typeface="Source Sans Pro" panose="020B0503030403020204" pitchFamily="34" charset="0"/>
                <a:cs typeface="Calibri" panose="020F0502020204030204" pitchFamily="34" charset="0"/>
              </a:rPr>
              <a:t>The default population served by a tribe are tribal members. </a:t>
            </a:r>
            <a:endParaRPr kumimoji="0" lang="en-US" sz="2400" i="0" u="none" strike="noStrike" kern="1200" cap="none" spc="0" normalizeH="0" baseline="0" noProof="0" dirty="0">
              <a:ln>
                <a:noFill/>
              </a:ln>
              <a:solidFill>
                <a:srgbClr val="000000"/>
              </a:solidFill>
              <a:uLnTx/>
              <a:uFillTx/>
              <a:latin typeface="Source Sans Pro" panose="020B050303040302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39A7F14D-6E26-F03C-CB32-C5211C173EFB}"/>
              </a:ext>
            </a:extLst>
          </p:cNvPr>
          <p:cNvSpPr txBox="1"/>
          <p:nvPr/>
        </p:nvSpPr>
        <p:spPr>
          <a:xfrm>
            <a:off x="207703" y="4859788"/>
            <a:ext cx="1134306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68C8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33255086"/>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IHEAP  COVID-19 - Necessity is the Mother of Invention - Fin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UAC 2021 slide template" id="{3BE37F88-CB4E-4E5D-9831-CBA405EB223A}" vid="{E642F870-6B74-4396-BA79-215F725A6B3D}"/>
    </a:ext>
  </a:extLst>
</a:theme>
</file>

<file path=ppt/theme/theme2.xml><?xml version="1.0" encoding="utf-8"?>
<a:theme xmlns:a="http://schemas.openxmlformats.org/drawingml/2006/main" name="Median">
  <a:themeElements>
    <a:clrScheme name="Custom 1">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7030A0"/>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6012</TotalTime>
  <Words>1795</Words>
  <Application>Microsoft Office PowerPoint</Application>
  <PresentationFormat>Widescreen</PresentationFormat>
  <Paragraphs>313</Paragraphs>
  <Slides>25</Slides>
  <Notes>23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Arial</vt:lpstr>
      <vt:lpstr>Calibri</vt:lpstr>
      <vt:lpstr>Lato</vt:lpstr>
      <vt:lpstr>Quattrocento Sans</vt:lpstr>
      <vt:lpstr>Source Sans Pro</vt:lpstr>
      <vt:lpstr>Times New Roman</vt:lpstr>
      <vt:lpstr>Tw Cen MT</vt:lpstr>
      <vt:lpstr>Wingdings</vt:lpstr>
      <vt:lpstr>Wingdings 2</vt:lpstr>
      <vt:lpstr>LIHEAP  COVID-19 - Necessity is the Mother of Invention - Final</vt:lpstr>
      <vt:lpstr>Median</vt:lpstr>
      <vt:lpstr>PowerPoint Presentation</vt:lpstr>
      <vt:lpstr>LIHEAP 101 for Tribes June 14th, 2023</vt:lpstr>
      <vt:lpstr>Introduction, Session Objectives</vt:lpstr>
      <vt:lpstr>Topics, Presenters</vt:lpstr>
      <vt:lpstr>PowerPoint Presentation</vt:lpstr>
      <vt:lpstr>Overview</vt:lpstr>
      <vt:lpstr>Tribal Funding Allocations</vt:lpstr>
      <vt:lpstr>Tribal Funding Allocations</vt:lpstr>
      <vt:lpstr>Tribal Service Territories</vt:lpstr>
      <vt:lpstr>State – Tribe Agreements</vt:lpstr>
      <vt:lpstr>PowerPoint Presentation</vt:lpstr>
      <vt:lpstr>PowerPoint Presentation</vt:lpstr>
      <vt:lpstr>Overview</vt:lpstr>
      <vt:lpstr>Bristol Bay Native Association</vt:lpstr>
      <vt:lpstr>Cook Inlet Tribal Council</vt:lpstr>
      <vt:lpstr>Rosebud Sioux Tribe</vt:lpstr>
      <vt:lpstr>PowerPoint Presentation</vt:lpstr>
      <vt:lpstr>PowerPoint Presentation</vt:lpstr>
      <vt:lpstr>Overview</vt:lpstr>
      <vt:lpstr>Bristol Bay Native Association</vt:lpstr>
      <vt:lpstr>Cook Inlet Tribal Council</vt:lpstr>
      <vt:lpstr>Rosebud Sioux Tribe</vt:lpstr>
      <vt:lpstr>PowerPoint Presentation</vt:lpstr>
      <vt:lpstr>Conclusion</vt:lpstr>
      <vt:lpstr>Continuing the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Torgerson</dc:creator>
  <cp:lastModifiedBy>David Carroll</cp:lastModifiedBy>
  <cp:revision>82</cp:revision>
  <cp:lastPrinted>2022-06-24T20:09:44Z</cp:lastPrinted>
  <dcterms:created xsi:type="dcterms:W3CDTF">2022-06-20T23:55:00Z</dcterms:created>
  <dcterms:modified xsi:type="dcterms:W3CDTF">2023-06-14T19:51:58Z</dcterms:modified>
</cp:coreProperties>
</file>