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65" r:id="rId2"/>
    <p:sldId id="372" r:id="rId3"/>
    <p:sldId id="338" r:id="rId4"/>
    <p:sldId id="373" r:id="rId5"/>
    <p:sldId id="374" r:id="rId6"/>
    <p:sldId id="375" r:id="rId7"/>
    <p:sldId id="376" r:id="rId8"/>
    <p:sldId id="377" r:id="rId9"/>
    <p:sldId id="378" r:id="rId10"/>
    <p:sldId id="379" r:id="rId11"/>
    <p:sldId id="380" r:id="rId12"/>
    <p:sldId id="357" r:id="rId13"/>
    <p:sldId id="381" r:id="rId14"/>
    <p:sldId id="336" r:id="rId15"/>
    <p:sldId id="352" r:id="rId16"/>
    <p:sldId id="382" r:id="rId17"/>
    <p:sldId id="337" r:id="rId18"/>
    <p:sldId id="355" r:id="rId19"/>
    <p:sldId id="362" r:id="rId20"/>
    <p:sldId id="353" r:id="rId21"/>
    <p:sldId id="371"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8" autoAdjust="0"/>
    <p:restoredTop sz="96433" autoAdjust="0"/>
  </p:normalViewPr>
  <p:slideViewPr>
    <p:cSldViewPr snapToGrid="0">
      <p:cViewPr varScale="1">
        <p:scale>
          <a:sx n="44" d="100"/>
          <a:sy n="44" d="100"/>
        </p:scale>
        <p:origin x="-58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616E8A74-F89F-4934-8AAB-BEAC22030327}" type="datetimeFigureOut">
              <a:rPr lang="en-US" smtClean="0"/>
              <a:t>6/4/2019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C64C1C96-6CC9-42E2-9675-96543E86358A}" type="slidenum">
              <a:rPr lang="en-US" smtClean="0"/>
              <a:t>‹#›</a:t>
            </a:fld>
            <a:endParaRPr lang="en-US"/>
          </a:p>
        </p:txBody>
      </p:sp>
    </p:spTree>
    <p:extLst>
      <p:ext uri="{BB962C8B-B14F-4D97-AF65-F5344CB8AC3E}">
        <p14:creationId xmlns:p14="http://schemas.microsoft.com/office/powerpoint/2010/main" val="2478059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F1897C01-7D75-4392-97AD-98001B37326B}" type="datetimeFigureOut">
              <a:rPr lang="en-US" smtClean="0"/>
              <a:t>6/4/2019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B2908F29-7334-4776-AA39-E2F0C6705A44}" type="slidenum">
              <a:rPr lang="en-US" smtClean="0"/>
              <a:t>‹#›</a:t>
            </a:fld>
            <a:endParaRPr lang="en-US"/>
          </a:p>
        </p:txBody>
      </p:sp>
    </p:spTree>
    <p:extLst>
      <p:ext uri="{BB962C8B-B14F-4D97-AF65-F5344CB8AC3E}">
        <p14:creationId xmlns:p14="http://schemas.microsoft.com/office/powerpoint/2010/main" val="3885116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4300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4830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9147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08F29-7334-4776-AA39-E2F0C6705A44}" type="slidenum">
              <a:rPr lang="en-US" smtClean="0"/>
              <a:t>17</a:t>
            </a:fld>
            <a:endParaRPr lang="en-US"/>
          </a:p>
        </p:txBody>
      </p:sp>
    </p:spTree>
    <p:extLst>
      <p:ext uri="{BB962C8B-B14F-4D97-AF65-F5344CB8AC3E}">
        <p14:creationId xmlns:p14="http://schemas.microsoft.com/office/powerpoint/2010/main" val="2257575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08F29-7334-4776-AA39-E2F0C6705A44}" type="slidenum">
              <a:rPr lang="en-US" smtClean="0"/>
              <a:t>18</a:t>
            </a:fld>
            <a:endParaRPr lang="en-US"/>
          </a:p>
        </p:txBody>
      </p:sp>
    </p:spTree>
    <p:extLst>
      <p:ext uri="{BB962C8B-B14F-4D97-AF65-F5344CB8AC3E}">
        <p14:creationId xmlns:p14="http://schemas.microsoft.com/office/powerpoint/2010/main" val="4263056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08F29-7334-4776-AA39-E2F0C6705A44}" type="slidenum">
              <a:rPr lang="en-US" smtClean="0"/>
              <a:t>19</a:t>
            </a:fld>
            <a:endParaRPr lang="en-US"/>
          </a:p>
        </p:txBody>
      </p:sp>
    </p:spTree>
    <p:extLst>
      <p:ext uri="{BB962C8B-B14F-4D97-AF65-F5344CB8AC3E}">
        <p14:creationId xmlns:p14="http://schemas.microsoft.com/office/powerpoint/2010/main" val="1121700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134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42010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13899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823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9812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0228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1128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23A3BD-D6B1-4A3E-906B-882F0A098F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17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BA21F263-3D89-45E3-819A-8B557F9D3D6B}" type="datetime1">
              <a:rPr kumimoji="0" lang="en-US" sz="2000" b="0" i="0" u="none" strike="noStrike" kern="1200" cap="none" spc="0" normalizeH="0" baseline="0" noProof="0" smtClean="0">
                <a:ln>
                  <a:noFill/>
                </a:ln>
                <a:solidFill>
                  <a:srgbClr val="FFFFFF"/>
                </a:solidFill>
                <a:effectLst/>
                <a:uLnTx/>
                <a:uFillTx/>
                <a:latin typeface="Tw Cen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6/4/2019</a:t>
            </a:fld>
            <a:endParaRPr kumimoji="0" lang="en-US" sz="2000" b="0" i="0" u="none" strike="noStrike" kern="1200" cap="none" spc="0" normalizeH="0" baseline="0" noProof="0">
              <a:ln>
                <a:noFill/>
              </a:ln>
              <a:solidFill>
                <a:srgbClr val="FFFFFF"/>
              </a:solidFill>
              <a:effectLst/>
              <a:uLnTx/>
              <a:uFillTx/>
              <a:latin typeface="Tw Cen MT"/>
              <a:ea typeface="+mn-ea"/>
              <a:cs typeface="+mn-cs"/>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EBDDC3"/>
              </a:solidFill>
              <a:effectLst/>
              <a:uLnTx/>
              <a:uFillTx/>
              <a:latin typeface="Tw Cen MT"/>
              <a:ea typeface="+mn-ea"/>
              <a:cs typeface="+mn-cs"/>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EBDDC3"/>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EBDDC3"/>
              </a:solidFill>
              <a:effectLst/>
              <a:uLnTx/>
              <a:uFillTx/>
              <a:latin typeface="Calibri" pitchFamily="34" charset="0"/>
              <a:ea typeface="+mn-ea"/>
              <a:cs typeface="+mn-cs"/>
            </a:endParaRPr>
          </a:p>
        </p:txBody>
      </p:sp>
    </p:spTree>
    <p:extLst>
      <p:ext uri="{BB962C8B-B14F-4D97-AF65-F5344CB8AC3E}">
        <p14:creationId xmlns:p14="http://schemas.microsoft.com/office/powerpoint/2010/main" val="40557667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D7B6EDD-6C9C-4BA5-B10C-468D13BD258F}"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Tree>
    <p:extLst>
      <p:ext uri="{BB962C8B-B14F-4D97-AF65-F5344CB8AC3E}">
        <p14:creationId xmlns:p14="http://schemas.microsoft.com/office/powerpoint/2010/main" val="239064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3D49CF4-9A9D-4C63-BB0E-F541EA6A7A26}"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5" name="Footer Placeholder 4"/>
          <p:cNvSpPr>
            <a:spLocks noGrp="1"/>
          </p:cNvSpPr>
          <p:nvPr>
            <p:ph type="ftr" sz="quarter" idx="11"/>
          </p:nvPr>
        </p:nvSpPr>
        <p:spPr>
          <a:xfrm>
            <a:off x="457201" y="6248207"/>
            <a:ext cx="5573483"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6" name="Slide Number Placeholder 5"/>
          <p:cNvSpPr>
            <a:spLocks noGrp="1"/>
          </p:cNvSpPr>
          <p:nvPr>
            <p:ph type="sldNum" sz="quarter" idx="12"/>
          </p:nvPr>
        </p:nvSpPr>
        <p:spPr>
          <a:xfrm rot="5400000">
            <a:off x="5989638" y="144462"/>
            <a:ext cx="533400" cy="24447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Tree>
    <p:extLst>
      <p:ext uri="{BB962C8B-B14F-4D97-AF65-F5344CB8AC3E}">
        <p14:creationId xmlns:p14="http://schemas.microsoft.com/office/powerpoint/2010/main" val="51331995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1FB3AF-ECDD-4881-9F64-F3D5850997B4}"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Tree>
    <p:extLst>
      <p:ext uri="{BB962C8B-B14F-4D97-AF65-F5344CB8AC3E}">
        <p14:creationId xmlns:p14="http://schemas.microsoft.com/office/powerpoint/2010/main" val="407353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latin typeface="Calibri" panose="020F0502020204030204" pitchFamily="34" charset="0"/>
                <a:cs typeface="Calibri" panose="020F0502020204030204" pitchFamily="34" charset="0"/>
              </a:defRPr>
            </a:lvl1pPr>
          </a:lstStyle>
          <a:p>
            <a:r>
              <a:rPr kumimoji="0" lang="en-US" dirty="0"/>
              <a:t>Click to edit Master 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9A20B0D-C8A7-48BC-88D0-D774B8372AE6}"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6" name="Slide Number Placeholder 5"/>
          <p:cNvSpPr>
            <a:spLocks noGrp="1"/>
          </p:cNvSpPr>
          <p:nvPr>
            <p:ph type="sldNum" sz="quarter" idx="12"/>
          </p:nvPr>
        </p:nvSpPr>
        <p:spPr/>
        <p:txBody>
          <a:bodyPr/>
          <a:lstStyle>
            <a:lvl1pPr>
              <a:defRPr sz="2000">
                <a:solidFill>
                  <a:srgbClr val="FFFFFF"/>
                </a:solidFill>
                <a:latin typeface="Calibri"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8" name="Content Placeholder 7"/>
          <p:cNvSpPr>
            <a:spLocks noGrp="1"/>
          </p:cNvSpPr>
          <p:nvPr>
            <p:ph sz="quarter" idx="1"/>
          </p:nvPr>
        </p:nvSpPr>
        <p:spPr>
          <a:xfrm>
            <a:off x="612648" y="1600200"/>
            <a:ext cx="8153400" cy="4495800"/>
          </a:xfrm>
        </p:spPr>
        <p:txBody>
          <a:bodyPr/>
          <a:lstStyle>
            <a:lvl1pPr marL="320040" indent="-320040">
              <a:buSzPct val="75000"/>
              <a:buFont typeface="Arial" panose="020B0604020202020204" pitchFamily="34" charset="0"/>
              <a:buChar char="•"/>
              <a:defRPr>
                <a:latin typeface="Calibri" panose="020F0502020204030204" pitchFamily="34" charset="0"/>
                <a:cs typeface="Calibri" panose="020F0502020204030204" pitchFamily="34" charset="0"/>
              </a:defRPr>
            </a:lvl1pPr>
            <a:lvl2pPr marL="640080" indent="-274320">
              <a:buClr>
                <a:schemeClr val="accent1">
                  <a:lumMod val="50000"/>
                </a:schemeClr>
              </a:buClr>
              <a:buSzPct val="75000"/>
              <a:buFont typeface="Wingdings" panose="05000000000000000000" pitchFamily="2" charset="2"/>
              <a:buChar char="Ø"/>
              <a:defRPr>
                <a:latin typeface="Calibri" panose="020F0502020204030204" pitchFamily="34" charset="0"/>
                <a:cs typeface="Calibri" panose="020F0502020204030204" pitchFamily="34" charset="0"/>
              </a:defRPr>
            </a:lvl2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3410885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58BFA8-150E-455E-BE50-7F4CFFF844EB}"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4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400" b="1" i="0" u="none" strike="noStrike" kern="1200" cap="none" spc="0" normalizeH="0" baseline="0" noProof="0">
              <a:ln>
                <a:noFill/>
              </a:ln>
              <a:solidFill>
                <a:srgbClr val="FFFFFF"/>
              </a:solidFill>
              <a:effectLst/>
              <a:uLnTx/>
              <a:uFillTx/>
              <a:latin typeface="Calibri" pitchFamily="34" charset="0"/>
              <a:ea typeface="+mn-ea"/>
              <a:cs typeface="+mn-cs"/>
            </a:endParaRPr>
          </a:p>
        </p:txBody>
      </p:sp>
      <p:sp>
        <p:nvSpPr>
          <p:cNvPr id="14" name="Footer Placeholder 13"/>
          <p:cNvSpPr>
            <a:spLocks noGrp="1"/>
          </p:cNvSpPr>
          <p:nvPr>
            <p:ph type="ftr"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Tree>
    <p:extLst>
      <p:ext uri="{BB962C8B-B14F-4D97-AF65-F5344CB8AC3E}">
        <p14:creationId xmlns:p14="http://schemas.microsoft.com/office/powerpoint/2010/main" val="210868519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F3D19AF4-25F4-4110-B65A-FDEE47C177F4}"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10" name="Slide Number Placeholder 9"/>
          <p:cNvSpPr>
            <a:spLocks noGrp="1"/>
          </p:cNvSpPr>
          <p:nvPr>
            <p:ph type="sldNum" sz="quarter" idx="16"/>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
        <p:nvSpPr>
          <p:cNvPr id="12" name="Footer Placeholder 11"/>
          <p:cNvSpPr>
            <a:spLocks noGrp="1"/>
          </p:cNvSpPr>
          <p:nvPr>
            <p:ph type="ftr" sz="quarter" idx="17"/>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Tree>
    <p:extLst>
      <p:ext uri="{BB962C8B-B14F-4D97-AF65-F5344CB8AC3E}">
        <p14:creationId xmlns:p14="http://schemas.microsoft.com/office/powerpoint/2010/main" val="116770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F84C8B9-BCCB-420E-B88B-ADCF1422A012}"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12" name="Slide Number Placeholder 11"/>
          <p:cNvSpPr>
            <a:spLocks noGrp="1"/>
          </p:cNvSpPr>
          <p:nvPr>
            <p:ph type="sldNum" sz="quarter" idx="16"/>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
        <p:nvSpPr>
          <p:cNvPr id="14" name="Footer Placeholder 13"/>
          <p:cNvSpPr>
            <a:spLocks noGrp="1"/>
          </p:cNvSpPr>
          <p:nvPr>
            <p:ph type="ftr" sz="quarter" idx="17"/>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342878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F48391F-8493-4F3F-B293-088F5754AF2C}"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Tree>
    <p:extLst>
      <p:ext uri="{BB962C8B-B14F-4D97-AF65-F5344CB8AC3E}">
        <p14:creationId xmlns:p14="http://schemas.microsoft.com/office/powerpoint/2010/main" val="1011196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63CE8A-5554-49D4-9AD9-B7622FC7AF1C}"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775F5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775F55"/>
              </a:solidFill>
              <a:effectLst/>
              <a:uLnTx/>
              <a:uFillTx/>
              <a:latin typeface="Calibri" pitchFamily="34" charset="0"/>
              <a:ea typeface="+mn-ea"/>
              <a:cs typeface="+mn-cs"/>
            </a:endParaRPr>
          </a:p>
        </p:txBody>
      </p:sp>
    </p:spTree>
    <p:extLst>
      <p:ext uri="{BB962C8B-B14F-4D97-AF65-F5344CB8AC3E}">
        <p14:creationId xmlns:p14="http://schemas.microsoft.com/office/powerpoint/2010/main" val="173501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ED677-D1AE-4B37-8A4C-202BCA3A9EA7}"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a:ln>
                <a:noFill/>
              </a:ln>
              <a:solidFill>
                <a:srgbClr val="FFFFFF"/>
              </a:solidFill>
              <a:effectLst/>
              <a:uLnTx/>
              <a:uFillTx/>
              <a:latin typeface="Calibri" pitchFamily="34" charset="0"/>
              <a:ea typeface="+mn-ea"/>
              <a:cs typeface="+mn-cs"/>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19640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12" name="Date Placeholder 11"/>
          <p:cNvSpPr>
            <a:spLocks noGrp="1"/>
          </p:cNvSpPr>
          <p:nvPr>
            <p:ph type="dt" sz="half" idx="10"/>
          </p:nvPr>
        </p:nvSpPr>
        <p:spPr>
          <a:xfrm>
            <a:off x="6248400" y="6248400"/>
            <a:ext cx="2667000" cy="365125"/>
          </a:xfrm>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9A7EC3D8-DC37-4CE1-80F5-1B9330360C95}"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8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800" b="1" i="0" u="none" strike="noStrike" kern="1200" cap="none" spc="0" normalizeH="0" baseline="0" noProof="0">
              <a:ln>
                <a:noFill/>
              </a:ln>
              <a:solidFill>
                <a:srgbClr val="FFFFFF"/>
              </a:solidFill>
              <a:effectLst/>
              <a:uLnTx/>
              <a:uFillTx/>
              <a:latin typeface="Calibri" pitchFamily="34" charset="0"/>
              <a:ea typeface="+mn-ea"/>
              <a:cs typeface="+mn-cs"/>
            </a:endParaRPr>
          </a:p>
        </p:txBody>
      </p:sp>
      <p:sp>
        <p:nvSpPr>
          <p:cNvPr id="14" name="Footer Placeholder 13"/>
          <p:cNvSpPr>
            <a:spLocks noGrp="1"/>
          </p:cNvSpPr>
          <p:nvPr>
            <p:ph type="ftr" sz="quarter" idx="12"/>
          </p:nvPr>
        </p:nvSpPr>
        <p:spPr>
          <a:xfrm>
            <a:off x="1600200" y="6248206"/>
            <a:ext cx="4572000"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18631550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31FB3AF-ECDD-4881-9F64-F3D5850997B4}" type="datetime1">
              <a:rPr kumimoji="0" lang="en-US" sz="1400" b="0" i="0" u="none" strike="noStrike" kern="1200" cap="none" spc="0" normalizeH="0" baseline="0" noProof="0" smtClean="0">
                <a:ln>
                  <a:noFill/>
                </a:ln>
                <a:solidFill>
                  <a:srgbClr val="775F55"/>
                </a:solidFill>
                <a:effectLst/>
                <a:uLnTx/>
                <a:uFillTx/>
                <a:latin typeface="Tw Cen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6/4/2019</a:t>
            </a:fld>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Tw Cen MT"/>
              <a:ea typeface="+mn-ea"/>
              <a:cs typeface="+mn-cs"/>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2000" b="1">
                <a:solidFill>
                  <a:srgbClr val="FFFFFF"/>
                </a:solidFill>
                <a:latin typeface="Calibri"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Tree>
    <p:extLst>
      <p:ext uri="{BB962C8B-B14F-4D97-AF65-F5344CB8AC3E}">
        <p14:creationId xmlns:p14="http://schemas.microsoft.com/office/powerpoint/2010/main" val="8270467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Kevin-McGrath@appriseinc.org" TargetMode="External"/><Relationship Id="rId2" Type="http://schemas.openxmlformats.org/officeDocument/2006/relationships/hyperlink" Target="mailto:Melissa@verveassociates.net" TargetMode="External"/><Relationship Id="rId1" Type="http://schemas.openxmlformats.org/officeDocument/2006/relationships/slideLayout" Target="../slideLayouts/slideLayout2.xml"/><Relationship Id="rId4" Type="http://schemas.openxmlformats.org/officeDocument/2006/relationships/hyperlink" Target="mailto:Daniel-Bausch@appriseinc.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9569"/>
            <a:ext cx="9144000" cy="1652016"/>
          </a:xfrm>
        </p:spPr>
        <p:txBody>
          <a:bodyPr lIns="0" tIns="0" rIns="0" bIns="0">
            <a:noAutofit/>
          </a:bodyPr>
          <a:lstStyle/>
          <a:p>
            <a:pPr algn="ctr">
              <a:lnSpc>
                <a:spcPct val="80000"/>
              </a:lnSpc>
            </a:pPr>
            <a:r>
              <a:rPr lang="en-US" sz="2800" b="1" dirty="0">
                <a:latin typeface="Calibri" pitchFamily="34" charset="0"/>
              </a:rPr>
              <a:t/>
            </a:r>
            <a:br>
              <a:rPr lang="en-US" sz="2800" b="1" dirty="0">
                <a:latin typeface="Calibri" pitchFamily="34" charset="0"/>
              </a:rPr>
            </a:br>
            <a:r>
              <a:rPr lang="en-US" sz="4000" b="1" dirty="0">
                <a:solidFill>
                  <a:schemeClr val="tx1"/>
                </a:solidFill>
                <a:latin typeface="Calibri" pitchFamily="34" charset="0"/>
              </a:rPr>
              <a:t/>
            </a:r>
            <a:br>
              <a:rPr lang="en-US" sz="4000" b="1" dirty="0">
                <a:solidFill>
                  <a:schemeClr val="tx1"/>
                </a:solidFill>
                <a:latin typeface="Calibri" pitchFamily="34" charset="0"/>
              </a:rPr>
            </a:br>
            <a:r>
              <a:rPr lang="en-US" b="1" dirty="0">
                <a:latin typeface="Calibri" panose="020F0502020204030204" pitchFamily="34" charset="0"/>
                <a:cs typeface="Calibri" panose="020F0502020204030204" pitchFamily="34" charset="0"/>
              </a:rPr>
              <a:t>How LIHEAP Performance Management is Increasing LIHEAP  Program Success</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r>
              <a:rPr lang="en-US" sz="3200" b="1" dirty="0">
                <a:latin typeface="Calibri" pitchFamily="34" charset="0"/>
              </a:rPr>
              <a:t/>
            </a:r>
            <a:br>
              <a:rPr lang="en-US" sz="3200" b="1" dirty="0">
                <a:latin typeface="Calibri" pitchFamily="34" charset="0"/>
              </a:rPr>
            </a:br>
            <a:r>
              <a:rPr lang="en-US" sz="3200" b="1" dirty="0">
                <a:latin typeface="Calibri" pitchFamily="34" charset="0"/>
              </a:rPr>
              <a:t>NEUAC 2019</a:t>
            </a:r>
            <a:endParaRPr lang="en-US" sz="3000" b="1" dirty="0">
              <a:solidFill>
                <a:schemeClr val="tx1"/>
              </a:solidFill>
              <a:latin typeface="Calibri" pitchFamily="34" charset="0"/>
            </a:endParaRPr>
          </a:p>
        </p:txBody>
      </p:sp>
      <p:sp>
        <p:nvSpPr>
          <p:cNvPr id="4" name="Rectangle 3"/>
          <p:cNvSpPr/>
          <p:nvPr/>
        </p:nvSpPr>
        <p:spPr>
          <a:xfrm>
            <a:off x="1227082" y="4301565"/>
            <a:ext cx="7512812" cy="2460930"/>
          </a:xfrm>
          <a:prstGeom prst="rect">
            <a:avLst/>
          </a:prstGeom>
        </p:spPr>
        <p:txBody>
          <a:bodyPr wrap="square">
            <a:spAutoFit/>
          </a:bodyPr>
          <a:lstStyle/>
          <a:p>
            <a:pPr algn="r">
              <a:lnSpc>
                <a:spcPct val="80000"/>
              </a:lnSpc>
            </a:pPr>
            <a:endParaRPr lang="en-US" sz="1600" b="1" dirty="0">
              <a:latin typeface="Calibri" pitchFamily="34" charset="0"/>
            </a:endParaRPr>
          </a:p>
          <a:p>
            <a:pPr algn="r">
              <a:lnSpc>
                <a:spcPct val="80000"/>
              </a:lnSpc>
            </a:pPr>
            <a:r>
              <a:rPr lang="en-US" sz="1600" b="1" dirty="0">
                <a:latin typeface="Calibri" pitchFamily="34" charset="0"/>
              </a:rPr>
              <a:t>Melissa Torgerson, </a:t>
            </a:r>
            <a:r>
              <a:rPr lang="en-US" sz="1600" i="1" dirty="0">
                <a:latin typeface="Calibri" pitchFamily="34" charset="0"/>
              </a:rPr>
              <a:t>VERVE Associates, LLC</a:t>
            </a:r>
          </a:p>
          <a:p>
            <a:pPr algn="r">
              <a:lnSpc>
                <a:spcPct val="80000"/>
              </a:lnSpc>
            </a:pPr>
            <a:endParaRPr lang="en-US" sz="1600" b="1" dirty="0">
              <a:latin typeface="Calibri" pitchFamily="34" charset="0"/>
            </a:endParaRPr>
          </a:p>
          <a:p>
            <a:pPr algn="r">
              <a:lnSpc>
                <a:spcPct val="80000"/>
              </a:lnSpc>
            </a:pPr>
            <a:r>
              <a:rPr lang="en-US" sz="1600" b="1" dirty="0">
                <a:latin typeface="Calibri" pitchFamily="34" charset="0"/>
              </a:rPr>
              <a:t>David Carroll, </a:t>
            </a:r>
            <a:r>
              <a:rPr lang="en-US" sz="1600" i="1" dirty="0">
                <a:latin typeface="Calibri" pitchFamily="34" charset="0"/>
              </a:rPr>
              <a:t>APPRISE Incorporated</a:t>
            </a:r>
          </a:p>
          <a:p>
            <a:pPr algn="r">
              <a:lnSpc>
                <a:spcPct val="80000"/>
              </a:lnSpc>
            </a:pPr>
            <a:endParaRPr lang="en-US" sz="1600" b="1" i="1" dirty="0">
              <a:latin typeface="Calibri" pitchFamily="34" charset="0"/>
            </a:endParaRPr>
          </a:p>
          <a:p>
            <a:pPr algn="r">
              <a:lnSpc>
                <a:spcPct val="80000"/>
              </a:lnSpc>
            </a:pPr>
            <a:r>
              <a:rPr lang="en-US" sz="1600" b="1" dirty="0">
                <a:latin typeface="Calibri" pitchFamily="34" charset="0"/>
              </a:rPr>
              <a:t>Tracy Desmarais. </a:t>
            </a:r>
            <a:r>
              <a:rPr lang="en-US" sz="1600" i="1" dirty="0">
                <a:latin typeface="Calibri" pitchFamily="34" charset="0"/>
              </a:rPr>
              <a:t>APPRISE Incorporated</a:t>
            </a:r>
          </a:p>
          <a:p>
            <a:pPr algn="r">
              <a:lnSpc>
                <a:spcPct val="80000"/>
              </a:lnSpc>
            </a:pPr>
            <a:endParaRPr lang="en-US" sz="1600" i="1" dirty="0">
              <a:latin typeface="Calibri" pitchFamily="34" charset="0"/>
            </a:endParaRPr>
          </a:p>
          <a:p>
            <a:pPr algn="r">
              <a:lnSpc>
                <a:spcPct val="80000"/>
              </a:lnSpc>
            </a:pPr>
            <a:r>
              <a:rPr lang="en-US" sz="1600" b="1" dirty="0">
                <a:latin typeface="Calibri" pitchFamily="34" charset="0"/>
              </a:rPr>
              <a:t>Kenley Farmer, </a:t>
            </a:r>
            <a:r>
              <a:rPr lang="en-US" sz="1600" i="1" dirty="0">
                <a:latin typeface="Calibri" pitchFamily="34" charset="0"/>
              </a:rPr>
              <a:t>District of Columbia</a:t>
            </a:r>
          </a:p>
          <a:p>
            <a:pPr algn="r">
              <a:lnSpc>
                <a:spcPct val="80000"/>
              </a:lnSpc>
            </a:pPr>
            <a:endParaRPr lang="en-US" sz="1600" i="1" dirty="0">
              <a:latin typeface="Calibri" pitchFamily="34" charset="0"/>
            </a:endParaRPr>
          </a:p>
          <a:p>
            <a:pPr algn="r">
              <a:lnSpc>
                <a:spcPct val="80000"/>
              </a:lnSpc>
            </a:pPr>
            <a:r>
              <a:rPr lang="en-US" sz="1600" b="1" dirty="0">
                <a:latin typeface="Calibri" pitchFamily="34" charset="0"/>
              </a:rPr>
              <a:t>Kevin McGrath. </a:t>
            </a:r>
            <a:r>
              <a:rPr lang="en-US" sz="1600" i="1" dirty="0">
                <a:latin typeface="Calibri" pitchFamily="34" charset="0"/>
              </a:rPr>
              <a:t>APPRISE Incorporated</a:t>
            </a:r>
          </a:p>
          <a:p>
            <a:pPr algn="r">
              <a:lnSpc>
                <a:spcPct val="80000"/>
              </a:lnSpc>
            </a:pPr>
            <a:r>
              <a:rPr lang="en-US" sz="1600" b="1" dirty="0">
                <a:latin typeface="Calibri" pitchFamily="34" charset="0"/>
              </a:rPr>
              <a:t/>
            </a:r>
            <a:br>
              <a:rPr lang="en-US" sz="1600" b="1" dirty="0">
                <a:latin typeface="Calibri" pitchFamily="34" charset="0"/>
              </a:rPr>
            </a:br>
            <a:endParaRPr lang="en-US" sz="1600" i="1" dirty="0">
              <a:latin typeface="Calibri" pitchFamily="34" charset="0"/>
            </a:endParaRPr>
          </a:p>
        </p:txBody>
      </p:sp>
    </p:spTree>
    <p:extLst>
      <p:ext uri="{BB962C8B-B14F-4D97-AF65-F5344CB8AC3E}">
        <p14:creationId xmlns:p14="http://schemas.microsoft.com/office/powerpoint/2010/main" val="1075322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LIHEAP Benefit Targeting – Individual Circumstances</a:t>
            </a:r>
            <a:endParaRPr lang="en-US" sz="4800" dirty="0"/>
          </a:p>
        </p:txBody>
      </p:sp>
      <p:sp>
        <p:nvSpPr>
          <p:cNvPr id="8" name="Content Placeholder 7"/>
          <p:cNvSpPr>
            <a:spLocks noGrp="1"/>
          </p:cNvSpPr>
          <p:nvPr>
            <p:ph sz="quarter" idx="1"/>
          </p:nvPr>
        </p:nvSpPr>
        <p:spPr>
          <a:xfrm>
            <a:off x="325397" y="1873753"/>
            <a:ext cx="8159496" cy="4457700"/>
          </a:xfrm>
        </p:spPr>
        <p:txBody>
          <a:bodyPr>
            <a:normAutofit fontScale="85000" lnSpcReduction="20000"/>
          </a:bodyPr>
          <a:lstStyle/>
          <a:p>
            <a:pPr marL="0" lvl="0" indent="0">
              <a:spcBef>
                <a:spcPts val="0"/>
              </a:spcBef>
              <a:buNone/>
            </a:pPr>
            <a:r>
              <a:rPr lang="en-US" sz="2800" b="1" dirty="0"/>
              <a:t>Household #1 – Elderly Couple / Retired Carpenter</a:t>
            </a:r>
          </a:p>
          <a:p>
            <a:pPr>
              <a:spcBef>
                <a:spcPts val="0"/>
              </a:spcBef>
            </a:pPr>
            <a:r>
              <a:rPr lang="en-US" sz="2800" b="1" dirty="0"/>
              <a:t>Income = $16,000</a:t>
            </a:r>
          </a:p>
          <a:p>
            <a:pPr>
              <a:spcBef>
                <a:spcPts val="0"/>
              </a:spcBef>
            </a:pPr>
            <a:r>
              <a:rPr lang="en-US" sz="2800" b="1" dirty="0"/>
              <a:t>Energy Bill = $1,600</a:t>
            </a:r>
          </a:p>
          <a:p>
            <a:pPr>
              <a:spcBef>
                <a:spcPts val="0"/>
              </a:spcBef>
            </a:pPr>
            <a:r>
              <a:rPr lang="en-US" sz="2800" b="1" dirty="0"/>
              <a:t>Energy Burden = 10%</a:t>
            </a:r>
          </a:p>
          <a:p>
            <a:pPr>
              <a:spcBef>
                <a:spcPts val="0"/>
              </a:spcBef>
            </a:pPr>
            <a:endParaRPr lang="en-US" sz="2800" b="1" dirty="0"/>
          </a:p>
          <a:p>
            <a:pPr marL="0" indent="0">
              <a:spcBef>
                <a:spcPts val="0"/>
              </a:spcBef>
              <a:buNone/>
            </a:pPr>
            <a:r>
              <a:rPr lang="en-US" sz="2800" b="1" dirty="0"/>
              <a:t>Household #2 – Young Couple / Fixer Upper</a:t>
            </a:r>
          </a:p>
          <a:p>
            <a:pPr>
              <a:spcBef>
                <a:spcPts val="0"/>
              </a:spcBef>
            </a:pPr>
            <a:r>
              <a:rPr lang="en-US" sz="2800" b="1" dirty="0"/>
              <a:t>Income = $16,000</a:t>
            </a:r>
          </a:p>
          <a:p>
            <a:pPr>
              <a:spcBef>
                <a:spcPts val="0"/>
              </a:spcBef>
            </a:pPr>
            <a:r>
              <a:rPr lang="en-US" sz="2800" b="1" dirty="0"/>
              <a:t>Energy Bill = $2,000</a:t>
            </a:r>
          </a:p>
          <a:p>
            <a:pPr>
              <a:spcBef>
                <a:spcPts val="0"/>
              </a:spcBef>
            </a:pPr>
            <a:r>
              <a:rPr lang="en-US" sz="2800" b="1" dirty="0"/>
              <a:t>Energy Burden = 12.5%</a:t>
            </a:r>
          </a:p>
          <a:p>
            <a:pPr>
              <a:spcBef>
                <a:spcPts val="0"/>
              </a:spcBef>
            </a:pPr>
            <a:endParaRPr lang="en-US" sz="2800" b="1" dirty="0"/>
          </a:p>
          <a:p>
            <a:pPr marL="0" indent="0">
              <a:spcBef>
                <a:spcPts val="0"/>
              </a:spcBef>
              <a:buNone/>
            </a:pPr>
            <a:r>
              <a:rPr lang="en-US" sz="2800" b="1" dirty="0"/>
              <a:t>Household #2 – Single Mother / Rental Unit</a:t>
            </a:r>
          </a:p>
          <a:p>
            <a:pPr>
              <a:spcBef>
                <a:spcPts val="0"/>
              </a:spcBef>
            </a:pPr>
            <a:r>
              <a:rPr lang="en-US" sz="2800" b="1" dirty="0"/>
              <a:t>Income = $16,000</a:t>
            </a:r>
          </a:p>
          <a:p>
            <a:pPr>
              <a:spcBef>
                <a:spcPts val="0"/>
              </a:spcBef>
            </a:pPr>
            <a:r>
              <a:rPr lang="en-US" sz="2800" b="1" dirty="0"/>
              <a:t>Energy Bill = $2,400</a:t>
            </a:r>
          </a:p>
          <a:p>
            <a:pPr>
              <a:spcBef>
                <a:spcPts val="0"/>
              </a:spcBef>
            </a:pPr>
            <a:r>
              <a:rPr lang="en-US" sz="2800" b="1" dirty="0"/>
              <a:t>Energy Burden = 15%</a:t>
            </a:r>
          </a:p>
          <a:p>
            <a:pPr>
              <a:spcBef>
                <a:spcPts val="0"/>
              </a:spcBef>
            </a:pPr>
            <a:endParaRPr lang="en-US" sz="2800" b="1" dirty="0"/>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1498635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LIHEAP Benefit Targeting – Performance Management Pioneers</a:t>
            </a:r>
            <a:endParaRPr lang="en-US" sz="4800" dirty="0"/>
          </a:p>
        </p:txBody>
      </p:sp>
      <p:sp>
        <p:nvSpPr>
          <p:cNvPr id="8" name="Content Placeholder 7"/>
          <p:cNvSpPr>
            <a:spLocks noGrp="1"/>
          </p:cNvSpPr>
          <p:nvPr>
            <p:ph sz="quarter" idx="1"/>
          </p:nvPr>
        </p:nvSpPr>
        <p:spPr>
          <a:xfrm>
            <a:off x="325397" y="1914393"/>
            <a:ext cx="8159496" cy="4457700"/>
          </a:xfrm>
        </p:spPr>
        <p:txBody>
          <a:bodyPr>
            <a:normAutofit/>
          </a:bodyPr>
          <a:lstStyle/>
          <a:p>
            <a:pPr marL="0" lvl="0" indent="0">
              <a:spcBef>
                <a:spcPts val="0"/>
              </a:spcBef>
              <a:buNone/>
            </a:pPr>
            <a:r>
              <a:rPr lang="en-US" sz="2800" b="1" dirty="0"/>
              <a:t>Five to Ten States with Advanced Information Systems</a:t>
            </a:r>
          </a:p>
          <a:p>
            <a:pPr marL="0" lvl="0" indent="0">
              <a:spcBef>
                <a:spcPts val="0"/>
              </a:spcBef>
              <a:buNone/>
            </a:pPr>
            <a:endParaRPr lang="en-US" sz="2800" b="1" dirty="0"/>
          </a:p>
          <a:p>
            <a:pPr marL="0" lvl="0" indent="0">
              <a:spcBef>
                <a:spcPts val="0"/>
              </a:spcBef>
              <a:buNone/>
            </a:pPr>
            <a:r>
              <a:rPr lang="en-US" sz="2800" b="1" dirty="0"/>
              <a:t>Data Exchanges with Energy Vendors</a:t>
            </a:r>
          </a:p>
          <a:p>
            <a:pPr lvl="1">
              <a:spcBef>
                <a:spcPts val="0"/>
              </a:spcBef>
            </a:pPr>
            <a:r>
              <a:rPr lang="en-US" sz="2500" b="1" dirty="0"/>
              <a:t>Annual Data Exchange for Repeat Clients</a:t>
            </a:r>
          </a:p>
          <a:p>
            <a:pPr lvl="1">
              <a:spcBef>
                <a:spcPts val="0"/>
              </a:spcBef>
            </a:pPr>
            <a:r>
              <a:rPr lang="en-US" sz="2500" b="1" dirty="0"/>
              <a:t>Realtime Data Exchange for New Clients</a:t>
            </a:r>
          </a:p>
          <a:p>
            <a:pPr lvl="1">
              <a:spcBef>
                <a:spcPts val="0"/>
              </a:spcBef>
            </a:pPr>
            <a:r>
              <a:rPr lang="en-US" sz="2500" b="1" dirty="0"/>
              <a:t>Backup Matrix for Clients without Data</a:t>
            </a:r>
          </a:p>
          <a:p>
            <a:pPr marL="0" lvl="0" indent="0">
              <a:spcBef>
                <a:spcPts val="0"/>
              </a:spcBef>
              <a:buNone/>
            </a:pPr>
            <a:endParaRPr lang="en-US" sz="2000" b="1" dirty="0"/>
          </a:p>
          <a:p>
            <a:pPr marL="0" lvl="0" indent="0">
              <a:spcBef>
                <a:spcPts val="0"/>
              </a:spcBef>
              <a:buNone/>
            </a:pPr>
            <a:r>
              <a:rPr lang="en-US" sz="2800" b="1" dirty="0"/>
              <a:t>Information System Benefits</a:t>
            </a:r>
          </a:p>
          <a:p>
            <a:pPr lvl="1">
              <a:spcBef>
                <a:spcPts val="0"/>
              </a:spcBef>
            </a:pPr>
            <a:r>
              <a:rPr lang="en-US" sz="2500" b="1" dirty="0"/>
              <a:t>Improved Benefit Targeting / Clients with Data</a:t>
            </a:r>
          </a:p>
          <a:p>
            <a:pPr lvl="1">
              <a:spcBef>
                <a:spcPts val="0"/>
              </a:spcBef>
            </a:pPr>
            <a:r>
              <a:rPr lang="en-US" sz="2500" b="1" dirty="0"/>
              <a:t>Improved Backup Matrix / Clients without Data</a:t>
            </a:r>
          </a:p>
          <a:p>
            <a:pPr lvl="1">
              <a:spcBef>
                <a:spcPts val="0"/>
              </a:spcBef>
            </a:pPr>
            <a:r>
              <a:rPr lang="en-US" sz="2500" b="1" dirty="0"/>
              <a:t>Feedback on Outcomes</a:t>
            </a:r>
          </a:p>
          <a:p>
            <a:pPr marL="0" lvl="0" indent="0">
              <a:spcBef>
                <a:spcPts val="0"/>
              </a:spcBef>
              <a:buNone/>
            </a:pPr>
            <a:endParaRPr lang="en-US" sz="2000" b="1" dirty="0"/>
          </a:p>
          <a:p>
            <a:pPr marL="0" indent="0">
              <a:spcBef>
                <a:spcPts val="0"/>
              </a:spcBef>
              <a:buNone/>
            </a:pPr>
            <a:endParaRPr lang="en-US" sz="2000" b="1" dirty="0"/>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2727949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28600"/>
            <a:ext cx="8502911" cy="990600"/>
          </a:xfrm>
        </p:spPr>
        <p:txBody>
          <a:bodyPr anchor="ctr">
            <a:normAutofit/>
          </a:bodyPr>
          <a:lstStyle/>
          <a:p>
            <a:pPr>
              <a:lnSpc>
                <a:spcPct val="90000"/>
              </a:lnSpc>
            </a:pPr>
            <a:r>
              <a:rPr lang="en-US" sz="2800" i="1" dirty="0">
                <a:solidFill>
                  <a:srgbClr val="775F55"/>
                </a:solidFill>
              </a:rPr>
              <a:t>LIHEAP Performance Management</a:t>
            </a:r>
            <a:br>
              <a:rPr lang="en-US" sz="2800" i="1" dirty="0">
                <a:solidFill>
                  <a:srgbClr val="775F55"/>
                </a:solidFill>
              </a:rPr>
            </a:br>
            <a:r>
              <a:rPr lang="en-US" sz="2400" b="1" dirty="0">
                <a:solidFill>
                  <a:srgbClr val="775F55"/>
                </a:solidFill>
              </a:rPr>
              <a:t>A Brief History</a:t>
            </a:r>
            <a:endParaRPr lang="en-US" sz="4800" b="1" dirty="0"/>
          </a:p>
        </p:txBody>
      </p:sp>
      <p:sp>
        <p:nvSpPr>
          <p:cNvPr id="8" name="Content Placeholder 7"/>
          <p:cNvSpPr>
            <a:spLocks noGrp="1"/>
          </p:cNvSpPr>
          <p:nvPr>
            <p:ph sz="quarter" idx="1"/>
          </p:nvPr>
        </p:nvSpPr>
        <p:spPr>
          <a:xfrm>
            <a:off x="263137" y="1654998"/>
            <a:ext cx="8502911" cy="5124853"/>
          </a:xfrm>
        </p:spPr>
        <p:txBody>
          <a:bodyPr>
            <a:normAutofit/>
          </a:bodyPr>
          <a:lstStyle/>
          <a:p>
            <a:pPr marL="1085850" indent="-1085850">
              <a:buNone/>
            </a:pPr>
            <a:r>
              <a:rPr lang="en-US" sz="1700" b="1" dirty="0"/>
              <a:t>2008-10:	</a:t>
            </a:r>
            <a:r>
              <a:rPr lang="en-US" sz="1700" dirty="0"/>
              <a:t>Performance Management Work Group (</a:t>
            </a:r>
            <a:r>
              <a:rPr lang="en-US" sz="1700" dirty="0" err="1"/>
              <a:t>PMWG</a:t>
            </a:r>
            <a:r>
              <a:rPr lang="en-US" sz="1700" dirty="0"/>
              <a:t>) develops Performance Measurement Recommendations. </a:t>
            </a:r>
          </a:p>
          <a:p>
            <a:pPr marL="0" lvl="0" indent="0">
              <a:spcBef>
                <a:spcPts val="0"/>
              </a:spcBef>
              <a:buNone/>
            </a:pPr>
            <a:endParaRPr lang="en-US" sz="1400" b="1" dirty="0"/>
          </a:p>
          <a:p>
            <a:pPr marL="1085850" indent="-1085850">
              <a:buNone/>
              <a:tabLst>
                <a:tab pos="1085850" algn="l"/>
              </a:tabLst>
            </a:pPr>
            <a:r>
              <a:rPr lang="en-US" sz="1700" b="1" dirty="0"/>
              <a:t>2010-12:</a:t>
            </a:r>
            <a:r>
              <a:rPr lang="en-US" sz="1700" dirty="0"/>
              <a:t>	Performance Management Implementation Work Group (PMIWG) transforms </a:t>
            </a:r>
            <a:r>
              <a:rPr lang="en-US" sz="1700" dirty="0" err="1"/>
              <a:t>PMWG</a:t>
            </a:r>
            <a:r>
              <a:rPr lang="en-US" sz="1700" dirty="0"/>
              <a:t> recommendations into concrete Performance Measures.</a:t>
            </a:r>
          </a:p>
          <a:p>
            <a:pPr marL="1085850" indent="-1085850">
              <a:spcBef>
                <a:spcPts val="0"/>
              </a:spcBef>
              <a:buClr>
                <a:schemeClr val="accent6"/>
              </a:buClr>
              <a:buFont typeface="Arial" panose="020B0604020202020204" pitchFamily="34" charset="0"/>
              <a:buChar char="•"/>
              <a:tabLst>
                <a:tab pos="1085850" algn="l"/>
              </a:tabLst>
            </a:pPr>
            <a:endParaRPr lang="en-US" sz="1400" dirty="0"/>
          </a:p>
          <a:p>
            <a:pPr marL="1085850" indent="-1085850">
              <a:buNone/>
              <a:tabLst>
                <a:tab pos="1085850" algn="l"/>
              </a:tabLst>
            </a:pPr>
            <a:r>
              <a:rPr lang="en-US" sz="1700" b="1" dirty="0"/>
              <a:t>2012-14:</a:t>
            </a:r>
            <a:r>
              <a:rPr lang="en-US" sz="1700" dirty="0"/>
              <a:t>	OCS and APPRISE work with grantees to develop the Performance Measurement Website. </a:t>
            </a:r>
          </a:p>
          <a:p>
            <a:pPr marL="1085850" indent="-1085850">
              <a:buNone/>
              <a:tabLst>
                <a:tab pos="1085850" algn="l"/>
              </a:tabLst>
            </a:pPr>
            <a:r>
              <a:rPr lang="en-US" sz="1700" dirty="0"/>
              <a:t> </a:t>
            </a:r>
          </a:p>
          <a:p>
            <a:pPr marL="1085850" indent="-1085850">
              <a:buNone/>
              <a:tabLst>
                <a:tab pos="1085850" algn="l"/>
              </a:tabLst>
            </a:pPr>
            <a:r>
              <a:rPr lang="en-US" sz="1700" b="1" dirty="0"/>
              <a:t>2014-16:</a:t>
            </a:r>
            <a:r>
              <a:rPr lang="en-US" sz="1700" dirty="0"/>
              <a:t>	OMB approves PMIWG recommendations, making new Performance Measures required reporting beginning in FY 2016.  PMIWG members work with OCS and APPRISE Team to develop guidance and support for grantees as they update systems to collect and report new data. </a:t>
            </a:r>
          </a:p>
          <a:p>
            <a:pPr marL="1085850" indent="-1085850">
              <a:buNone/>
              <a:tabLst>
                <a:tab pos="1085850" algn="l"/>
              </a:tabLst>
            </a:pPr>
            <a:endParaRPr lang="en-US" sz="1400" dirty="0"/>
          </a:p>
          <a:p>
            <a:pPr marL="1085850" indent="-1085850">
              <a:buNone/>
              <a:tabLst>
                <a:tab pos="1085850" algn="l"/>
              </a:tabLst>
            </a:pPr>
            <a:r>
              <a:rPr lang="en-US" sz="1700" b="1" dirty="0"/>
              <a:t>2016-19:</a:t>
            </a:r>
            <a:r>
              <a:rPr lang="en-US" sz="1700" dirty="0"/>
              <a:t>	PMIWG members work with OCS and APPRISE Team to develop guidance and support for grantees as they analyze and use their data.</a:t>
            </a:r>
            <a:endParaRPr lang="en-US" sz="1600" dirty="0">
              <a:solidFill>
                <a:schemeClr val="accent6"/>
              </a:solidFill>
            </a:endParaRPr>
          </a:p>
          <a:p>
            <a:pPr>
              <a:spcBef>
                <a:spcPts val="0"/>
              </a:spcBef>
              <a:buClr>
                <a:schemeClr val="accent6"/>
              </a:buClr>
              <a:buFont typeface="Arial" panose="020B0604020202020204" pitchFamily="34" charset="0"/>
              <a:buChar char="•"/>
            </a:pPr>
            <a:endParaRPr lang="en-US" sz="1600" dirty="0">
              <a:solidFill>
                <a:schemeClr val="accent6"/>
              </a:solidFill>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87624" y="6272728"/>
            <a:ext cx="1617133" cy="441339"/>
          </a:xfrm>
          <a:prstGeom prst="rect">
            <a:avLst/>
          </a:prstGeom>
          <a:solidFill>
            <a:schemeClr val="accent1">
              <a:alpha val="66000"/>
            </a:schemeClr>
          </a:solidFill>
          <a:ln w="38100">
            <a:solidFill>
              <a:schemeClr val="accent2"/>
            </a:solidFill>
          </a:ln>
        </p:spPr>
        <p:txBody>
          <a:bodyPr wrap="square" rtlCol="0">
            <a:spAutoFit/>
          </a:bodyPr>
          <a:lstStyle/>
          <a:p>
            <a:pPr algn="ctr">
              <a:lnSpc>
                <a:spcPct val="80000"/>
              </a:lnSpc>
            </a:pPr>
            <a:r>
              <a:rPr lang="en-US" sz="1400" dirty="0">
                <a:latin typeface="Calibri" panose="020F0502020204030204" pitchFamily="34" charset="0"/>
              </a:rPr>
              <a:t>Presenter:</a:t>
            </a:r>
          </a:p>
          <a:p>
            <a:pPr algn="ctr">
              <a:lnSpc>
                <a:spcPct val="80000"/>
              </a:lnSpc>
            </a:pPr>
            <a:r>
              <a:rPr lang="en-US" sz="1400" dirty="0">
                <a:latin typeface="Calibri" panose="020F0502020204030204" pitchFamily="34" charset="0"/>
              </a:rPr>
              <a:t>David Carroll</a:t>
            </a:r>
          </a:p>
        </p:txBody>
      </p:sp>
    </p:spTree>
    <p:extLst>
      <p:ext uri="{BB962C8B-B14F-4D97-AF65-F5344CB8AC3E}">
        <p14:creationId xmlns:p14="http://schemas.microsoft.com/office/powerpoint/2010/main" val="1657906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28600"/>
            <a:ext cx="8502911" cy="990600"/>
          </a:xfrm>
        </p:spPr>
        <p:txBody>
          <a:bodyPr anchor="ctr">
            <a:normAutofit/>
          </a:bodyPr>
          <a:lstStyle/>
          <a:p>
            <a:pPr>
              <a:lnSpc>
                <a:spcPct val="90000"/>
              </a:lnSpc>
            </a:pPr>
            <a:r>
              <a:rPr lang="en-US" sz="2800" i="1" dirty="0">
                <a:solidFill>
                  <a:srgbClr val="775F55"/>
                </a:solidFill>
              </a:rPr>
              <a:t>LIHEAP Performance Management</a:t>
            </a:r>
            <a:br>
              <a:rPr lang="en-US" sz="2800" i="1" dirty="0">
                <a:solidFill>
                  <a:srgbClr val="775F55"/>
                </a:solidFill>
              </a:rPr>
            </a:br>
            <a:r>
              <a:rPr lang="en-US" sz="2400" b="1" dirty="0">
                <a:solidFill>
                  <a:srgbClr val="775F55"/>
                </a:solidFill>
              </a:rPr>
              <a:t>Current Status</a:t>
            </a:r>
            <a:endParaRPr lang="en-US" sz="4800" b="1" dirty="0"/>
          </a:p>
        </p:txBody>
      </p:sp>
      <p:sp>
        <p:nvSpPr>
          <p:cNvPr id="8" name="Content Placeholder 7"/>
          <p:cNvSpPr>
            <a:spLocks noGrp="1"/>
          </p:cNvSpPr>
          <p:nvPr>
            <p:ph sz="quarter" idx="1"/>
          </p:nvPr>
        </p:nvSpPr>
        <p:spPr>
          <a:xfrm>
            <a:off x="263137" y="1654998"/>
            <a:ext cx="8502911" cy="5124853"/>
          </a:xfrm>
        </p:spPr>
        <p:txBody>
          <a:bodyPr>
            <a:normAutofit/>
          </a:bodyPr>
          <a:lstStyle/>
          <a:p>
            <a:pPr lvl="1">
              <a:spcBef>
                <a:spcPts val="0"/>
              </a:spcBef>
            </a:pPr>
            <a:r>
              <a:rPr lang="en-US" sz="2500" b="1" dirty="0"/>
              <a:t>Reporting = 48 of 51 State Grantees</a:t>
            </a:r>
          </a:p>
          <a:p>
            <a:pPr marL="0" lvl="0" indent="0">
              <a:spcBef>
                <a:spcPts val="0"/>
              </a:spcBef>
              <a:buNone/>
            </a:pPr>
            <a:endParaRPr lang="en-US" sz="2000" b="1" dirty="0"/>
          </a:p>
          <a:p>
            <a:pPr marL="0" lvl="0" indent="0">
              <a:spcBef>
                <a:spcPts val="0"/>
              </a:spcBef>
              <a:buNone/>
            </a:pPr>
            <a:endParaRPr lang="en-US" sz="2000" b="1" dirty="0"/>
          </a:p>
          <a:p>
            <a:pPr lvl="1">
              <a:spcBef>
                <a:spcPts val="0"/>
              </a:spcBef>
            </a:pPr>
            <a:r>
              <a:rPr lang="en-US" sz="2500" b="1" dirty="0"/>
              <a:t>Median Share of Households = 45%</a:t>
            </a:r>
          </a:p>
          <a:p>
            <a:pPr lvl="1">
              <a:spcBef>
                <a:spcPts val="0"/>
              </a:spcBef>
            </a:pPr>
            <a:endParaRPr lang="en-US" sz="2500" b="1" dirty="0"/>
          </a:p>
          <a:p>
            <a:pPr lvl="1">
              <a:spcBef>
                <a:spcPts val="0"/>
              </a:spcBef>
            </a:pPr>
            <a:endParaRPr lang="en-US" sz="2500" b="1" dirty="0"/>
          </a:p>
          <a:p>
            <a:pPr lvl="1">
              <a:spcBef>
                <a:spcPts val="0"/>
              </a:spcBef>
            </a:pPr>
            <a:r>
              <a:rPr lang="en-US" sz="2500" b="1" dirty="0"/>
              <a:t>Updates to Benefit Matrix / Updates to Benefit Determination Procedures</a:t>
            </a:r>
          </a:p>
          <a:p>
            <a:pPr marL="0" lvl="0" indent="0">
              <a:spcBef>
                <a:spcPts val="0"/>
              </a:spcBef>
              <a:buNone/>
            </a:pPr>
            <a:endParaRPr lang="en-US" sz="2800" b="1" dirty="0"/>
          </a:p>
          <a:p>
            <a:pPr marL="0" lvl="0" indent="0">
              <a:spcBef>
                <a:spcPts val="0"/>
              </a:spcBef>
              <a:buNone/>
            </a:pPr>
            <a:endParaRPr lang="en-US" sz="2800" b="1" dirty="0"/>
          </a:p>
          <a:p>
            <a:pPr marL="0" lvl="0" indent="0">
              <a:spcBef>
                <a:spcPts val="0"/>
              </a:spcBef>
              <a:buNone/>
            </a:pPr>
            <a:endParaRPr lang="en-US" sz="2800" b="1" dirty="0"/>
          </a:p>
          <a:p>
            <a:pPr>
              <a:spcBef>
                <a:spcPts val="0"/>
              </a:spcBef>
              <a:buClr>
                <a:schemeClr val="accent6"/>
              </a:buClr>
              <a:buFont typeface="Arial" panose="020B0604020202020204" pitchFamily="34" charset="0"/>
              <a:buChar char="•"/>
            </a:pPr>
            <a:endParaRPr lang="en-US" sz="1600" dirty="0">
              <a:solidFill>
                <a:schemeClr val="accent6"/>
              </a:solidFill>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87624" y="6272728"/>
            <a:ext cx="1617133" cy="441339"/>
          </a:xfrm>
          <a:prstGeom prst="rect">
            <a:avLst/>
          </a:prstGeom>
          <a:solidFill>
            <a:schemeClr val="accent1">
              <a:alpha val="66000"/>
            </a:schemeClr>
          </a:solidFill>
          <a:ln w="38100">
            <a:solidFill>
              <a:schemeClr val="accent2"/>
            </a:solidFill>
          </a:ln>
        </p:spPr>
        <p:txBody>
          <a:bodyPr wrap="square" rtlCol="0">
            <a:spAutoFit/>
          </a:bodyPr>
          <a:lstStyle/>
          <a:p>
            <a:pPr algn="ctr">
              <a:lnSpc>
                <a:spcPct val="80000"/>
              </a:lnSpc>
            </a:pPr>
            <a:r>
              <a:rPr lang="en-US" sz="1400" dirty="0">
                <a:latin typeface="Calibri" panose="020F0502020204030204" pitchFamily="34" charset="0"/>
              </a:rPr>
              <a:t>Presenter:</a:t>
            </a:r>
          </a:p>
          <a:p>
            <a:pPr algn="ctr">
              <a:lnSpc>
                <a:spcPct val="80000"/>
              </a:lnSpc>
            </a:pPr>
            <a:r>
              <a:rPr lang="en-US" sz="1400" dirty="0">
                <a:latin typeface="Calibri" panose="020F0502020204030204" pitchFamily="34" charset="0"/>
              </a:rPr>
              <a:t>David Carroll</a:t>
            </a:r>
          </a:p>
        </p:txBody>
      </p:sp>
    </p:spTree>
    <p:extLst>
      <p:ext uri="{BB962C8B-B14F-4D97-AF65-F5344CB8AC3E}">
        <p14:creationId xmlns:p14="http://schemas.microsoft.com/office/powerpoint/2010/main" val="130994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a:t>
            </a:r>
            <a:br>
              <a:rPr lang="en-US" sz="2800" i="1" dirty="0">
                <a:solidFill>
                  <a:srgbClr val="775F55"/>
                </a:solidFill>
              </a:rPr>
            </a:br>
            <a:r>
              <a:rPr lang="en-US" sz="2400" b="1" dirty="0">
                <a:solidFill>
                  <a:srgbClr val="775F55"/>
                </a:solidFill>
              </a:rPr>
              <a:t>2009 “Suite” of Performance Management Data</a:t>
            </a:r>
            <a:endParaRPr lang="en-US" sz="2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6" name="Content Placeholder 2"/>
          <p:cNvSpPr>
            <a:spLocks noGrp="1"/>
          </p:cNvSpPr>
          <p:nvPr>
            <p:ph sz="quarter" idx="1"/>
          </p:nvPr>
        </p:nvSpPr>
        <p:spPr>
          <a:xfrm>
            <a:off x="313118" y="1667933"/>
            <a:ext cx="8678482" cy="5046134"/>
          </a:xfrm>
        </p:spPr>
        <p:txBody>
          <a:bodyPr>
            <a:normAutofit/>
          </a:bodyPr>
          <a:lstStyle/>
          <a:p>
            <a:pPr marL="0" lvl="1" indent="0">
              <a:lnSpc>
                <a:spcPct val="90000"/>
              </a:lnSpc>
              <a:spcBef>
                <a:spcPct val="20000"/>
              </a:spcBef>
              <a:spcAft>
                <a:spcPts val="600"/>
              </a:spcAft>
              <a:buClrTx/>
              <a:buSzTx/>
              <a:buNone/>
              <a:defRPr/>
            </a:pPr>
            <a:r>
              <a:rPr lang="en-US" sz="2000" b="1" dirty="0">
                <a:latin typeface="Calibri" panose="020F0502020204030204" pitchFamily="34" charset="0"/>
                <a:cs typeface="Calibri" panose="020F0502020204030204" pitchFamily="34" charset="0"/>
              </a:rPr>
              <a:t>For many years, LIHEAP Grantees have had a </a:t>
            </a:r>
            <a:r>
              <a:rPr lang="en-US" sz="2000" b="1" dirty="0"/>
              <a:t>suite </a:t>
            </a:r>
            <a:r>
              <a:rPr lang="en-US" sz="2000" b="1" dirty="0">
                <a:latin typeface="Calibri" panose="020F0502020204030204" pitchFamily="34" charset="0"/>
                <a:cs typeface="Calibri" panose="020F0502020204030204" pitchFamily="34" charset="0"/>
              </a:rPr>
              <a:t>of data and information available to inform program evaluation and planning.</a:t>
            </a:r>
          </a:p>
          <a:p>
            <a:pPr marL="0" lvl="1" indent="0">
              <a:spcBef>
                <a:spcPct val="20000"/>
              </a:spcBef>
              <a:spcAft>
                <a:spcPts val="600"/>
              </a:spcAft>
              <a:buClrTx/>
              <a:buSzTx/>
              <a:buNone/>
              <a:defRPr/>
            </a:pPr>
            <a:endParaRPr lang="en-US" sz="100" b="1" dirty="0">
              <a:latin typeface="Calibri" panose="020F0502020204030204" pitchFamily="34" charset="0"/>
              <a:cs typeface="Calibri" panose="020F0502020204030204" pitchFamily="34" charset="0"/>
            </a:endParaRPr>
          </a:p>
          <a:p>
            <a:pPr marL="0" lvl="1" indent="0">
              <a:spcBef>
                <a:spcPct val="20000"/>
              </a:spcBef>
              <a:spcAft>
                <a:spcPts val="200"/>
              </a:spcAft>
              <a:buClrTx/>
              <a:buSzTx/>
              <a:buNone/>
              <a:defRPr/>
            </a:pPr>
            <a:r>
              <a:rPr lang="en-US" sz="2000" b="1" dirty="0">
                <a:latin typeface="Calibri" panose="020F0502020204030204" pitchFamily="34" charset="0"/>
                <a:cs typeface="Calibri" panose="020F0502020204030204" pitchFamily="34" charset="0"/>
              </a:rPr>
              <a:t>Required LIHEAP Reports</a:t>
            </a:r>
          </a:p>
          <a:p>
            <a:pPr marL="0" lvl="1" indent="0">
              <a:spcBef>
                <a:spcPts val="0"/>
              </a:spcBef>
              <a:buClrTx/>
              <a:buSzTx/>
              <a:buNone/>
              <a:defRPr/>
            </a:pPr>
            <a:endParaRPr lang="en-US" sz="900" b="1" dirty="0">
              <a:latin typeface="Calibri" panose="020F0502020204030204" pitchFamily="34" charset="0"/>
              <a:cs typeface="Calibri" panose="020F0502020204030204" pitchFamily="34" charset="0"/>
            </a:endParaRPr>
          </a:p>
          <a:p>
            <a:pPr marL="569913" lvl="0" indent="-398463">
              <a:lnSpc>
                <a:spcPct val="90000"/>
              </a:lnSpc>
              <a:spcBef>
                <a:spcPts val="0"/>
              </a:spcBef>
              <a:buClrTx/>
              <a:buSzTx/>
              <a:buFont typeface="Arial" panose="020B0604020202020204" pitchFamily="34" charset="0"/>
              <a:buChar char="•"/>
              <a:defRPr/>
            </a:pPr>
            <a:r>
              <a:rPr lang="en-US" sz="2000" dirty="0">
                <a:latin typeface="Calibri" panose="020F0502020204030204" pitchFamily="34" charset="0"/>
                <a:cs typeface="Calibri" panose="020F0502020204030204" pitchFamily="34" charset="0"/>
              </a:rPr>
              <a:t>LIHEAP Model Plan</a:t>
            </a:r>
            <a:endParaRPr lang="en-US" sz="1800" dirty="0">
              <a:latin typeface="Calibri" panose="020F0502020204030204" pitchFamily="34" charset="0"/>
              <a:cs typeface="Calibri" panose="020F0502020204030204" pitchFamily="34" charset="0"/>
            </a:endParaRPr>
          </a:p>
          <a:p>
            <a:pPr marL="569913" lvl="0" indent="-398463">
              <a:lnSpc>
                <a:spcPct val="90000"/>
              </a:lnSpc>
              <a:spcBef>
                <a:spcPts val="0"/>
              </a:spcBef>
              <a:buClrTx/>
              <a:buSzTx/>
              <a:buFont typeface="Arial" panose="020B0604020202020204" pitchFamily="34" charset="0"/>
              <a:buChar char="•"/>
              <a:defRPr/>
            </a:pPr>
            <a:r>
              <a:rPr lang="en-US" sz="2000" dirty="0">
                <a:latin typeface="Calibri" panose="020F0502020204030204" pitchFamily="34" charset="0"/>
                <a:cs typeface="Calibri" panose="020F0502020204030204" pitchFamily="34" charset="0"/>
              </a:rPr>
              <a:t>LIHEAP Household Report</a:t>
            </a:r>
            <a:endParaRPr lang="en-US" sz="1800" dirty="0">
              <a:latin typeface="Calibri" panose="020F0502020204030204" pitchFamily="34" charset="0"/>
              <a:cs typeface="Calibri" panose="020F0502020204030204" pitchFamily="34" charset="0"/>
            </a:endParaRPr>
          </a:p>
          <a:p>
            <a:pPr marL="569913" lvl="0" indent="-398463">
              <a:lnSpc>
                <a:spcPct val="90000"/>
              </a:lnSpc>
              <a:spcBef>
                <a:spcPts val="0"/>
              </a:spcBef>
              <a:buClrTx/>
              <a:buSzTx/>
              <a:buFont typeface="Arial" panose="020B0604020202020204" pitchFamily="34" charset="0"/>
              <a:buChar char="•"/>
              <a:defRPr/>
            </a:pPr>
            <a:r>
              <a:rPr lang="en-US" sz="2000" dirty="0">
                <a:latin typeface="Calibri" panose="020F0502020204030204" pitchFamily="34" charset="0"/>
                <a:cs typeface="Calibri" panose="020F0502020204030204" pitchFamily="34" charset="0"/>
              </a:rPr>
              <a:t>LIHEAP Performance Data Form - Section I. Grantee Survey</a:t>
            </a:r>
          </a:p>
          <a:p>
            <a:pPr marL="569913" lvl="0" indent="-398463">
              <a:spcBef>
                <a:spcPts val="0"/>
              </a:spcBef>
              <a:buClrTx/>
              <a:buSzTx/>
              <a:buFont typeface="Arial" panose="020B0604020202020204" pitchFamily="34" charset="0"/>
              <a:buChar char="•"/>
              <a:defRPr/>
            </a:pPr>
            <a:endParaRPr lang="en-US" sz="1200" i="1" dirty="0">
              <a:latin typeface="Calibri" panose="020F0502020204030204" pitchFamily="34" charset="0"/>
              <a:cs typeface="Calibri" panose="020F0502020204030204" pitchFamily="34" charset="0"/>
            </a:endParaRPr>
          </a:p>
          <a:p>
            <a:pPr marL="0" lvl="1" indent="0">
              <a:spcBef>
                <a:spcPct val="20000"/>
              </a:spcBef>
              <a:spcAft>
                <a:spcPts val="200"/>
              </a:spcAft>
              <a:buClrTx/>
              <a:buSzTx/>
              <a:buNone/>
              <a:defRPr/>
            </a:pPr>
            <a:r>
              <a:rPr lang="en-US" sz="2000" b="1" dirty="0">
                <a:latin typeface="Calibri" panose="020F0502020204030204" pitchFamily="34" charset="0"/>
                <a:cs typeface="Calibri" panose="020F0502020204030204" pitchFamily="34" charset="0"/>
              </a:rPr>
              <a:t>Other Data Sources</a:t>
            </a:r>
          </a:p>
          <a:p>
            <a:pPr marL="0" lvl="1" indent="0">
              <a:spcBef>
                <a:spcPts val="0"/>
              </a:spcBef>
              <a:buClrTx/>
              <a:buSzTx/>
              <a:buNone/>
              <a:defRPr/>
            </a:pPr>
            <a:endParaRPr lang="en-US" sz="1050" b="1" dirty="0">
              <a:latin typeface="Calibri" panose="020F0502020204030204" pitchFamily="34" charset="0"/>
              <a:cs typeface="Calibri" panose="020F0502020204030204" pitchFamily="34" charset="0"/>
            </a:endParaRPr>
          </a:p>
          <a:p>
            <a:pPr marL="569913" lvl="0" indent="-398463">
              <a:lnSpc>
                <a:spcPct val="90000"/>
              </a:lnSpc>
              <a:spcBef>
                <a:spcPts val="0"/>
              </a:spcBef>
              <a:buClrTx/>
              <a:buSzTx/>
              <a:buFont typeface="Arial" panose="020B0604020202020204" pitchFamily="34" charset="0"/>
              <a:buChar char="•"/>
              <a:defRPr/>
            </a:pPr>
            <a:r>
              <a:rPr lang="en-US" sz="2000" dirty="0">
                <a:latin typeface="Calibri" panose="020F0502020204030204" pitchFamily="34" charset="0"/>
                <a:cs typeface="Calibri" panose="020F0502020204030204" pitchFamily="34" charset="0"/>
              </a:rPr>
              <a:t>LIHEAP Home Energy Notebook</a:t>
            </a:r>
          </a:p>
          <a:p>
            <a:pPr marL="569913" lvl="0" indent="-398463">
              <a:lnSpc>
                <a:spcPct val="90000"/>
              </a:lnSpc>
              <a:spcBef>
                <a:spcPts val="0"/>
              </a:spcBef>
              <a:buClrTx/>
              <a:buSzTx/>
              <a:buFont typeface="Arial" panose="020B0604020202020204" pitchFamily="34" charset="0"/>
              <a:buChar char="•"/>
              <a:defRPr/>
            </a:pPr>
            <a:r>
              <a:rPr lang="en-US" sz="2000" dirty="0">
                <a:latin typeface="Calibri" panose="020F0502020204030204" pitchFamily="34" charset="0"/>
                <a:cs typeface="Calibri" panose="020F0502020204030204" pitchFamily="34" charset="0"/>
              </a:rPr>
              <a:t>American Community Survey (Census)</a:t>
            </a:r>
            <a:endParaRPr lang="en-US" sz="1800" dirty="0">
              <a:latin typeface="Calibri" panose="020F0502020204030204" pitchFamily="34" charset="0"/>
              <a:cs typeface="Calibri" panose="020F0502020204030204" pitchFamily="34" charset="0"/>
            </a:endParaRPr>
          </a:p>
          <a:p>
            <a:pPr marL="569913" lvl="0" indent="-398463">
              <a:lnSpc>
                <a:spcPct val="90000"/>
              </a:lnSpc>
              <a:spcBef>
                <a:spcPts val="0"/>
              </a:spcBef>
              <a:buClrTx/>
              <a:buSzTx/>
              <a:buFont typeface="Arial" panose="020B0604020202020204" pitchFamily="34" charset="0"/>
              <a:buChar char="•"/>
              <a:defRPr/>
            </a:pPr>
            <a:r>
              <a:rPr lang="en-US" sz="2000" dirty="0">
                <a:latin typeface="Calibri" panose="020F0502020204030204" pitchFamily="34" charset="0"/>
                <a:cs typeface="Calibri" panose="020F0502020204030204" pitchFamily="34" charset="0"/>
              </a:rPr>
              <a:t>Residential Energy Consumption Survey (RECS)</a:t>
            </a:r>
          </a:p>
          <a:p>
            <a:pPr marL="569913" lvl="0" indent="-398463">
              <a:lnSpc>
                <a:spcPct val="90000"/>
              </a:lnSpc>
              <a:spcBef>
                <a:spcPts val="0"/>
              </a:spcBef>
              <a:buClrTx/>
              <a:buSzTx/>
              <a:buFont typeface="Arial" panose="020B0604020202020204" pitchFamily="34" charset="0"/>
              <a:buChar char="•"/>
              <a:defRPr/>
            </a:pPr>
            <a:r>
              <a:rPr lang="en-US" sz="2000" dirty="0"/>
              <a:t>State Energy Data System (SEDS)</a:t>
            </a:r>
            <a:endParaRPr lang="en-US" sz="2000" dirty="0">
              <a:latin typeface="Calibri" panose="020F0502020204030204" pitchFamily="34" charset="0"/>
              <a:cs typeface="Calibri" panose="020F0502020204030204" pitchFamily="34" charset="0"/>
            </a:endParaRPr>
          </a:p>
          <a:p>
            <a:pPr marL="171450" lvl="0" indent="0">
              <a:spcBef>
                <a:spcPts val="0"/>
              </a:spcBef>
              <a:buClrTx/>
              <a:buSzTx/>
              <a:buNone/>
              <a:defRPr/>
            </a:pPr>
            <a:endParaRPr lang="en-US" sz="1800" dirty="0">
              <a:latin typeface="Calibri" panose="020F0502020204030204" pitchFamily="34" charset="0"/>
              <a:cs typeface="Calibri" panose="020F0502020204030204" pitchFamily="34" charset="0"/>
            </a:endParaRPr>
          </a:p>
          <a:p>
            <a:pPr marL="569913" lvl="0" indent="-398463">
              <a:spcBef>
                <a:spcPts val="0"/>
              </a:spcBef>
              <a:buClrTx/>
              <a:buSzTx/>
              <a:buFont typeface="Arial" panose="020B0604020202020204" pitchFamily="34" charset="0"/>
              <a:buChar char="•"/>
              <a:defRPr/>
            </a:pPr>
            <a:endParaRPr lang="en-US" sz="300" dirty="0">
              <a:latin typeface="Calibri" panose="020F0502020204030204" pitchFamily="34" charset="0"/>
              <a:cs typeface="Calibri" panose="020F0502020204030204" pitchFamily="34" charset="0"/>
            </a:endParaRPr>
          </a:p>
          <a:p>
            <a:pPr marL="0" lvl="0" indent="0">
              <a:lnSpc>
                <a:spcPct val="90000"/>
              </a:lnSpc>
              <a:spcBef>
                <a:spcPts val="0"/>
              </a:spcBef>
              <a:buNone/>
            </a:pPr>
            <a:r>
              <a:rPr lang="en-US" sz="2000" b="1" dirty="0"/>
              <a:t>New Performance Measure data provides LIHEAP grantees with important additions to their collection of Performance Management tools.  </a:t>
            </a:r>
          </a:p>
          <a:p>
            <a:pPr marL="0" indent="0">
              <a:buNone/>
            </a:pPr>
            <a:endParaRPr lang="en-US" sz="2000" dirty="0">
              <a:latin typeface="Calibri" panose="020F0502020204030204" pitchFamily="34" charset="0"/>
              <a:cs typeface="Calibri" panose="020F0502020204030204" pitchFamily="34" charset="0"/>
            </a:endParaRPr>
          </a:p>
          <a:p>
            <a:pPr lvl="0">
              <a:lnSpc>
                <a:spcPct val="150000"/>
              </a:lnSpc>
              <a:buSzPct val="85000"/>
              <a:buFont typeface="Arial" pitchFamily="34" charset="0"/>
              <a:buChar char="•"/>
            </a:pPr>
            <a:endParaRPr lang="en-US" sz="2400" dirty="0">
              <a:latin typeface="Calibri" panose="020F0502020204030204" pitchFamily="34" charset="0"/>
              <a:cs typeface="Calibri" panose="020F0502020204030204" pitchFamily="34" charset="0"/>
            </a:endParaRPr>
          </a:p>
        </p:txBody>
      </p:sp>
      <p:sp>
        <p:nvSpPr>
          <p:cNvPr id="3" name="TextBox 2"/>
          <p:cNvSpPr txBox="1"/>
          <p:nvPr/>
        </p:nvSpPr>
        <p:spPr>
          <a:xfrm>
            <a:off x="7374467" y="6272728"/>
            <a:ext cx="1617133" cy="441339"/>
          </a:xfrm>
          <a:prstGeom prst="rect">
            <a:avLst/>
          </a:prstGeom>
          <a:solidFill>
            <a:schemeClr val="accent1">
              <a:alpha val="66000"/>
            </a:schemeClr>
          </a:solidFill>
          <a:ln w="38100">
            <a:solidFill>
              <a:schemeClr val="accent2"/>
            </a:solidFill>
          </a:ln>
        </p:spPr>
        <p:txBody>
          <a:bodyPr wrap="square" rtlCol="0">
            <a:spAutoFit/>
          </a:bodyPr>
          <a:lstStyle/>
          <a:p>
            <a:pPr algn="ctr">
              <a:lnSpc>
                <a:spcPct val="80000"/>
              </a:lnSpc>
            </a:pPr>
            <a:r>
              <a:rPr lang="en-US" sz="1400" dirty="0">
                <a:latin typeface="Calibri" panose="020F0502020204030204" pitchFamily="34" charset="0"/>
              </a:rPr>
              <a:t>Presenter:</a:t>
            </a:r>
          </a:p>
          <a:p>
            <a:pPr algn="ctr">
              <a:lnSpc>
                <a:spcPct val="80000"/>
              </a:lnSpc>
            </a:pPr>
            <a:r>
              <a:rPr lang="en-US" sz="1400" dirty="0">
                <a:latin typeface="Calibri" panose="020F0502020204030204" pitchFamily="34" charset="0"/>
              </a:rPr>
              <a:t>David Carroll</a:t>
            </a:r>
          </a:p>
        </p:txBody>
      </p:sp>
    </p:spTree>
    <p:extLst>
      <p:ext uri="{BB962C8B-B14F-4D97-AF65-F5344CB8AC3E}">
        <p14:creationId xmlns:p14="http://schemas.microsoft.com/office/powerpoint/2010/main" val="3440391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 – Energy Burden Targeting</a:t>
            </a:r>
            <a:r>
              <a:rPr lang="en-US" sz="3000" i="1" dirty="0">
                <a:latin typeface="Calibri" pitchFamily="34" charset="0"/>
              </a:rPr>
              <a:t/>
            </a:r>
            <a:br>
              <a:rPr lang="en-US" sz="3000" i="1" dirty="0">
                <a:latin typeface="Calibri" pitchFamily="34" charset="0"/>
              </a:rPr>
            </a:br>
            <a:r>
              <a:rPr lang="en-US" sz="2400" b="1" dirty="0">
                <a:latin typeface="Calibri" pitchFamily="34" charset="0"/>
              </a:rPr>
              <a:t>Energy Burden Measures</a:t>
            </a: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2" name="Rectangle 1"/>
          <p:cNvSpPr/>
          <p:nvPr/>
        </p:nvSpPr>
        <p:spPr>
          <a:xfrm>
            <a:off x="257458" y="1638400"/>
            <a:ext cx="8547103" cy="2923877"/>
          </a:xfrm>
          <a:prstGeom prst="rect">
            <a:avLst/>
          </a:prstGeom>
        </p:spPr>
        <p:txBody>
          <a:bodyPr wrap="square">
            <a:spAutoFit/>
          </a:bodyPr>
          <a:lstStyle/>
          <a:p>
            <a:r>
              <a:rPr lang="en-US" sz="2400" b="1" dirty="0">
                <a:latin typeface="Calibri" panose="020F0502020204030204" pitchFamily="34" charset="0"/>
                <a:cs typeface="Calibri" panose="020F0502020204030204" pitchFamily="34" charset="0"/>
              </a:rPr>
              <a:t>Energy Burden Measures</a:t>
            </a:r>
          </a:p>
          <a:p>
            <a:endParaRPr lang="en-US" sz="1600" dirty="0">
              <a:latin typeface="Calibri" panose="020F0502020204030204" pitchFamily="34" charset="0"/>
              <a:cs typeface="Calibri" panose="020F0502020204030204" pitchFamily="34" charset="0"/>
            </a:endParaRPr>
          </a:p>
          <a:p>
            <a:pPr marL="285750" lvl="0" indent="-285750">
              <a:lnSpc>
                <a:spcPct val="80000"/>
              </a:lnSpc>
              <a:buFont typeface="Arial" panose="020B0604020202020204" pitchFamily="34" charset="0"/>
              <a:buChar char="•"/>
            </a:pPr>
            <a:r>
              <a:rPr lang="en-US" sz="2000" dirty="0">
                <a:latin typeface="Calibri" panose="020F0502020204030204" pitchFamily="34" charset="0"/>
                <a:cs typeface="Calibri" panose="020F0502020204030204" pitchFamily="34" charset="0"/>
              </a:rPr>
              <a:t>What is the average energy burden of LIHEAP households, and how does LIHEAP lower that burden? </a:t>
            </a:r>
          </a:p>
          <a:p>
            <a:endParaRPr lang="en-US" sz="1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b="1" dirty="0">
                <a:solidFill>
                  <a:schemeClr val="accent1">
                    <a:lumMod val="50000"/>
                  </a:schemeClr>
                </a:solidFill>
                <a:latin typeface="Calibri" panose="020F0502020204030204" pitchFamily="34" charset="0"/>
                <a:cs typeface="Calibri" panose="020F0502020204030204" pitchFamily="34" charset="0"/>
              </a:rPr>
              <a:t>[Benefit Targeting Index]</a:t>
            </a:r>
            <a:r>
              <a:rPr lang="en-US" sz="2000" b="1" i="1" dirty="0">
                <a:solidFill>
                  <a:schemeClr val="accent1">
                    <a:lumMod val="50000"/>
                  </a:schemeClr>
                </a:solidFill>
                <a:latin typeface="Calibri" panose="020F0502020204030204" pitchFamily="34" charset="0"/>
                <a:cs typeface="Calibri" panose="020F0502020204030204" pitchFamily="34" charset="0"/>
              </a:rPr>
              <a:t> </a:t>
            </a:r>
            <a:r>
              <a:rPr lang="en-US" sz="2000" dirty="0">
                <a:solidFill>
                  <a:srgbClr val="000000"/>
                </a:solidFill>
                <a:latin typeface="Calibri" panose="020F0502020204030204" pitchFamily="34" charset="0"/>
                <a:cs typeface="Calibri" panose="020F0502020204030204" pitchFamily="34" charset="0"/>
              </a:rPr>
              <a:t>Does LIHEAP furnish higher benefits to higher burden households? </a:t>
            </a:r>
          </a:p>
          <a:p>
            <a:pPr marL="285750" indent="-285750">
              <a:buFont typeface="Arial" panose="020B0604020202020204" pitchFamily="34" charset="0"/>
              <a:buChar char="•"/>
            </a:pPr>
            <a:endParaRPr lang="en-US" sz="1600" i="1" dirty="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b="1" dirty="0">
                <a:solidFill>
                  <a:schemeClr val="accent1">
                    <a:lumMod val="50000"/>
                  </a:schemeClr>
                </a:solidFill>
                <a:latin typeface="Calibri" panose="020F0502020204030204" pitchFamily="34" charset="0"/>
                <a:cs typeface="Calibri" panose="020F0502020204030204" pitchFamily="34" charset="0"/>
              </a:rPr>
              <a:t>[Burden Reduction Targeting Index] </a:t>
            </a:r>
            <a:r>
              <a:rPr lang="en-US" sz="2000" dirty="0">
                <a:solidFill>
                  <a:srgbClr val="000000"/>
                </a:solidFill>
                <a:latin typeface="Calibri" panose="020F0502020204030204" pitchFamily="34" charset="0"/>
                <a:cs typeface="Calibri" panose="020F0502020204030204" pitchFamily="34" charset="0"/>
              </a:rPr>
              <a:t>Does LIHEAP pays a larger share of the home energy bill for high burden households?</a:t>
            </a:r>
          </a:p>
        </p:txBody>
      </p:sp>
      <p:sp>
        <p:nvSpPr>
          <p:cNvPr id="19" name="Rectangle 18"/>
          <p:cNvSpPr/>
          <p:nvPr/>
        </p:nvSpPr>
        <p:spPr>
          <a:xfrm>
            <a:off x="374901" y="4848294"/>
            <a:ext cx="8312215" cy="1711575"/>
          </a:xfrm>
          <a:prstGeom prst="rect">
            <a:avLst/>
          </a:prstGeom>
          <a:solidFill>
            <a:schemeClr val="accent1">
              <a:lumMod val="20000"/>
              <a:lumOff val="80000"/>
            </a:schemeClr>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28600" tIns="0" rIns="274320" rtlCol="0" anchor="ctr"/>
          <a:lstStyle/>
          <a:p>
            <a:pPr marL="0" marR="0" lvl="0" indent="0" algn="l" defTabSz="914400" rtl="0" eaLnBrk="1" fontAlgn="auto" latinLnBrk="0" hangingPunct="1">
              <a:lnSpc>
                <a:spcPct val="90000"/>
              </a:lnSpc>
              <a:spcBef>
                <a:spcPts val="0"/>
              </a:spcBef>
              <a:spcAft>
                <a:spcPts val="0"/>
              </a:spcAft>
              <a:buClr>
                <a:srgbClr val="264A64"/>
              </a:buClr>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Why is this important?</a:t>
            </a:r>
          </a:p>
          <a:p>
            <a:pPr marL="0" marR="0" lvl="0" indent="0" algn="just" defTabSz="914400" rtl="0" eaLnBrk="1" fontAlgn="auto" latinLnBrk="0" hangingPunct="1">
              <a:lnSpc>
                <a:spcPct val="90000"/>
              </a:lnSpc>
              <a:spcBef>
                <a:spcPts val="0"/>
              </a:spcBef>
              <a:spcAft>
                <a:spcPts val="0"/>
              </a:spcAft>
              <a:buClr>
                <a:srgbClr val="264A64"/>
              </a:buClr>
              <a:buSzTx/>
              <a:buFontTx/>
              <a:buNone/>
              <a:tabLst/>
              <a:defRPr/>
            </a:pPr>
            <a:endParaRPr kumimoji="0" lang="en-US" sz="800" b="0" i="1"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endParaRPr>
          </a:p>
          <a:p>
            <a:pPr marL="0" marR="0" lvl="0" indent="0" algn="just" defTabSz="914400" rtl="0" eaLnBrk="1" fontAlgn="auto" latinLnBrk="0" hangingPunct="1">
              <a:lnSpc>
                <a:spcPct val="80000"/>
              </a:lnSpc>
              <a:spcBef>
                <a:spcPts val="0"/>
              </a:spcBef>
              <a:spcAft>
                <a:spcPts val="0"/>
              </a:spcAft>
              <a:buClr>
                <a:srgbClr val="264A64"/>
              </a:buClr>
              <a:buSzTx/>
              <a:buFontTx/>
              <a:buNone/>
              <a:tabLst/>
              <a:defRPr/>
            </a:pPr>
            <a:r>
              <a:rPr kumimoji="0" lang="en-US" sz="1650" b="0" i="1" u="none" strike="noStrike" kern="1200" cap="none" spc="0" normalizeH="0" baseline="0" noProof="0" dirty="0">
                <a:ln>
                  <a:noFill/>
                </a:ln>
                <a:solidFill>
                  <a:srgbClr val="BCD9ED">
                    <a:lumMod val="50000"/>
                  </a:srgbClr>
                </a:solidFill>
                <a:effectLst/>
                <a:uLnTx/>
                <a:uFillTx/>
                <a:latin typeface="Calibri" panose="020F0502020204030204" pitchFamily="34" charset="0"/>
                <a:ea typeface="+mn-ea"/>
                <a:cs typeface="Calibri" panose="020F0502020204030204" pitchFamily="34" charset="0"/>
              </a:rPr>
              <a:t>Section 2605(b)(5) of the Low Income Home Energy Assistance Act of 1981 (42 U.S. C. §8624(b)(5)) </a:t>
            </a:r>
            <a:r>
              <a:rPr kumimoji="0" lang="en-US" sz="16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states that grantees </a:t>
            </a:r>
            <a:r>
              <a:rPr kumimoji="0" lang="en-US" sz="165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“provide, in a timely manner, that the highest level of energy assistance will be furnished to those households that have the lowest incomes and the highest energy costs or needs in relation to income, taking into account family size.”</a:t>
            </a:r>
          </a:p>
        </p:txBody>
      </p:sp>
    </p:spTree>
    <p:extLst>
      <p:ext uri="{BB962C8B-B14F-4D97-AF65-F5344CB8AC3E}">
        <p14:creationId xmlns:p14="http://schemas.microsoft.com/office/powerpoint/2010/main" val="625109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 – Energy Burden Targeting</a:t>
            </a:r>
            <a:r>
              <a:rPr lang="en-US" sz="3000" i="1" dirty="0">
                <a:latin typeface="Calibri" pitchFamily="34" charset="0"/>
              </a:rPr>
              <a:t/>
            </a:r>
            <a:br>
              <a:rPr lang="en-US" sz="3000" i="1" dirty="0">
                <a:latin typeface="Calibri" pitchFamily="34" charset="0"/>
              </a:rPr>
            </a:br>
            <a:r>
              <a:rPr lang="en-US" sz="2400" b="1" dirty="0">
                <a:latin typeface="Calibri" pitchFamily="34" charset="0"/>
              </a:rPr>
              <a:t>Performance Management Tools</a:t>
            </a: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2" name="Rectangle 1"/>
          <p:cNvSpPr/>
          <p:nvPr/>
        </p:nvSpPr>
        <p:spPr>
          <a:xfrm>
            <a:off x="257458" y="1638400"/>
            <a:ext cx="8547103" cy="2862322"/>
          </a:xfrm>
          <a:prstGeom prst="rect">
            <a:avLst/>
          </a:prstGeom>
        </p:spPr>
        <p:txBody>
          <a:bodyPr wrap="square">
            <a:spAutoFit/>
          </a:bodyPr>
          <a:lstStyle/>
          <a:p>
            <a:r>
              <a:rPr lang="en-US" sz="2400" b="1" dirty="0">
                <a:latin typeface="Calibri" panose="020F0502020204030204" pitchFamily="34" charset="0"/>
                <a:cs typeface="Calibri" panose="020F0502020204030204" pitchFamily="34" charset="0"/>
              </a:rPr>
              <a:t>LIHEAP Performance Management SNAPSHOT</a:t>
            </a:r>
          </a:p>
          <a:p>
            <a:endParaRPr lang="en-US" sz="1600" dirty="0">
              <a:latin typeface="Calibri" panose="020F0502020204030204" pitchFamily="34" charset="0"/>
              <a:cs typeface="Calibri" panose="020F0502020204030204" pitchFamily="34" charset="0"/>
            </a:endParaRPr>
          </a:p>
          <a:p>
            <a:pPr marL="285750" lvl="0" indent="-285750">
              <a:lnSpc>
                <a:spcPct val="80000"/>
              </a:lnSpc>
              <a:buFont typeface="Arial" panose="020B0604020202020204" pitchFamily="34" charset="0"/>
              <a:buChar char="•"/>
            </a:pPr>
            <a:r>
              <a:rPr lang="en-US" sz="2400" b="1" dirty="0">
                <a:latin typeface="Calibri" panose="020F0502020204030204" pitchFamily="34" charset="0"/>
                <a:cs typeface="Calibri" panose="020F0502020204030204" pitchFamily="34" charset="0"/>
              </a:rPr>
              <a:t>Executive Summary – Overview of Program Performance</a:t>
            </a:r>
          </a:p>
          <a:p>
            <a:pPr marL="285750" lvl="0" indent="-285750">
              <a:lnSpc>
                <a:spcPct val="80000"/>
              </a:lnSpc>
              <a:buFont typeface="Arial" panose="020B0604020202020204" pitchFamily="34" charset="0"/>
              <a:buChar char="•"/>
            </a:pPr>
            <a:endParaRPr lang="en-US" sz="2400" b="1" dirty="0">
              <a:latin typeface="Calibri" panose="020F0502020204030204" pitchFamily="34" charset="0"/>
              <a:cs typeface="Calibri" panose="020F0502020204030204" pitchFamily="34" charset="0"/>
            </a:endParaRPr>
          </a:p>
          <a:p>
            <a:pPr marL="285750" lvl="0" indent="-285750">
              <a:lnSpc>
                <a:spcPct val="80000"/>
              </a:lnSpc>
              <a:buFont typeface="Arial" panose="020B0604020202020204" pitchFamily="34" charset="0"/>
              <a:buChar char="•"/>
            </a:pPr>
            <a:r>
              <a:rPr lang="en-US" sz="2400" b="1" dirty="0">
                <a:latin typeface="Calibri" panose="020F0502020204030204" pitchFamily="34" charset="0"/>
                <a:cs typeface="Calibri" panose="020F0502020204030204" pitchFamily="34" charset="0"/>
              </a:rPr>
              <a:t>SNAPSHOT – Detailed Tables by Main Heating Fuel</a:t>
            </a:r>
          </a:p>
          <a:p>
            <a:pPr marL="285750" lvl="0" indent="-285750">
              <a:lnSpc>
                <a:spcPct val="80000"/>
              </a:lnSpc>
              <a:buFont typeface="Arial" panose="020B0604020202020204" pitchFamily="34" charset="0"/>
              <a:buChar char="•"/>
            </a:pPr>
            <a:endParaRPr lang="en-US" sz="2400" b="1" dirty="0">
              <a:latin typeface="Calibri" panose="020F0502020204030204" pitchFamily="34" charset="0"/>
              <a:cs typeface="Calibri" panose="020F0502020204030204" pitchFamily="34" charset="0"/>
            </a:endParaRPr>
          </a:p>
          <a:p>
            <a:pPr marL="285750" lvl="0" indent="-285750">
              <a:lnSpc>
                <a:spcPct val="80000"/>
              </a:lnSpc>
              <a:buFont typeface="Arial" panose="020B0604020202020204" pitchFamily="34" charset="0"/>
              <a:buChar char="•"/>
            </a:pPr>
            <a:r>
              <a:rPr lang="en-US" sz="2400" b="1" dirty="0">
                <a:latin typeface="Calibri" panose="020F0502020204030204" pitchFamily="34" charset="0"/>
                <a:cs typeface="Calibri" panose="020F0502020204030204" pitchFamily="34" charset="0"/>
              </a:rPr>
              <a:t>Performance Management Assessment Tool (forthcoming)</a:t>
            </a:r>
          </a:p>
          <a:p>
            <a:endParaRPr lang="en-US" sz="2400" b="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sz="20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4461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wn Arrow 6"/>
          <p:cNvSpPr/>
          <p:nvPr/>
        </p:nvSpPr>
        <p:spPr>
          <a:xfrm>
            <a:off x="4048558" y="3767811"/>
            <a:ext cx="490640" cy="609866"/>
          </a:xfrm>
          <a:prstGeom prst="downArrow">
            <a:avLst>
              <a:gd name="adj1" fmla="val 50000"/>
              <a:gd name="adj2" fmla="val 43528"/>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8242" y="2601835"/>
            <a:ext cx="6334309" cy="13115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80000"/>
              </a:lnSpc>
              <a:defRPr/>
            </a:pPr>
            <a:r>
              <a:rPr lang="en-US" b="1" dirty="0">
                <a:solidFill>
                  <a:srgbClr val="264A64"/>
                </a:solidFill>
                <a:latin typeface="Calibri" panose="020F0502020204030204" pitchFamily="34" charset="0"/>
                <a:cs typeface="Calibri" panose="020F0502020204030204" pitchFamily="34" charset="0"/>
              </a:rPr>
              <a:t>Energy Burden Data</a:t>
            </a:r>
          </a:p>
          <a:p>
            <a:pPr lvl="0">
              <a:lnSpc>
                <a:spcPct val="80000"/>
              </a:lnSpc>
              <a:defRPr/>
            </a:pPr>
            <a:endParaRPr lang="en-US" sz="700" dirty="0">
              <a:solidFill>
                <a:srgbClr val="264A64"/>
              </a:solidFill>
              <a:latin typeface="Calibri" panose="020F0502020204030204" pitchFamily="34" charset="0"/>
              <a:cs typeface="Calibri" panose="020F0502020204030204" pitchFamily="34" charset="0"/>
            </a:endParaRPr>
          </a:p>
          <a:p>
            <a:pPr marL="396875" lvl="0" indent="-227013">
              <a:lnSpc>
                <a:spcPct val="80000"/>
              </a:lnSpc>
              <a:buFont typeface="Arial" panose="020B0604020202020204" pitchFamily="34" charset="0"/>
              <a:buChar char="•"/>
              <a:defRPr/>
            </a:pPr>
            <a:r>
              <a:rPr lang="en-US" sz="1400" dirty="0">
                <a:solidFill>
                  <a:srgbClr val="264A64"/>
                </a:solidFill>
                <a:latin typeface="Calibri" panose="020F0502020204030204" pitchFamily="34" charset="0"/>
                <a:cs typeface="Calibri" panose="020F0502020204030204" pitchFamily="34" charset="0"/>
              </a:rPr>
              <a:t>Average annual income by household fuel type</a:t>
            </a:r>
          </a:p>
          <a:p>
            <a:pPr marL="396875" lvl="0" indent="-227013">
              <a:lnSpc>
                <a:spcPct val="80000"/>
              </a:lnSpc>
              <a:buFont typeface="Arial" panose="020B0604020202020204" pitchFamily="34" charset="0"/>
              <a:buChar char="•"/>
              <a:defRPr/>
            </a:pPr>
            <a:r>
              <a:rPr lang="en-US" sz="1400" dirty="0">
                <a:solidFill>
                  <a:srgbClr val="264A64"/>
                </a:solidFill>
                <a:latin typeface="Calibri" panose="020F0502020204030204" pitchFamily="34" charset="0"/>
                <a:cs typeface="Calibri" panose="020F0502020204030204" pitchFamily="34" charset="0"/>
              </a:rPr>
              <a:t>Average annual main heating fuel costs by household fuel type</a:t>
            </a:r>
          </a:p>
          <a:p>
            <a:pPr marL="396875" lvl="0" indent="-227013">
              <a:lnSpc>
                <a:spcPct val="80000"/>
              </a:lnSpc>
              <a:buFont typeface="Arial" panose="020B0604020202020204" pitchFamily="34" charset="0"/>
              <a:buChar char="•"/>
              <a:defRPr/>
            </a:pPr>
            <a:r>
              <a:rPr lang="en-US" sz="1400" dirty="0">
                <a:solidFill>
                  <a:srgbClr val="264A64"/>
                </a:solidFill>
                <a:latin typeface="Calibri" panose="020F0502020204030204" pitchFamily="34" charset="0"/>
                <a:cs typeface="Calibri" panose="020F0502020204030204" pitchFamily="34" charset="0"/>
              </a:rPr>
              <a:t>Average annual electric costs by household fuel type</a:t>
            </a:r>
          </a:p>
          <a:p>
            <a:pPr marL="396875" lvl="0" indent="-227013">
              <a:lnSpc>
                <a:spcPct val="80000"/>
              </a:lnSpc>
              <a:buFont typeface="Arial" panose="020B0604020202020204" pitchFamily="34" charset="0"/>
              <a:buChar char="•"/>
              <a:defRPr/>
            </a:pPr>
            <a:r>
              <a:rPr lang="en-US" sz="1400" dirty="0">
                <a:solidFill>
                  <a:srgbClr val="264A64"/>
                </a:solidFill>
                <a:latin typeface="Calibri" panose="020F0502020204030204" pitchFamily="34" charset="0"/>
                <a:cs typeface="Calibri" panose="020F0502020204030204" pitchFamily="34" charset="0"/>
              </a:rPr>
              <a:t>Average annual LIHEAP benefit by household fuel type</a:t>
            </a:r>
          </a:p>
        </p:txBody>
      </p:sp>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 – Energy Burden Targeting</a:t>
            </a:r>
            <a:r>
              <a:rPr lang="en-US" sz="3000" i="1" dirty="0">
                <a:solidFill>
                  <a:srgbClr val="775F55"/>
                </a:solidFill>
              </a:rPr>
              <a:t/>
            </a:r>
            <a:br>
              <a:rPr lang="en-US" sz="3000" i="1" dirty="0">
                <a:solidFill>
                  <a:srgbClr val="775F55"/>
                </a:solidFill>
              </a:rPr>
            </a:br>
            <a:r>
              <a:rPr lang="en-US" sz="2400" b="1" dirty="0">
                <a:solidFill>
                  <a:srgbClr val="775F55"/>
                </a:solidFill>
              </a:rPr>
              <a:t>Energy Burden Measures – SNAPSHOT Executive Summary</a:t>
            </a:r>
            <a:endParaRPr lang="en-US" sz="2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grpSp>
        <p:nvGrpSpPr>
          <p:cNvPr id="102" name="Group 101"/>
          <p:cNvGrpSpPr/>
          <p:nvPr/>
        </p:nvGrpSpPr>
        <p:grpSpPr>
          <a:xfrm>
            <a:off x="6456733" y="2331157"/>
            <a:ext cx="2325679" cy="1828301"/>
            <a:chOff x="6539709" y="1964204"/>
            <a:chExt cx="2325679" cy="1719711"/>
          </a:xfrm>
        </p:grpSpPr>
        <p:sp>
          <p:nvSpPr>
            <p:cNvPr id="12" name="Rectangle 11"/>
            <p:cNvSpPr/>
            <p:nvPr/>
          </p:nvSpPr>
          <p:spPr>
            <a:xfrm>
              <a:off x="6539709" y="1964204"/>
              <a:ext cx="2325679" cy="1719711"/>
            </a:xfrm>
            <a:prstGeom prst="rect">
              <a:avLst/>
            </a:prstGeom>
            <a:solidFill>
              <a:srgbClr val="FFFFFF">
                <a:lumMod val="85000"/>
              </a:srgbClr>
            </a:solidFill>
            <a:ln w="28575" cap="flat" cmpd="sng" algn="ctr">
              <a:solidFill>
                <a:schemeClr val="bg1">
                  <a:lumMod val="50000"/>
                </a:schemeClr>
              </a:solidFill>
              <a:prstDash val="solid"/>
            </a:ln>
            <a:effectLst/>
          </p:spPr>
          <p:txBody>
            <a:bodyPr rtlCol="0" anchor="ctr"/>
            <a:lstStyle/>
            <a:p>
              <a:pPr marL="55563" marR="0" lvl="0" indent="0" defTabSz="914400" eaLnBrk="1" fontAlgn="auto" latinLnBrk="0" hangingPunct="1">
                <a:lnSpc>
                  <a:spcPct val="9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Energy Burden is the percentage of income a household pays toward energy bills: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7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7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grpSp>
          <p:nvGrpSpPr>
            <p:cNvPr id="13" name="Group 12"/>
            <p:cNvGrpSpPr/>
            <p:nvPr/>
          </p:nvGrpSpPr>
          <p:grpSpPr>
            <a:xfrm>
              <a:off x="6684799" y="3056240"/>
              <a:ext cx="1875724" cy="463357"/>
              <a:chOff x="6429238" y="2273973"/>
              <a:chExt cx="1842770" cy="506239"/>
            </a:xfrm>
          </p:grpSpPr>
          <p:sp>
            <p:nvSpPr>
              <p:cNvPr id="14" name="TextBox 57"/>
              <p:cNvSpPr txBox="1"/>
              <p:nvPr/>
            </p:nvSpPr>
            <p:spPr>
              <a:xfrm>
                <a:off x="6429238" y="2273973"/>
                <a:ext cx="1006333" cy="269373"/>
              </a:xfrm>
              <a:prstGeom prst="rect">
                <a:avLst/>
              </a:prstGeom>
              <a:solidFill>
                <a:sysClr val="window" lastClr="FFFFFF">
                  <a:lumMod val="85000"/>
                </a:sysClr>
              </a:solidFill>
              <a:ln w="9525" cmpd="sng">
                <a:noFill/>
              </a:ln>
              <a:effectLst/>
            </p:spPr>
            <p:txBody>
              <a:bodyPr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a:rPr>
                  <a:t>Energy Bill</a:t>
                </a:r>
                <a:endParaRPr kumimoji="0" lang="en-US" sz="2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5" name="TextBox 58"/>
              <p:cNvSpPr txBox="1"/>
              <p:nvPr/>
            </p:nvSpPr>
            <p:spPr>
              <a:xfrm>
                <a:off x="6435588" y="2544113"/>
                <a:ext cx="999983" cy="228600"/>
              </a:xfrm>
              <a:prstGeom prst="rect">
                <a:avLst/>
              </a:prstGeom>
              <a:solidFill>
                <a:sysClr val="window" lastClr="FFFFFF">
                  <a:lumMod val="85000"/>
                </a:sysClr>
              </a:solidFill>
              <a:ln w="9525" cmpd="sng">
                <a:noFill/>
              </a:ln>
              <a:effectLst/>
            </p:spPr>
            <p:txBody>
              <a:bodyPr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a:rPr>
                  <a:t>Income</a:t>
                </a:r>
                <a:endParaRPr kumimoji="0" lang="en-US" sz="2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60"/>
              <p:cNvSpPr txBox="1"/>
              <p:nvPr/>
            </p:nvSpPr>
            <p:spPr>
              <a:xfrm>
                <a:off x="7401801" y="2278562"/>
                <a:ext cx="215900" cy="501650"/>
              </a:xfrm>
              <a:prstGeom prst="rect">
                <a:avLst/>
              </a:prstGeom>
              <a:solidFill>
                <a:sysClr val="window" lastClr="FFFFFF">
                  <a:lumMod val="85000"/>
                </a:sysClr>
              </a:solidFill>
              <a:ln w="9525" cmpd="sng">
                <a:noFill/>
              </a:ln>
              <a:effectLst/>
            </p:spPr>
            <p:txBody>
              <a:bodyPr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a:t>
                </a:r>
              </a:p>
            </p:txBody>
          </p:sp>
          <p:sp>
            <p:nvSpPr>
              <p:cNvPr id="17" name="TextBox 61"/>
              <p:cNvSpPr txBox="1"/>
              <p:nvPr/>
            </p:nvSpPr>
            <p:spPr>
              <a:xfrm>
                <a:off x="7617701" y="2273973"/>
                <a:ext cx="654307" cy="501650"/>
              </a:xfrm>
              <a:prstGeom prst="rect">
                <a:avLst/>
              </a:prstGeom>
              <a:solidFill>
                <a:sysClr val="window" lastClr="FFFFFF">
                  <a:lumMod val="85000"/>
                </a:sysClr>
              </a:solidFill>
              <a:ln w="9525" cmpd="sng">
                <a:noFill/>
              </a:ln>
              <a:effectLst/>
            </p:spPr>
            <p:txBody>
              <a:bodyPr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a:rPr>
                  <a:t>Energy </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a:rPr>
                  <a:t>Burden</a:t>
                </a:r>
                <a:endParaRPr kumimoji="0" lang="en-US"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cxnSp>
            <p:nvCxnSpPr>
              <p:cNvPr id="18" name="Straight Connector 17"/>
              <p:cNvCxnSpPr/>
              <p:nvPr/>
            </p:nvCxnSpPr>
            <p:spPr>
              <a:xfrm flipV="1">
                <a:off x="6475204" y="2543346"/>
                <a:ext cx="914400" cy="1"/>
              </a:xfrm>
              <a:prstGeom prst="line">
                <a:avLst/>
              </a:prstGeom>
            </p:spPr>
            <p:style>
              <a:lnRef idx="1">
                <a:schemeClr val="accent1"/>
              </a:lnRef>
              <a:fillRef idx="0">
                <a:schemeClr val="accent1"/>
              </a:fillRef>
              <a:effectRef idx="0">
                <a:schemeClr val="accent1"/>
              </a:effectRef>
              <a:fontRef idx="minor">
                <a:schemeClr val="tx1"/>
              </a:fontRef>
            </p:style>
          </p:cxnSp>
        </p:grpSp>
      </p:grpSp>
      <p:pic>
        <p:nvPicPr>
          <p:cNvPr id="72" name="Picture 71"/>
          <p:cNvPicPr>
            <a:picLocks noChangeAspect="1"/>
          </p:cNvPicPr>
          <p:nvPr/>
        </p:nvPicPr>
        <p:blipFill rotWithShape="1">
          <a:blip r:embed="rId3"/>
          <a:srcRect l="3020" r="30603" b="60925"/>
          <a:stretch/>
        </p:blipFill>
        <p:spPr>
          <a:xfrm>
            <a:off x="301993" y="4280633"/>
            <a:ext cx="8480419" cy="2302946"/>
          </a:xfrm>
          <a:prstGeom prst="rect">
            <a:avLst/>
          </a:prstGeom>
        </p:spPr>
      </p:pic>
      <p:pic>
        <p:nvPicPr>
          <p:cNvPr id="71" name="Picture 70"/>
          <p:cNvPicPr>
            <a:picLocks noChangeAspect="1"/>
          </p:cNvPicPr>
          <p:nvPr/>
        </p:nvPicPr>
        <p:blipFill rotWithShape="1">
          <a:blip r:embed="rId3"/>
          <a:srcRect l="3020" t="21524" r="30603" b="60925"/>
          <a:stretch/>
        </p:blipFill>
        <p:spPr>
          <a:xfrm>
            <a:off x="315133" y="5549208"/>
            <a:ext cx="8480419" cy="1034371"/>
          </a:xfrm>
          <a:prstGeom prst="rect">
            <a:avLst/>
          </a:prstGeom>
        </p:spPr>
      </p:pic>
      <p:pic>
        <p:nvPicPr>
          <p:cNvPr id="90" name="Picture 89"/>
          <p:cNvPicPr>
            <a:picLocks noChangeAspect="1"/>
          </p:cNvPicPr>
          <p:nvPr/>
        </p:nvPicPr>
        <p:blipFill>
          <a:blip r:embed="rId4"/>
          <a:stretch>
            <a:fillRect/>
          </a:stretch>
        </p:blipFill>
        <p:spPr>
          <a:xfrm>
            <a:off x="5785164" y="4506801"/>
            <a:ext cx="2915842" cy="1927635"/>
          </a:xfrm>
          <a:prstGeom prst="rect">
            <a:avLst/>
          </a:prstGeom>
        </p:spPr>
      </p:pic>
      <p:pic>
        <p:nvPicPr>
          <p:cNvPr id="91" name="Picture 90"/>
          <p:cNvPicPr>
            <a:picLocks noChangeAspect="1"/>
          </p:cNvPicPr>
          <p:nvPr/>
        </p:nvPicPr>
        <p:blipFill rotWithShape="1">
          <a:blip r:embed="rId4"/>
          <a:srcRect b="52164"/>
          <a:stretch/>
        </p:blipFill>
        <p:spPr>
          <a:xfrm>
            <a:off x="5785163" y="4522982"/>
            <a:ext cx="2915843" cy="922109"/>
          </a:xfrm>
          <a:prstGeom prst="rect">
            <a:avLst/>
          </a:prstGeom>
        </p:spPr>
      </p:pic>
      <p:pic>
        <p:nvPicPr>
          <p:cNvPr id="95" name="Picture 94"/>
          <p:cNvPicPr>
            <a:picLocks noChangeAspect="1"/>
          </p:cNvPicPr>
          <p:nvPr/>
        </p:nvPicPr>
        <p:blipFill>
          <a:blip r:embed="rId5"/>
          <a:stretch>
            <a:fillRect/>
          </a:stretch>
        </p:blipFill>
        <p:spPr>
          <a:xfrm>
            <a:off x="1400226" y="4724822"/>
            <a:ext cx="1532591" cy="1467530"/>
          </a:xfrm>
          <a:prstGeom prst="rect">
            <a:avLst/>
          </a:prstGeom>
        </p:spPr>
      </p:pic>
      <p:pic>
        <p:nvPicPr>
          <p:cNvPr id="101" name="Picture 100"/>
          <p:cNvPicPr>
            <a:picLocks noChangeAspect="1"/>
          </p:cNvPicPr>
          <p:nvPr/>
        </p:nvPicPr>
        <p:blipFill>
          <a:blip r:embed="rId6"/>
          <a:stretch>
            <a:fillRect/>
          </a:stretch>
        </p:blipFill>
        <p:spPr>
          <a:xfrm>
            <a:off x="3181908" y="4981284"/>
            <a:ext cx="2354166" cy="1211068"/>
          </a:xfrm>
          <a:prstGeom prst="rect">
            <a:avLst/>
          </a:prstGeom>
        </p:spPr>
      </p:pic>
      <p:sp>
        <p:nvSpPr>
          <p:cNvPr id="103" name="Rectangle 102"/>
          <p:cNvSpPr/>
          <p:nvPr/>
        </p:nvSpPr>
        <p:spPr>
          <a:xfrm>
            <a:off x="301993" y="1663389"/>
            <a:ext cx="9114995" cy="740459"/>
          </a:xfrm>
          <a:prstGeom prst="rect">
            <a:avLst/>
          </a:prstGeom>
        </p:spPr>
        <p:txBody>
          <a:bodyPr wrap="square">
            <a:spAutoFit/>
          </a:bodyPr>
          <a:lstStyle/>
          <a:p>
            <a:pPr lvl="0">
              <a:lnSpc>
                <a:spcPct val="80000"/>
              </a:lnSpc>
            </a:pPr>
            <a:r>
              <a:rPr lang="en-US" sz="2600" b="1" dirty="0">
                <a:latin typeface="Calibri" panose="020F0502020204030204" pitchFamily="34" charset="0"/>
                <a:cs typeface="Calibri" panose="020F0502020204030204" pitchFamily="34" charset="0"/>
              </a:rPr>
              <a:t>What is the average energy burden of LIHEAP households,       and how does LIHEAP lower that burden? </a:t>
            </a:r>
          </a:p>
        </p:txBody>
      </p:sp>
    </p:spTree>
    <p:extLst>
      <p:ext uri="{BB962C8B-B14F-4D97-AF65-F5344CB8AC3E}">
        <p14:creationId xmlns:p14="http://schemas.microsoft.com/office/powerpoint/2010/main" val="146190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 – Energy Burden Targeting</a:t>
            </a:r>
            <a:r>
              <a:rPr lang="en-US" sz="3000" i="1" dirty="0">
                <a:solidFill>
                  <a:srgbClr val="775F55"/>
                </a:solidFill>
              </a:rPr>
              <a:t/>
            </a:r>
            <a:br>
              <a:rPr lang="en-US" sz="3000" i="1" dirty="0">
                <a:solidFill>
                  <a:srgbClr val="775F55"/>
                </a:solidFill>
              </a:rPr>
            </a:br>
            <a:r>
              <a:rPr lang="en-US" sz="2400" b="1" dirty="0">
                <a:solidFill>
                  <a:srgbClr val="775F55"/>
                </a:solidFill>
              </a:rPr>
              <a:t>Energy Burden Measures – SNAPSHOT Executive Summary</a:t>
            </a:r>
            <a:endParaRPr lang="en-US" sz="2400" b="1" dirty="0"/>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pic>
        <p:nvPicPr>
          <p:cNvPr id="72" name="Picture 71"/>
          <p:cNvPicPr>
            <a:picLocks noChangeAspect="1"/>
          </p:cNvPicPr>
          <p:nvPr/>
        </p:nvPicPr>
        <p:blipFill rotWithShape="1">
          <a:blip r:embed="rId3"/>
          <a:srcRect l="3020" r="30603" b="60925"/>
          <a:stretch/>
        </p:blipFill>
        <p:spPr>
          <a:xfrm>
            <a:off x="413270" y="2164839"/>
            <a:ext cx="8060872" cy="2248093"/>
          </a:xfrm>
          <a:prstGeom prst="rect">
            <a:avLst/>
          </a:prstGeom>
        </p:spPr>
      </p:pic>
      <p:pic>
        <p:nvPicPr>
          <p:cNvPr id="71" name="Picture 70"/>
          <p:cNvPicPr>
            <a:picLocks noChangeAspect="1"/>
          </p:cNvPicPr>
          <p:nvPr/>
        </p:nvPicPr>
        <p:blipFill rotWithShape="1">
          <a:blip r:embed="rId3"/>
          <a:srcRect l="3020" t="21524" r="30603" b="60925"/>
          <a:stretch/>
        </p:blipFill>
        <p:spPr>
          <a:xfrm>
            <a:off x="425760" y="3403199"/>
            <a:ext cx="8060872" cy="1009733"/>
          </a:xfrm>
          <a:prstGeom prst="rect">
            <a:avLst/>
          </a:prstGeom>
        </p:spPr>
      </p:pic>
      <p:pic>
        <p:nvPicPr>
          <p:cNvPr id="91" name="Picture 90"/>
          <p:cNvPicPr>
            <a:picLocks noChangeAspect="1"/>
          </p:cNvPicPr>
          <p:nvPr/>
        </p:nvPicPr>
        <p:blipFill rotWithShape="1">
          <a:blip r:embed="rId4"/>
          <a:srcRect b="52164"/>
          <a:stretch/>
        </p:blipFill>
        <p:spPr>
          <a:xfrm>
            <a:off x="5625175" y="2468732"/>
            <a:ext cx="2771589" cy="900146"/>
          </a:xfrm>
          <a:prstGeom prst="rect">
            <a:avLst/>
          </a:prstGeom>
        </p:spPr>
      </p:pic>
      <p:pic>
        <p:nvPicPr>
          <p:cNvPr id="95" name="Picture 94"/>
          <p:cNvPicPr>
            <a:picLocks noChangeAspect="1"/>
          </p:cNvPicPr>
          <p:nvPr/>
        </p:nvPicPr>
        <p:blipFill>
          <a:blip r:embed="rId5"/>
          <a:stretch>
            <a:fillRect/>
          </a:stretch>
        </p:blipFill>
        <p:spPr>
          <a:xfrm>
            <a:off x="1457170" y="2598448"/>
            <a:ext cx="1456770" cy="1432576"/>
          </a:xfrm>
          <a:prstGeom prst="rect">
            <a:avLst/>
          </a:prstGeom>
        </p:spPr>
      </p:pic>
      <p:sp>
        <p:nvSpPr>
          <p:cNvPr id="103" name="Rectangle 102"/>
          <p:cNvSpPr/>
          <p:nvPr/>
        </p:nvSpPr>
        <p:spPr>
          <a:xfrm>
            <a:off x="266700" y="1608225"/>
            <a:ext cx="9226231" cy="424732"/>
          </a:xfrm>
          <a:prstGeom prst="rect">
            <a:avLst/>
          </a:prstGeom>
        </p:spPr>
        <p:txBody>
          <a:bodyPr wrap="square">
            <a:spAutoFit/>
          </a:bodyPr>
          <a:lstStyle/>
          <a:p>
            <a:pPr>
              <a:lnSpc>
                <a:spcPct val="90000"/>
              </a:lnSpc>
            </a:pPr>
            <a:r>
              <a:rPr lang="en-US" sz="2400" b="1" dirty="0">
                <a:solidFill>
                  <a:srgbClr val="000000"/>
                </a:solidFill>
                <a:latin typeface="Calibri" panose="020F0502020204030204" pitchFamily="34" charset="0"/>
                <a:cs typeface="Calibri" panose="020F0502020204030204" pitchFamily="34" charset="0"/>
              </a:rPr>
              <a:t>Does LIHEAP furnish higher benefits to higher burden households?</a:t>
            </a:r>
            <a:r>
              <a:rPr lang="en-US" sz="2400" b="1" i="1" dirty="0">
                <a:latin typeface="Calibri" panose="020F0502020204030204" pitchFamily="34" charset="0"/>
                <a:cs typeface="Calibri" panose="020F0502020204030204" pitchFamily="34" charset="0"/>
              </a:rPr>
              <a:t>  </a:t>
            </a:r>
            <a:endParaRPr lang="en-US" sz="2400" b="1" dirty="0">
              <a:solidFill>
                <a:srgbClr val="000000"/>
              </a:solidFill>
              <a:latin typeface="Calibri" panose="020F0502020204030204" pitchFamily="34" charset="0"/>
              <a:cs typeface="Calibri" panose="020F0502020204030204" pitchFamily="34" charset="0"/>
            </a:endParaRPr>
          </a:p>
        </p:txBody>
      </p:sp>
      <p:pic>
        <p:nvPicPr>
          <p:cNvPr id="21" name="Picture 20"/>
          <p:cNvPicPr>
            <a:picLocks noChangeAspect="1"/>
          </p:cNvPicPr>
          <p:nvPr/>
        </p:nvPicPr>
        <p:blipFill rotWithShape="1">
          <a:blip r:embed="rId6"/>
          <a:srcRect l="16648" t="63275" r="38056" b="-928"/>
          <a:stretch/>
        </p:blipFill>
        <p:spPr>
          <a:xfrm>
            <a:off x="348657" y="4510649"/>
            <a:ext cx="5417599" cy="2105475"/>
          </a:xfrm>
          <a:prstGeom prst="rect">
            <a:avLst/>
          </a:prstGeom>
        </p:spPr>
      </p:pic>
      <p:pic>
        <p:nvPicPr>
          <p:cNvPr id="22" name="Picture 21"/>
          <p:cNvPicPr>
            <a:picLocks noChangeAspect="1"/>
          </p:cNvPicPr>
          <p:nvPr/>
        </p:nvPicPr>
        <p:blipFill rotWithShape="1">
          <a:blip r:embed="rId6"/>
          <a:srcRect l="16648" t="84329" r="38056" b="-928"/>
          <a:stretch/>
        </p:blipFill>
        <p:spPr>
          <a:xfrm>
            <a:off x="348656" y="5687931"/>
            <a:ext cx="5417599" cy="928193"/>
          </a:xfrm>
          <a:prstGeom prst="rect">
            <a:avLst/>
          </a:prstGeom>
        </p:spPr>
      </p:pic>
      <p:pic>
        <p:nvPicPr>
          <p:cNvPr id="24" name="Picture 23"/>
          <p:cNvPicPr>
            <a:picLocks noChangeAspect="1"/>
          </p:cNvPicPr>
          <p:nvPr/>
        </p:nvPicPr>
        <p:blipFill rotWithShape="1">
          <a:blip r:embed="rId7"/>
          <a:srcRect b="51173"/>
          <a:stretch/>
        </p:blipFill>
        <p:spPr>
          <a:xfrm>
            <a:off x="5598747" y="4758496"/>
            <a:ext cx="2805767" cy="902514"/>
          </a:xfrm>
          <a:prstGeom prst="rect">
            <a:avLst/>
          </a:prstGeom>
        </p:spPr>
      </p:pic>
      <p:pic>
        <p:nvPicPr>
          <p:cNvPr id="2" name="Picture 1"/>
          <p:cNvPicPr>
            <a:picLocks noChangeAspect="1"/>
          </p:cNvPicPr>
          <p:nvPr/>
        </p:nvPicPr>
        <p:blipFill>
          <a:blip r:embed="rId8"/>
          <a:stretch>
            <a:fillRect/>
          </a:stretch>
        </p:blipFill>
        <p:spPr>
          <a:xfrm>
            <a:off x="1472078" y="4955430"/>
            <a:ext cx="1458446" cy="1420660"/>
          </a:xfrm>
          <a:prstGeom prst="rect">
            <a:avLst/>
          </a:prstGeom>
        </p:spPr>
      </p:pic>
      <p:sp>
        <p:nvSpPr>
          <p:cNvPr id="31" name="TextBox 70"/>
          <p:cNvSpPr txBox="1"/>
          <p:nvPr/>
        </p:nvSpPr>
        <p:spPr>
          <a:xfrm>
            <a:off x="400780" y="2027111"/>
            <a:ext cx="3181350" cy="5524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accent1">
                    <a:lumMod val="75000"/>
                  </a:schemeClr>
                </a:solidFill>
                <a:latin typeface="Calibri" panose="020F0502020204030204" pitchFamily="34" charset="0"/>
                <a:cs typeface="Calibri" panose="020F0502020204030204" pitchFamily="34" charset="0"/>
              </a:rPr>
              <a:t>All</a:t>
            </a:r>
            <a:r>
              <a:rPr lang="en-US" sz="2000" b="1" baseline="0" dirty="0">
                <a:solidFill>
                  <a:schemeClr val="accent1">
                    <a:lumMod val="75000"/>
                  </a:schemeClr>
                </a:solidFill>
                <a:latin typeface="Calibri" panose="020F0502020204030204" pitchFamily="34" charset="0"/>
                <a:cs typeface="Calibri" panose="020F0502020204030204" pitchFamily="34" charset="0"/>
              </a:rPr>
              <a:t> Households</a:t>
            </a:r>
            <a:endParaRPr lang="en-US" sz="2000" b="1" dirty="0">
              <a:solidFill>
                <a:schemeClr val="accent1">
                  <a:lumMod val="75000"/>
                </a:schemeClr>
              </a:solidFill>
              <a:latin typeface="Calibri" panose="020F0502020204030204" pitchFamily="34" charset="0"/>
              <a:cs typeface="Calibri" panose="020F0502020204030204" pitchFamily="34" charset="0"/>
            </a:endParaRPr>
          </a:p>
        </p:txBody>
      </p:sp>
      <p:sp>
        <p:nvSpPr>
          <p:cNvPr id="32" name="TextBox 87"/>
          <p:cNvSpPr txBox="1"/>
          <p:nvPr/>
        </p:nvSpPr>
        <p:spPr>
          <a:xfrm>
            <a:off x="348656" y="4343511"/>
            <a:ext cx="3181350" cy="5524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a:latin typeface="Calibri" panose="020F0502020204030204" pitchFamily="34" charset="0"/>
                <a:cs typeface="Calibri" panose="020F0502020204030204" pitchFamily="34" charset="0"/>
              </a:rPr>
              <a:t> </a:t>
            </a:r>
            <a:r>
              <a:rPr lang="en-US" sz="2000" b="1" dirty="0">
                <a:solidFill>
                  <a:schemeClr val="accent1">
                    <a:lumMod val="75000"/>
                  </a:schemeClr>
                </a:solidFill>
                <a:latin typeface="Calibri" panose="020F0502020204030204" pitchFamily="34" charset="0"/>
                <a:cs typeface="Calibri" panose="020F0502020204030204" pitchFamily="34" charset="0"/>
              </a:rPr>
              <a:t>High</a:t>
            </a:r>
            <a:r>
              <a:rPr lang="en-US" sz="2000" b="1" baseline="0" dirty="0">
                <a:solidFill>
                  <a:schemeClr val="accent1">
                    <a:lumMod val="75000"/>
                  </a:schemeClr>
                </a:solidFill>
                <a:latin typeface="Calibri" panose="020F0502020204030204" pitchFamily="34" charset="0"/>
                <a:cs typeface="Calibri" panose="020F0502020204030204" pitchFamily="34" charset="0"/>
              </a:rPr>
              <a:t> Burden Households</a:t>
            </a:r>
            <a:endParaRPr lang="en-US" sz="2000" b="1" dirty="0">
              <a:solidFill>
                <a:schemeClr val="accent1">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997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24687" y="2289225"/>
            <a:ext cx="7843360" cy="4381118"/>
            <a:chOff x="486680" y="2228909"/>
            <a:chExt cx="7843360" cy="4381118"/>
          </a:xfrm>
        </p:grpSpPr>
        <p:pic>
          <p:nvPicPr>
            <p:cNvPr id="72" name="Picture 71"/>
            <p:cNvPicPr>
              <a:picLocks noChangeAspect="1"/>
            </p:cNvPicPr>
            <p:nvPr/>
          </p:nvPicPr>
          <p:blipFill rotWithShape="1">
            <a:blip r:embed="rId3"/>
            <a:srcRect l="3020" r="31287" b="60925"/>
            <a:stretch/>
          </p:blipFill>
          <p:spPr>
            <a:xfrm>
              <a:off x="533400" y="2378116"/>
              <a:ext cx="7796639" cy="2107577"/>
            </a:xfrm>
            <a:prstGeom prst="rect">
              <a:avLst/>
            </a:prstGeom>
          </p:spPr>
        </p:pic>
        <p:pic>
          <p:nvPicPr>
            <p:cNvPr id="21" name="Picture 20"/>
            <p:cNvPicPr>
              <a:picLocks noChangeAspect="1"/>
            </p:cNvPicPr>
            <p:nvPr/>
          </p:nvPicPr>
          <p:blipFill rotWithShape="1">
            <a:blip r:embed="rId4"/>
            <a:srcRect l="16648" t="63275" r="38056" b="-928"/>
            <a:stretch/>
          </p:blipFill>
          <p:spPr>
            <a:xfrm>
              <a:off x="492425" y="4631880"/>
              <a:ext cx="5338994" cy="1978147"/>
            </a:xfrm>
            <a:prstGeom prst="rect">
              <a:avLst/>
            </a:prstGeom>
          </p:spPr>
        </p:pic>
        <p:pic>
          <p:nvPicPr>
            <p:cNvPr id="71" name="Picture 70"/>
            <p:cNvPicPr>
              <a:picLocks noChangeAspect="1"/>
            </p:cNvPicPr>
            <p:nvPr/>
          </p:nvPicPr>
          <p:blipFill rotWithShape="1">
            <a:blip r:embed="rId3"/>
            <a:srcRect l="3020" t="21524" r="31439" b="60925"/>
            <a:stretch/>
          </p:blipFill>
          <p:spPr>
            <a:xfrm>
              <a:off x="545606" y="3539073"/>
              <a:ext cx="7778688" cy="946620"/>
            </a:xfrm>
            <a:prstGeom prst="rect">
              <a:avLst/>
            </a:prstGeom>
          </p:spPr>
        </p:pic>
        <p:pic>
          <p:nvPicPr>
            <p:cNvPr id="22" name="Picture 21"/>
            <p:cNvPicPr>
              <a:picLocks noChangeAspect="1"/>
            </p:cNvPicPr>
            <p:nvPr/>
          </p:nvPicPr>
          <p:blipFill rotWithShape="1">
            <a:blip r:embed="rId4"/>
            <a:srcRect l="16648" t="84329" r="38056" b="-928"/>
            <a:stretch/>
          </p:blipFill>
          <p:spPr>
            <a:xfrm>
              <a:off x="492424" y="5737966"/>
              <a:ext cx="5338994" cy="872061"/>
            </a:xfrm>
            <a:prstGeom prst="rect">
              <a:avLst/>
            </a:prstGeom>
          </p:spPr>
        </p:pic>
        <p:pic>
          <p:nvPicPr>
            <p:cNvPr id="91" name="Picture 90"/>
            <p:cNvPicPr>
              <a:picLocks noChangeAspect="1"/>
            </p:cNvPicPr>
            <p:nvPr/>
          </p:nvPicPr>
          <p:blipFill rotWithShape="1">
            <a:blip r:embed="rId5"/>
            <a:srcRect b="52164"/>
            <a:stretch/>
          </p:blipFill>
          <p:spPr>
            <a:xfrm>
              <a:off x="5593194" y="2654291"/>
              <a:ext cx="2708634" cy="843883"/>
            </a:xfrm>
            <a:prstGeom prst="rect">
              <a:avLst/>
            </a:prstGeom>
          </p:spPr>
        </p:pic>
        <p:pic>
          <p:nvPicPr>
            <p:cNvPr id="24" name="Picture 23"/>
            <p:cNvPicPr>
              <a:picLocks noChangeAspect="1"/>
            </p:cNvPicPr>
            <p:nvPr/>
          </p:nvPicPr>
          <p:blipFill rotWithShape="1">
            <a:blip r:embed="rId6"/>
            <a:srcRect b="51173"/>
            <a:stretch/>
          </p:blipFill>
          <p:spPr>
            <a:xfrm>
              <a:off x="5564982" y="4863821"/>
              <a:ext cx="2765058" cy="847935"/>
            </a:xfrm>
            <a:prstGeom prst="rect">
              <a:avLst/>
            </a:prstGeom>
          </p:spPr>
        </p:pic>
        <p:sp>
          <p:nvSpPr>
            <p:cNvPr id="30" name="TextBox 70"/>
            <p:cNvSpPr txBox="1"/>
            <p:nvPr/>
          </p:nvSpPr>
          <p:spPr>
            <a:xfrm>
              <a:off x="522297" y="2228909"/>
              <a:ext cx="3085505" cy="5256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53975" indent="-53975"/>
              <a:r>
                <a:rPr lang="en-US" sz="2000" b="1" dirty="0">
                  <a:solidFill>
                    <a:schemeClr val="accent1">
                      <a:lumMod val="75000"/>
                    </a:schemeClr>
                  </a:solidFill>
                  <a:latin typeface="Calibri" panose="020F0502020204030204" pitchFamily="34" charset="0"/>
                  <a:cs typeface="Calibri" panose="020F0502020204030204" pitchFamily="34" charset="0"/>
                </a:rPr>
                <a:t>All</a:t>
              </a:r>
              <a:r>
                <a:rPr lang="en-US" sz="2000" b="1" baseline="0" dirty="0">
                  <a:solidFill>
                    <a:schemeClr val="accent1">
                      <a:lumMod val="75000"/>
                    </a:schemeClr>
                  </a:solidFill>
                  <a:latin typeface="Calibri" panose="020F0502020204030204" pitchFamily="34" charset="0"/>
                  <a:cs typeface="Calibri" panose="020F0502020204030204" pitchFamily="34" charset="0"/>
                </a:rPr>
                <a:t> Households</a:t>
              </a:r>
              <a:endParaRPr lang="en-US" sz="2000" b="1" dirty="0">
                <a:solidFill>
                  <a:schemeClr val="accent1">
                    <a:lumMod val="75000"/>
                  </a:schemeClr>
                </a:solidFill>
                <a:latin typeface="Calibri" panose="020F0502020204030204" pitchFamily="34" charset="0"/>
                <a:cs typeface="Calibri" panose="020F0502020204030204" pitchFamily="34" charset="0"/>
              </a:endParaRPr>
            </a:p>
          </p:txBody>
        </p:sp>
        <p:sp>
          <p:nvSpPr>
            <p:cNvPr id="31" name="TextBox 87"/>
            <p:cNvSpPr txBox="1"/>
            <p:nvPr/>
          </p:nvSpPr>
          <p:spPr>
            <a:xfrm>
              <a:off x="486680" y="4451060"/>
              <a:ext cx="3085505" cy="5256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a:latin typeface="Calibri" panose="020F0502020204030204" pitchFamily="34" charset="0"/>
                  <a:cs typeface="Calibri" panose="020F0502020204030204" pitchFamily="34" charset="0"/>
                </a:rPr>
                <a:t> </a:t>
              </a:r>
              <a:r>
                <a:rPr lang="en-US" sz="2000" b="1" dirty="0">
                  <a:solidFill>
                    <a:schemeClr val="accent1">
                      <a:lumMod val="75000"/>
                    </a:schemeClr>
                  </a:solidFill>
                  <a:latin typeface="Calibri" panose="020F0502020204030204" pitchFamily="34" charset="0"/>
                  <a:cs typeface="Calibri" panose="020F0502020204030204" pitchFamily="34" charset="0"/>
                </a:rPr>
                <a:t>High</a:t>
              </a:r>
              <a:r>
                <a:rPr lang="en-US" sz="2000" b="1" baseline="0" dirty="0">
                  <a:solidFill>
                    <a:schemeClr val="accent1">
                      <a:lumMod val="75000"/>
                    </a:schemeClr>
                  </a:solidFill>
                  <a:latin typeface="Calibri" panose="020F0502020204030204" pitchFamily="34" charset="0"/>
                  <a:cs typeface="Calibri" panose="020F0502020204030204" pitchFamily="34" charset="0"/>
                </a:rPr>
                <a:t> Burden Households</a:t>
              </a:r>
              <a:endParaRPr lang="en-US" sz="2000" b="1" dirty="0">
                <a:solidFill>
                  <a:schemeClr val="accent1">
                    <a:lumMod val="75000"/>
                  </a:schemeClr>
                </a:solidFill>
                <a:latin typeface="Calibri" panose="020F0502020204030204" pitchFamily="34" charset="0"/>
                <a:cs typeface="Calibri" panose="020F0502020204030204" pitchFamily="34" charset="0"/>
              </a:endParaRPr>
            </a:p>
          </p:txBody>
        </p:sp>
        <p:pic>
          <p:nvPicPr>
            <p:cNvPr id="95" name="Picture 94"/>
            <p:cNvPicPr>
              <a:picLocks noChangeAspect="1"/>
            </p:cNvPicPr>
            <p:nvPr/>
          </p:nvPicPr>
          <p:blipFill>
            <a:blip r:embed="rId7"/>
            <a:stretch>
              <a:fillRect/>
            </a:stretch>
          </p:blipFill>
          <p:spPr>
            <a:xfrm>
              <a:off x="1553589" y="2784622"/>
              <a:ext cx="1423680" cy="1343033"/>
            </a:xfrm>
            <a:prstGeom prst="rect">
              <a:avLst/>
            </a:prstGeom>
          </p:spPr>
        </p:pic>
        <p:pic>
          <p:nvPicPr>
            <p:cNvPr id="2" name="Picture 1"/>
            <p:cNvPicPr>
              <a:picLocks noChangeAspect="1"/>
            </p:cNvPicPr>
            <p:nvPr/>
          </p:nvPicPr>
          <p:blipFill>
            <a:blip r:embed="rId8"/>
            <a:stretch>
              <a:fillRect/>
            </a:stretch>
          </p:blipFill>
          <p:spPr>
            <a:xfrm>
              <a:off x="1599546" y="5049763"/>
              <a:ext cx="1437285" cy="1334746"/>
            </a:xfrm>
            <a:prstGeom prst="rect">
              <a:avLst/>
            </a:prstGeom>
          </p:spPr>
        </p:pic>
      </p:grpSp>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 – Energy Burden Targeting</a:t>
            </a:r>
            <a:r>
              <a:rPr lang="en-US" sz="3000" i="1" dirty="0">
                <a:solidFill>
                  <a:srgbClr val="775F55"/>
                </a:solidFill>
              </a:rPr>
              <a:t/>
            </a:r>
            <a:br>
              <a:rPr lang="en-US" sz="3000" i="1" dirty="0">
                <a:solidFill>
                  <a:srgbClr val="775F55"/>
                </a:solidFill>
              </a:rPr>
            </a:br>
            <a:r>
              <a:rPr lang="en-US" sz="2400" b="1" dirty="0">
                <a:solidFill>
                  <a:srgbClr val="775F55"/>
                </a:solidFill>
              </a:rPr>
              <a:t>Energy Burden Measures – SNAPSHOT Executive Summary</a:t>
            </a:r>
            <a:endParaRPr lang="en-US" sz="2400" b="1" dirty="0"/>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pic>
        <p:nvPicPr>
          <p:cNvPr id="90" name="Picture 89"/>
          <p:cNvPicPr>
            <a:picLocks noChangeAspect="1"/>
          </p:cNvPicPr>
          <p:nvPr/>
        </p:nvPicPr>
        <p:blipFill>
          <a:blip r:embed="rId5"/>
          <a:stretch>
            <a:fillRect/>
          </a:stretch>
        </p:blipFill>
        <p:spPr>
          <a:xfrm>
            <a:off x="5502989" y="2714234"/>
            <a:ext cx="2708633" cy="1764105"/>
          </a:xfrm>
          <a:prstGeom prst="rect">
            <a:avLst/>
          </a:prstGeom>
        </p:spPr>
      </p:pic>
      <p:pic>
        <p:nvPicPr>
          <p:cNvPr id="101" name="Picture 100"/>
          <p:cNvPicPr>
            <a:picLocks noChangeAspect="1"/>
          </p:cNvPicPr>
          <p:nvPr/>
        </p:nvPicPr>
        <p:blipFill>
          <a:blip r:embed="rId9"/>
          <a:stretch>
            <a:fillRect/>
          </a:stretch>
        </p:blipFill>
        <p:spPr>
          <a:xfrm>
            <a:off x="3146666" y="3079643"/>
            <a:ext cx="2186871" cy="1108328"/>
          </a:xfrm>
          <a:prstGeom prst="rect">
            <a:avLst/>
          </a:prstGeom>
        </p:spPr>
      </p:pic>
      <p:sp>
        <p:nvSpPr>
          <p:cNvPr id="103" name="Rectangle 102"/>
          <p:cNvSpPr/>
          <p:nvPr/>
        </p:nvSpPr>
        <p:spPr>
          <a:xfrm>
            <a:off x="266700" y="1598587"/>
            <a:ext cx="9193975" cy="690638"/>
          </a:xfrm>
          <a:prstGeom prst="rect">
            <a:avLst/>
          </a:prstGeom>
        </p:spPr>
        <p:txBody>
          <a:bodyPr wrap="square">
            <a:spAutoFit/>
          </a:bodyPr>
          <a:lstStyle/>
          <a:p>
            <a:pPr>
              <a:lnSpc>
                <a:spcPct val="80000"/>
              </a:lnSpc>
            </a:pPr>
            <a:r>
              <a:rPr lang="en-US" sz="2400" b="1" dirty="0">
                <a:solidFill>
                  <a:srgbClr val="000000"/>
                </a:solidFill>
                <a:latin typeface="Calibri" panose="020F0502020204030204" pitchFamily="34" charset="0"/>
                <a:cs typeface="Calibri" panose="020F0502020204030204" pitchFamily="34" charset="0"/>
              </a:rPr>
              <a:t>Does LIHEAP pays a larger share of the home energy bill for high burden households?</a:t>
            </a:r>
          </a:p>
        </p:txBody>
      </p:sp>
      <p:pic>
        <p:nvPicPr>
          <p:cNvPr id="23" name="Picture 22"/>
          <p:cNvPicPr>
            <a:picLocks noChangeAspect="1"/>
          </p:cNvPicPr>
          <p:nvPr/>
        </p:nvPicPr>
        <p:blipFill>
          <a:blip r:embed="rId6"/>
          <a:stretch>
            <a:fillRect/>
          </a:stretch>
        </p:blipFill>
        <p:spPr>
          <a:xfrm>
            <a:off x="5502989" y="4924137"/>
            <a:ext cx="2765058" cy="1736613"/>
          </a:xfrm>
          <a:prstGeom prst="rect">
            <a:avLst/>
          </a:prstGeom>
        </p:spPr>
      </p:pic>
      <p:pic>
        <p:nvPicPr>
          <p:cNvPr id="3" name="Picture 2"/>
          <p:cNvPicPr>
            <a:picLocks noChangeAspect="1"/>
          </p:cNvPicPr>
          <p:nvPr/>
        </p:nvPicPr>
        <p:blipFill>
          <a:blip r:embed="rId10"/>
          <a:stretch>
            <a:fillRect/>
          </a:stretch>
        </p:blipFill>
        <p:spPr>
          <a:xfrm>
            <a:off x="3177115" y="5293857"/>
            <a:ext cx="2194986" cy="1095527"/>
          </a:xfrm>
          <a:prstGeom prst="rect">
            <a:avLst/>
          </a:prstGeom>
        </p:spPr>
      </p:pic>
    </p:spTree>
    <p:extLst>
      <p:ext uri="{BB962C8B-B14F-4D97-AF65-F5344CB8AC3E}">
        <p14:creationId xmlns:p14="http://schemas.microsoft.com/office/powerpoint/2010/main" val="243800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111125">
              <a:tabLst>
                <a:tab pos="111125" algn="l"/>
              </a:tabLst>
            </a:pPr>
            <a:r>
              <a:rPr lang="en-US" sz="2400" i="1" dirty="0">
                <a:solidFill>
                  <a:srgbClr val="775F55"/>
                </a:solidFill>
              </a:rPr>
              <a:t>LIHEAP Performance Management – Increasing LIHEAP Program Success</a:t>
            </a:r>
            <a:r>
              <a:rPr lang="en-US" sz="2800" i="1" dirty="0">
                <a:solidFill>
                  <a:srgbClr val="775F55"/>
                </a:solidFill>
              </a:rPr>
              <a:t/>
            </a:r>
            <a:br>
              <a:rPr lang="en-US" sz="2800" i="1" dirty="0">
                <a:solidFill>
                  <a:srgbClr val="775F55"/>
                </a:solidFill>
              </a:rPr>
            </a:br>
            <a:r>
              <a:rPr lang="en-US" sz="2400" b="1" dirty="0">
                <a:solidFill>
                  <a:srgbClr val="775F55"/>
                </a:solidFill>
              </a:rPr>
              <a:t>Session Overview</a:t>
            </a:r>
            <a:endParaRPr lang="en-US" sz="24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7" name="TextBox 6"/>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
        <p:nvSpPr>
          <p:cNvPr id="6" name="TextBox 5"/>
          <p:cNvSpPr txBox="1"/>
          <p:nvPr/>
        </p:nvSpPr>
        <p:spPr>
          <a:xfrm>
            <a:off x="152400" y="1717042"/>
            <a:ext cx="9144000" cy="4062651"/>
          </a:xfrm>
          <a:prstGeom prst="rect">
            <a:avLst/>
          </a:prstGeom>
          <a:noFill/>
        </p:spPr>
        <p:txBody>
          <a:bodyPr wrap="square" rtlCol="0">
            <a:spAutoFit/>
          </a:bodyPr>
          <a:lstStyle/>
          <a:p>
            <a:pPr marL="231775" indent="-231775">
              <a:lnSpc>
                <a:spcPct val="80000"/>
              </a:lnSpc>
              <a:buFont typeface="Arial" panose="020B0604020202020204" pitchFamily="34" charset="0"/>
              <a:buChar char="•"/>
            </a:pPr>
            <a:r>
              <a:rPr lang="en-US" sz="2200" b="1" dirty="0">
                <a:latin typeface="Calibri" panose="020F0502020204030204" pitchFamily="34" charset="0"/>
              </a:rPr>
              <a:t>LIHEAP Performance Management – Energy Burden Targeting</a:t>
            </a:r>
          </a:p>
          <a:p>
            <a:pPr>
              <a:lnSpc>
                <a:spcPct val="80000"/>
              </a:lnSpc>
            </a:pPr>
            <a:endParaRPr lang="en-US" sz="1200" dirty="0">
              <a:latin typeface="Calibri" panose="020F0502020204030204" pitchFamily="34" charset="0"/>
            </a:endParaRP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Information Available in 2009</a:t>
            </a: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Performance Management Issues</a:t>
            </a: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Actions and Initiatives</a:t>
            </a: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Information Available in 2019</a:t>
            </a: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Performance Management Tools </a:t>
            </a:r>
          </a:p>
          <a:p>
            <a:pPr marL="231775">
              <a:lnSpc>
                <a:spcPct val="80000"/>
              </a:lnSpc>
              <a:buSzPct val="75000"/>
            </a:pPr>
            <a:endParaRPr lang="en-US" sz="2000" dirty="0">
              <a:latin typeface="Calibri" panose="020F0502020204030204" pitchFamily="34" charset="0"/>
            </a:endParaRPr>
          </a:p>
          <a:p>
            <a:pPr marL="231775" indent="-231775">
              <a:lnSpc>
                <a:spcPct val="80000"/>
              </a:lnSpc>
              <a:buFont typeface="Arial" panose="020B0604020202020204" pitchFamily="34" charset="0"/>
              <a:buChar char="•"/>
            </a:pPr>
            <a:r>
              <a:rPr lang="en-US" sz="2200" b="1" dirty="0">
                <a:latin typeface="Calibri" panose="020F0502020204030204" pitchFamily="34" charset="0"/>
              </a:rPr>
              <a:t>The New Hampshire Experience – Tracy Desmarais</a:t>
            </a:r>
          </a:p>
          <a:p>
            <a:pPr>
              <a:lnSpc>
                <a:spcPct val="80000"/>
              </a:lnSpc>
            </a:pPr>
            <a:endParaRPr lang="en-US" sz="1200" dirty="0">
              <a:latin typeface="Calibri" panose="020F0502020204030204" pitchFamily="34" charset="0"/>
            </a:endParaRP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Data collection and reporting</a:t>
            </a: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Findings and Next Steps</a:t>
            </a:r>
          </a:p>
          <a:p>
            <a:pPr marL="231775">
              <a:lnSpc>
                <a:spcPct val="80000"/>
              </a:lnSpc>
              <a:buSzPct val="75000"/>
            </a:pPr>
            <a:endParaRPr lang="en-US" sz="2000" dirty="0">
              <a:latin typeface="Calibri" panose="020F0502020204030204" pitchFamily="34" charset="0"/>
            </a:endParaRPr>
          </a:p>
          <a:p>
            <a:pPr marL="231775" indent="-231775">
              <a:lnSpc>
                <a:spcPct val="80000"/>
              </a:lnSpc>
              <a:buFont typeface="Arial" panose="020B0604020202020204" pitchFamily="34" charset="0"/>
              <a:buChar char="•"/>
            </a:pPr>
            <a:r>
              <a:rPr lang="en-US" sz="2200" b="1" dirty="0">
                <a:latin typeface="Calibri" panose="020F0502020204030204" pitchFamily="34" charset="0"/>
              </a:rPr>
              <a:t>The District of Columbia Experience – Kenley Farmer and Kevin McGrath</a:t>
            </a:r>
          </a:p>
          <a:p>
            <a:pPr>
              <a:lnSpc>
                <a:spcPct val="80000"/>
              </a:lnSpc>
            </a:pPr>
            <a:endParaRPr lang="en-US" sz="1200" dirty="0">
              <a:latin typeface="Calibri" panose="020F0502020204030204" pitchFamily="34" charset="0"/>
            </a:endParaRP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Going Beyond Performance Management Statistics</a:t>
            </a:r>
          </a:p>
          <a:p>
            <a:pPr marL="627063" indent="-395288">
              <a:lnSpc>
                <a:spcPct val="80000"/>
              </a:lnSpc>
              <a:buSzPct val="75000"/>
              <a:buFont typeface="Wingdings" panose="05000000000000000000" pitchFamily="2" charset="2"/>
              <a:buChar char="Ø"/>
            </a:pPr>
            <a:r>
              <a:rPr lang="en-US" sz="2000" dirty="0">
                <a:latin typeface="Calibri" panose="020F0502020204030204" pitchFamily="34" charset="0"/>
              </a:rPr>
              <a:t>Findings, Actions, and Next Steps</a:t>
            </a:r>
          </a:p>
        </p:txBody>
      </p:sp>
    </p:spTree>
    <p:extLst>
      <p:ext uri="{BB962C8B-B14F-4D97-AF65-F5344CB8AC3E}">
        <p14:creationId xmlns:p14="http://schemas.microsoft.com/office/powerpoint/2010/main" val="2563874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LIHEAP Performance Management – Energy Burden Targeting</a:t>
            </a:r>
            <a:r>
              <a:rPr lang="en-US" sz="3000" i="1" dirty="0"/>
              <a:t/>
            </a:r>
            <a:br>
              <a:rPr lang="en-US" sz="3000" i="1" dirty="0"/>
            </a:br>
            <a:r>
              <a:rPr lang="en-US" sz="2400" b="1" dirty="0"/>
              <a:t>Summary of “New” Performance Measure Data</a:t>
            </a: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6" name="Content Placeholder 2"/>
          <p:cNvSpPr>
            <a:spLocks noGrp="1"/>
          </p:cNvSpPr>
          <p:nvPr>
            <p:ph sz="quarter" idx="1"/>
          </p:nvPr>
        </p:nvSpPr>
        <p:spPr>
          <a:xfrm>
            <a:off x="266700" y="1741339"/>
            <a:ext cx="8678482" cy="5046134"/>
          </a:xfrm>
        </p:spPr>
        <p:txBody>
          <a:bodyPr>
            <a:normAutofit/>
          </a:bodyPr>
          <a:lstStyle/>
          <a:p>
            <a:pPr marL="0" indent="0">
              <a:buClrTx/>
              <a:buSzPct val="85000"/>
              <a:buNone/>
            </a:pPr>
            <a:endParaRPr lang="en-US" sz="2000" dirty="0">
              <a:latin typeface="Calibri" pitchFamily="34" charset="0"/>
            </a:endParaRPr>
          </a:p>
          <a:p>
            <a:pPr marL="0" indent="0">
              <a:buNone/>
            </a:pPr>
            <a:endParaRPr lang="en-US" sz="2000" dirty="0">
              <a:latin typeface="Calibri" pitchFamily="34" charset="0"/>
            </a:endParaRPr>
          </a:p>
          <a:p>
            <a:pPr lvl="0">
              <a:lnSpc>
                <a:spcPct val="150000"/>
              </a:lnSpc>
              <a:buSzPct val="85000"/>
              <a:buFont typeface="Arial" pitchFamily="34" charset="0"/>
              <a:buChar char="•"/>
            </a:pPr>
            <a:endParaRPr lang="en-US" sz="2400" dirty="0">
              <a:latin typeface="Calibri" pitchFamily="34" charset="0"/>
            </a:endParaRPr>
          </a:p>
        </p:txBody>
      </p:sp>
      <p:sp>
        <p:nvSpPr>
          <p:cNvPr id="3" name="TextBox 2"/>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
        <p:nvSpPr>
          <p:cNvPr id="2" name="Rectangle 1"/>
          <p:cNvSpPr/>
          <p:nvPr/>
        </p:nvSpPr>
        <p:spPr>
          <a:xfrm>
            <a:off x="266700" y="1614109"/>
            <a:ext cx="8547103" cy="5009064"/>
          </a:xfrm>
          <a:prstGeom prst="rect">
            <a:avLst/>
          </a:prstGeom>
        </p:spPr>
        <p:txBody>
          <a:bodyPr wrap="square">
            <a:spAutoFit/>
          </a:bodyPr>
          <a:lstStyle/>
          <a:p>
            <a:pPr lvl="0">
              <a:defRPr/>
            </a:pPr>
            <a:endParaRPr lang="en-US" sz="1400" b="1" dirty="0">
              <a:solidFill>
                <a:srgbClr val="264A64"/>
              </a:solidFill>
              <a:latin typeface="Calibri" panose="020F0502020204030204" pitchFamily="34" charset="0"/>
              <a:cs typeface="Calibri" panose="020F0502020204030204" pitchFamily="34" charset="0"/>
            </a:endParaRPr>
          </a:p>
          <a:p>
            <a:pPr marL="285750" lvl="0" indent="-285750">
              <a:lnSpc>
                <a:spcPct val="90000"/>
              </a:lnSpc>
              <a:buFont typeface="Arial" panose="020B0604020202020204" pitchFamily="34" charset="0"/>
              <a:buChar char="•"/>
              <a:defRPr/>
            </a:pPr>
            <a:r>
              <a:rPr lang="en-US" sz="2000" b="1" dirty="0">
                <a:solidFill>
                  <a:srgbClr val="264A64"/>
                </a:solidFill>
                <a:latin typeface="Calibri" panose="020F0502020204030204" pitchFamily="34" charset="0"/>
                <a:cs typeface="Calibri" panose="020F0502020204030204" pitchFamily="34" charset="0"/>
              </a:rPr>
              <a:t>Household characteristics to inform program planning</a:t>
            </a:r>
          </a:p>
          <a:p>
            <a:pPr lvl="0">
              <a:lnSpc>
                <a:spcPct val="90000"/>
              </a:lnSpc>
              <a:defRPr/>
            </a:pPr>
            <a:endParaRPr lang="en-US" sz="1200" dirty="0">
              <a:solidFill>
                <a:srgbClr val="264A64"/>
              </a:solidFill>
              <a:latin typeface="Calibri" panose="020F0502020204030204" pitchFamily="34" charset="0"/>
              <a:cs typeface="Calibri" panose="020F0502020204030204" pitchFamily="34" charset="0"/>
            </a:endParaRP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Average annual income by household fuel type</a:t>
            </a: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Average annual energy costs by household fuel type</a:t>
            </a: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Average annual LIHEAP benefit by household fuel type</a:t>
            </a:r>
          </a:p>
          <a:p>
            <a:pPr marL="285750" lvl="0" indent="-285750">
              <a:lnSpc>
                <a:spcPct val="90000"/>
              </a:lnSpc>
              <a:buFont typeface="Arial" panose="020B0604020202020204" pitchFamily="34" charset="0"/>
              <a:buChar char="•"/>
              <a:defRPr/>
            </a:pPr>
            <a:endParaRPr lang="en-US" sz="2000" dirty="0">
              <a:solidFill>
                <a:srgbClr val="264A64"/>
              </a:solidFill>
              <a:latin typeface="Calibri" panose="020F0502020204030204" pitchFamily="34" charset="0"/>
              <a:cs typeface="Calibri" panose="020F0502020204030204" pitchFamily="34" charset="0"/>
            </a:endParaRPr>
          </a:p>
          <a:p>
            <a:pPr marL="285750" lvl="0" indent="-285750">
              <a:lnSpc>
                <a:spcPct val="90000"/>
              </a:lnSpc>
              <a:buFont typeface="Arial" panose="020B0604020202020204" pitchFamily="34" charset="0"/>
              <a:buChar char="•"/>
              <a:defRPr/>
            </a:pPr>
            <a:r>
              <a:rPr lang="en-US" sz="2000" b="1" dirty="0">
                <a:solidFill>
                  <a:srgbClr val="264A64"/>
                </a:solidFill>
                <a:latin typeface="Calibri" panose="020F0502020204030204" pitchFamily="34" charset="0"/>
                <a:cs typeface="Calibri" panose="020F0502020204030204" pitchFamily="34" charset="0"/>
              </a:rPr>
              <a:t>Indicators to evaluate impact of LIHEAP on households</a:t>
            </a:r>
          </a:p>
          <a:p>
            <a:pPr lvl="0">
              <a:lnSpc>
                <a:spcPct val="90000"/>
              </a:lnSpc>
              <a:defRPr/>
            </a:pPr>
            <a:endParaRPr lang="en-US" sz="1200" dirty="0">
              <a:solidFill>
                <a:srgbClr val="264A64"/>
              </a:solidFill>
              <a:latin typeface="Calibri" panose="020F0502020204030204" pitchFamily="34" charset="0"/>
              <a:cs typeface="Calibri" panose="020F0502020204030204" pitchFamily="34" charset="0"/>
            </a:endParaRP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Average pre-LIHEAP Energy Burden by fuel type</a:t>
            </a: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Average post-LIHEAP Energy Burden by fuel type</a:t>
            </a: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Average energy burden reduction as a result of LIHEAP by fuel type</a:t>
            </a: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Instances of Home Energy Loss Prevention v. Restoration of Home Energy Service</a:t>
            </a:r>
          </a:p>
          <a:p>
            <a:pPr lvl="0">
              <a:lnSpc>
                <a:spcPct val="90000"/>
              </a:lnSpc>
              <a:defRPr/>
            </a:pPr>
            <a:endParaRPr lang="en-US" sz="2000" dirty="0">
              <a:solidFill>
                <a:srgbClr val="264A64"/>
              </a:solidFill>
              <a:latin typeface="Calibri" panose="020F0502020204030204" pitchFamily="34" charset="0"/>
              <a:cs typeface="Calibri" panose="020F0502020204030204" pitchFamily="34" charset="0"/>
            </a:endParaRPr>
          </a:p>
          <a:p>
            <a:pPr marL="285750" lvl="0" indent="-285750">
              <a:lnSpc>
                <a:spcPct val="90000"/>
              </a:lnSpc>
              <a:buFont typeface="Arial" panose="020B0604020202020204" pitchFamily="34" charset="0"/>
              <a:buChar char="•"/>
              <a:defRPr/>
            </a:pPr>
            <a:r>
              <a:rPr lang="en-US" sz="2000" b="1" dirty="0">
                <a:solidFill>
                  <a:srgbClr val="264A64"/>
                </a:solidFill>
                <a:latin typeface="Calibri" panose="020F0502020204030204" pitchFamily="34" charset="0"/>
                <a:cs typeface="Calibri" panose="020F0502020204030204" pitchFamily="34" charset="0"/>
              </a:rPr>
              <a:t>Targeting Indices to evaluate effectiveness of program (compliance with statute)</a:t>
            </a:r>
          </a:p>
          <a:p>
            <a:pPr lvl="0">
              <a:lnSpc>
                <a:spcPct val="90000"/>
              </a:lnSpc>
              <a:defRPr/>
            </a:pPr>
            <a:endParaRPr lang="en-US" sz="1200" b="1" dirty="0">
              <a:solidFill>
                <a:srgbClr val="264A64"/>
              </a:solidFill>
              <a:latin typeface="Calibri" panose="020F0502020204030204" pitchFamily="34" charset="0"/>
              <a:cs typeface="Calibri" panose="020F0502020204030204" pitchFamily="34" charset="0"/>
            </a:endParaRP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Benefit Targeting Index</a:t>
            </a:r>
          </a:p>
          <a:p>
            <a:pPr marL="687388" lvl="0" indent="-398463">
              <a:lnSpc>
                <a:spcPct val="90000"/>
              </a:lnSpc>
              <a:buFont typeface="Wingdings" panose="05000000000000000000" pitchFamily="2" charset="2"/>
              <a:buChar char="ü"/>
              <a:defRPr/>
            </a:pPr>
            <a:r>
              <a:rPr lang="en-US" dirty="0">
                <a:solidFill>
                  <a:srgbClr val="264A64"/>
                </a:solidFill>
                <a:latin typeface="Calibri" panose="020F0502020204030204" pitchFamily="34" charset="0"/>
                <a:cs typeface="Calibri" panose="020F0502020204030204" pitchFamily="34" charset="0"/>
              </a:rPr>
              <a:t>Burden Reduction Targeting Index</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5011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296400" cy="990600"/>
          </a:xfrm>
        </p:spPr>
        <p:txBody>
          <a:bodyPr>
            <a:noAutofit/>
          </a:bodyPr>
          <a:lstStyle/>
          <a:p>
            <a:pPr marL="234950"/>
            <a:r>
              <a:rPr lang="en-US" sz="2800" i="1" dirty="0">
                <a:solidFill>
                  <a:srgbClr val="775F55"/>
                </a:solidFill>
              </a:rPr>
              <a:t>Understanding LIHEAP Performance Measurement Policy</a:t>
            </a:r>
            <a:r>
              <a:rPr lang="en-US" sz="3000" i="1" dirty="0"/>
              <a:t/>
            </a:r>
            <a:br>
              <a:rPr lang="en-US" sz="3000" i="1" dirty="0"/>
            </a:br>
            <a:r>
              <a:rPr lang="en-US" sz="2400" b="1" dirty="0"/>
              <a:t>Contact Information</a:t>
            </a:r>
          </a:p>
        </p:txBody>
      </p:sp>
      <p:sp>
        <p:nvSpPr>
          <p:cNvPr id="4" name="Slide Number Placeholder 3"/>
          <p:cNvSpPr>
            <a:spLocks noGrp="1"/>
          </p:cNvSpPr>
          <p:nvPr>
            <p:ph type="sldNum" sz="quarter" idx="12"/>
          </p:nvPr>
        </p:nvSpPr>
        <p:spPr/>
        <p:txBody>
          <a:bodyPr>
            <a:normAutofit fontScale="5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FE5B013-A80A-40D2-8FAE-6E44A516CF2D}" type="slidenum">
              <a:rPr kumimoji="0" lang="en-US" sz="2000" b="1" i="0" u="none" strike="noStrike" kern="1200" cap="none" spc="0" normalizeH="0" baseline="0" noProof="0" smtClean="0">
                <a:ln>
                  <a:noFill/>
                </a:ln>
                <a:solidFill>
                  <a:srgbClr val="FFFFFF"/>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2000" b="1" i="0" u="none" strike="noStrike" kern="1200" cap="none" spc="0" normalizeH="0" baseline="0" noProof="0" dirty="0">
              <a:ln>
                <a:noFill/>
              </a:ln>
              <a:solidFill>
                <a:srgbClr val="FFFFFF"/>
              </a:solidFill>
              <a:effectLst/>
              <a:uLnTx/>
              <a:uFillTx/>
              <a:latin typeface="Calibri" pitchFamily="34" charset="0"/>
              <a:ea typeface="+mn-ea"/>
              <a:cs typeface="+mn-cs"/>
            </a:endParaRPr>
          </a:p>
        </p:txBody>
      </p:sp>
      <p:sp>
        <p:nvSpPr>
          <p:cNvPr id="6" name="Content Placeholder 2"/>
          <p:cNvSpPr>
            <a:spLocks noGrp="1"/>
          </p:cNvSpPr>
          <p:nvPr>
            <p:ph sz="quarter" idx="1"/>
          </p:nvPr>
        </p:nvSpPr>
        <p:spPr>
          <a:xfrm>
            <a:off x="266700" y="1741339"/>
            <a:ext cx="8678482" cy="5046134"/>
          </a:xfrm>
        </p:spPr>
        <p:txBody>
          <a:bodyPr>
            <a:normAutofit/>
          </a:bodyPr>
          <a:lstStyle/>
          <a:p>
            <a:pPr marL="0" indent="0">
              <a:buClrTx/>
              <a:buSzPct val="85000"/>
              <a:buNone/>
            </a:pPr>
            <a:endParaRPr lang="en-US" sz="2000" dirty="0">
              <a:latin typeface="Calibri" pitchFamily="34" charset="0"/>
            </a:endParaRPr>
          </a:p>
          <a:p>
            <a:pPr marL="0" indent="0">
              <a:buNone/>
            </a:pPr>
            <a:endParaRPr lang="en-US" sz="2000" dirty="0">
              <a:latin typeface="Calibri" pitchFamily="34" charset="0"/>
            </a:endParaRPr>
          </a:p>
          <a:p>
            <a:pPr lvl="0">
              <a:lnSpc>
                <a:spcPct val="150000"/>
              </a:lnSpc>
              <a:buSzPct val="85000"/>
              <a:buFont typeface="Arial" pitchFamily="34" charset="0"/>
              <a:buChar char="•"/>
            </a:pPr>
            <a:endParaRPr lang="en-US" sz="2400" dirty="0">
              <a:latin typeface="Calibri" pitchFamily="34" charset="0"/>
            </a:endParaRPr>
          </a:p>
        </p:txBody>
      </p:sp>
      <p:sp>
        <p:nvSpPr>
          <p:cNvPr id="3" name="TextBox 2"/>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Melissa Torgerson</a:t>
            </a:r>
          </a:p>
        </p:txBody>
      </p:sp>
      <p:sp>
        <p:nvSpPr>
          <p:cNvPr id="2" name="Rectangle 1"/>
          <p:cNvSpPr/>
          <p:nvPr/>
        </p:nvSpPr>
        <p:spPr>
          <a:xfrm>
            <a:off x="266700" y="1614109"/>
            <a:ext cx="8547103" cy="4573560"/>
          </a:xfrm>
          <a:prstGeom prst="rect">
            <a:avLst/>
          </a:prstGeom>
        </p:spPr>
        <p:txBody>
          <a:bodyPr wrap="square">
            <a:spAutoFit/>
          </a:bodyPr>
          <a:lstStyle/>
          <a:p>
            <a:pPr lvl="0">
              <a:defRPr/>
            </a:pPr>
            <a:endParaRPr lang="en-US" sz="1400" b="1" dirty="0">
              <a:solidFill>
                <a:srgbClr val="264A64"/>
              </a:solidFill>
              <a:latin typeface="Calibri" panose="020F0502020204030204" pitchFamily="34" charset="0"/>
              <a:cs typeface="Calibri" panose="020F0502020204030204" pitchFamily="34" charset="0"/>
            </a:endParaRPr>
          </a:p>
          <a:p>
            <a:pPr marL="319088">
              <a:lnSpc>
                <a:spcPct val="90000"/>
              </a:lnSpc>
              <a:spcBef>
                <a:spcPts val="0"/>
              </a:spcBef>
              <a:buSzPct val="100000"/>
            </a:pPr>
            <a:r>
              <a:rPr lang="en-US" sz="2800" b="1" dirty="0">
                <a:latin typeface="Calibri" panose="020F0502020204030204" pitchFamily="34" charset="0"/>
                <a:cs typeface="Calibri" panose="020F0502020204030204" pitchFamily="34" charset="0"/>
              </a:rPr>
              <a:t>Melissa Torgerson</a:t>
            </a:r>
          </a:p>
          <a:p>
            <a:pPr marL="319088" lvl="1">
              <a:lnSpc>
                <a:spcPct val="90000"/>
              </a:lnSpc>
              <a:spcBef>
                <a:spcPts val="0"/>
              </a:spcBef>
              <a:buSzPct val="100000"/>
            </a:pPr>
            <a:r>
              <a:rPr lang="en-US" sz="2800" dirty="0" err="1">
                <a:latin typeface="Calibri" panose="020F0502020204030204" pitchFamily="34" charset="0"/>
                <a:cs typeface="Calibri" panose="020F0502020204030204" pitchFamily="34" charset="0"/>
                <a:hlinkClick r:id="rId2"/>
              </a:rPr>
              <a:t>Melissa@verveassociates.net</a:t>
            </a:r>
            <a:endParaRPr lang="en-US" sz="2800" dirty="0">
              <a:latin typeface="Calibri" panose="020F0502020204030204" pitchFamily="34" charset="0"/>
              <a:cs typeface="Calibri" panose="020F0502020204030204" pitchFamily="34" charset="0"/>
            </a:endParaRPr>
          </a:p>
          <a:p>
            <a:pPr marL="319088" lvl="1">
              <a:lnSpc>
                <a:spcPct val="90000"/>
              </a:lnSpc>
              <a:spcBef>
                <a:spcPts val="0"/>
              </a:spcBef>
              <a:buSzPct val="100000"/>
            </a:pPr>
            <a:r>
              <a:rPr lang="en-US" sz="2800" dirty="0">
                <a:latin typeface="Calibri" panose="020F0502020204030204" pitchFamily="34" charset="0"/>
                <a:cs typeface="Calibri" panose="020F0502020204030204" pitchFamily="34" charset="0"/>
              </a:rPr>
              <a:t>503-706-2647</a:t>
            </a:r>
          </a:p>
          <a:p>
            <a:pPr marL="319088" lvl="1">
              <a:lnSpc>
                <a:spcPct val="90000"/>
              </a:lnSpc>
              <a:spcBef>
                <a:spcPts val="0"/>
              </a:spcBef>
              <a:buSzPct val="100000"/>
            </a:pPr>
            <a:endParaRPr lang="en-US" sz="2800" dirty="0">
              <a:latin typeface="Calibri" panose="020F0502020204030204" pitchFamily="34" charset="0"/>
              <a:cs typeface="Calibri" panose="020F0502020204030204" pitchFamily="34" charset="0"/>
            </a:endParaRPr>
          </a:p>
          <a:p>
            <a:pPr marL="319088">
              <a:lnSpc>
                <a:spcPct val="90000"/>
              </a:lnSpc>
              <a:spcBef>
                <a:spcPts val="0"/>
              </a:spcBef>
              <a:buSzPct val="100000"/>
            </a:pPr>
            <a:r>
              <a:rPr lang="en-US" sz="2800" b="1" dirty="0">
                <a:latin typeface="Calibri" panose="020F0502020204030204" pitchFamily="34" charset="0"/>
                <a:cs typeface="Calibri" panose="020F0502020204030204" pitchFamily="34" charset="0"/>
              </a:rPr>
              <a:t>Kevin McGrath</a:t>
            </a:r>
          </a:p>
          <a:p>
            <a:pPr marL="319088" lvl="1">
              <a:lnSpc>
                <a:spcPct val="90000"/>
              </a:lnSpc>
              <a:spcBef>
                <a:spcPts val="0"/>
              </a:spcBef>
              <a:buSzPct val="100000"/>
            </a:pPr>
            <a:r>
              <a:rPr lang="en-US" sz="2800" dirty="0" err="1">
                <a:latin typeface="Calibri" panose="020F0502020204030204" pitchFamily="34" charset="0"/>
                <a:cs typeface="Calibri" panose="020F0502020204030204" pitchFamily="34" charset="0"/>
                <a:hlinkClick r:id="rId3"/>
              </a:rPr>
              <a:t>Kevin-McGrath@appriseinc.org</a:t>
            </a:r>
            <a:endParaRPr lang="en-US" sz="2800" dirty="0">
              <a:latin typeface="Calibri" panose="020F0502020204030204" pitchFamily="34" charset="0"/>
              <a:cs typeface="Calibri" panose="020F0502020204030204" pitchFamily="34" charset="0"/>
            </a:endParaRPr>
          </a:p>
          <a:p>
            <a:pPr marL="319088" lvl="1">
              <a:lnSpc>
                <a:spcPct val="90000"/>
              </a:lnSpc>
              <a:spcBef>
                <a:spcPts val="0"/>
              </a:spcBef>
              <a:buSzPct val="100000"/>
            </a:pPr>
            <a:r>
              <a:rPr lang="en-US" sz="2800" dirty="0">
                <a:latin typeface="Calibri" panose="020F0502020204030204" pitchFamily="34" charset="0"/>
                <a:cs typeface="Calibri" panose="020F0502020204030204" pitchFamily="34" charset="0"/>
              </a:rPr>
              <a:t>609-252-2081</a:t>
            </a:r>
          </a:p>
          <a:p>
            <a:pPr marL="319088" lvl="1">
              <a:lnSpc>
                <a:spcPct val="90000"/>
              </a:lnSpc>
              <a:spcBef>
                <a:spcPts val="0"/>
              </a:spcBef>
              <a:buSzPct val="100000"/>
              <a:buNone/>
            </a:pPr>
            <a:endParaRPr lang="en-US" sz="2800" dirty="0">
              <a:latin typeface="Calibri" panose="020F0502020204030204" pitchFamily="34" charset="0"/>
              <a:cs typeface="Calibri" panose="020F0502020204030204" pitchFamily="34" charset="0"/>
            </a:endParaRPr>
          </a:p>
          <a:p>
            <a:pPr marL="319088">
              <a:lnSpc>
                <a:spcPct val="90000"/>
              </a:lnSpc>
              <a:spcBef>
                <a:spcPts val="0"/>
              </a:spcBef>
              <a:buSzPct val="100000"/>
            </a:pPr>
            <a:r>
              <a:rPr lang="en-US" sz="2800" b="1" dirty="0">
                <a:latin typeface="Calibri" panose="020F0502020204030204" pitchFamily="34" charset="0"/>
                <a:cs typeface="Calibri" panose="020F0502020204030204" pitchFamily="34" charset="0"/>
              </a:rPr>
              <a:t>Dan Bausch</a:t>
            </a:r>
          </a:p>
          <a:p>
            <a:pPr marL="319088" lvl="1">
              <a:lnSpc>
                <a:spcPct val="90000"/>
              </a:lnSpc>
              <a:spcBef>
                <a:spcPts val="0"/>
              </a:spcBef>
              <a:buSzPct val="100000"/>
            </a:pPr>
            <a:r>
              <a:rPr lang="en-US" sz="2800" dirty="0" err="1">
                <a:latin typeface="Calibri" panose="020F0502020204030204" pitchFamily="34" charset="0"/>
                <a:cs typeface="Calibri" panose="020F0502020204030204" pitchFamily="34" charset="0"/>
                <a:hlinkClick r:id="rId4"/>
              </a:rPr>
              <a:t>Daniel-Bausch@appriseinc.org</a:t>
            </a:r>
            <a:r>
              <a:rPr lang="en-US" sz="2800" dirty="0">
                <a:latin typeface="Calibri" panose="020F0502020204030204" pitchFamily="34" charset="0"/>
                <a:cs typeface="Calibri" panose="020F0502020204030204" pitchFamily="34" charset="0"/>
              </a:rPr>
              <a:t> </a:t>
            </a:r>
          </a:p>
          <a:p>
            <a:pPr marL="319088" lvl="1">
              <a:lnSpc>
                <a:spcPct val="90000"/>
              </a:lnSpc>
              <a:spcBef>
                <a:spcPts val="0"/>
              </a:spcBef>
              <a:buSzPct val="100000"/>
            </a:pPr>
            <a:r>
              <a:rPr lang="en-US" sz="2800" dirty="0">
                <a:latin typeface="Calibri" panose="020F0502020204030204" pitchFamily="34" charset="0"/>
                <a:cs typeface="Calibri" panose="020F0502020204030204" pitchFamily="34" charset="0"/>
              </a:rPr>
              <a:t>609-252-9050</a:t>
            </a:r>
          </a:p>
        </p:txBody>
      </p:sp>
    </p:spTree>
    <p:extLst>
      <p:ext uri="{BB962C8B-B14F-4D97-AF65-F5344CB8AC3E}">
        <p14:creationId xmlns:p14="http://schemas.microsoft.com/office/powerpoint/2010/main" val="1686953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Rationale for Targeting LIHEAP Benefits</a:t>
            </a:r>
            <a:endParaRPr lang="en-US" sz="4800" dirty="0"/>
          </a:p>
        </p:txBody>
      </p:sp>
      <p:sp>
        <p:nvSpPr>
          <p:cNvPr id="8" name="Content Placeholder 7"/>
          <p:cNvSpPr>
            <a:spLocks noGrp="1"/>
          </p:cNvSpPr>
          <p:nvPr>
            <p:ph sz="quarter" idx="1"/>
          </p:nvPr>
        </p:nvSpPr>
        <p:spPr>
          <a:xfrm>
            <a:off x="325397" y="1873753"/>
            <a:ext cx="8159496" cy="4457700"/>
          </a:xfrm>
        </p:spPr>
        <p:txBody>
          <a:bodyPr>
            <a:normAutofit/>
          </a:bodyPr>
          <a:lstStyle/>
          <a:p>
            <a:pPr marL="0" lvl="0" indent="0">
              <a:spcBef>
                <a:spcPts val="0"/>
              </a:spcBef>
              <a:buNone/>
            </a:pPr>
            <a:r>
              <a:rPr lang="en-US" sz="2000" b="1" dirty="0"/>
              <a:t>LIHEAP Performance Measures were developed in response to: </a:t>
            </a:r>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a:p>
            <a:pPr lvl="0">
              <a:spcBef>
                <a:spcPts val="0"/>
              </a:spcBef>
              <a:buClr>
                <a:schemeClr val="accent6"/>
              </a:buClr>
              <a:buFont typeface="Arial" panose="020B0604020202020204" pitchFamily="34" charset="0"/>
              <a:buChar char="•"/>
            </a:pPr>
            <a:r>
              <a:rPr lang="en-US" sz="1600" i="1" dirty="0">
                <a:solidFill>
                  <a:schemeClr val="bg1">
                    <a:lumMod val="50000"/>
                  </a:schemeClr>
                </a:solidFill>
              </a:rPr>
              <a:t>Section 2605(b) of the Low Income Home Energy Assistance Act of 1981 (42 U.S.C. §8624(b)) as amended by Sec. 311(b) of the Human Services Amendments of 1994 (Public Law 103-252) requiring</a:t>
            </a:r>
            <a:r>
              <a:rPr lang="en-US" sz="1600" b="1" dirty="0">
                <a:solidFill>
                  <a:schemeClr val="bg1">
                    <a:lumMod val="50000"/>
                  </a:schemeClr>
                </a:solidFill>
              </a:rPr>
              <a:t> </a:t>
            </a:r>
            <a:r>
              <a:rPr lang="en-US" sz="1600" b="1" dirty="0"/>
              <a:t>HHS to develop, in consultation with LIHEAP grantees, model performance goals that measure the success of each State’s LIHEAP activities.  </a:t>
            </a:r>
          </a:p>
          <a:p>
            <a:pPr>
              <a:spcBef>
                <a:spcPts val="0"/>
              </a:spcBef>
              <a:buClr>
                <a:schemeClr val="accent6"/>
              </a:buClr>
              <a:buFont typeface="Arial" panose="020B0604020202020204" pitchFamily="34" charset="0"/>
              <a:buChar char="•"/>
            </a:pPr>
            <a:endParaRPr lang="en-US" sz="1600" dirty="0">
              <a:solidFill>
                <a:schemeClr val="accent6"/>
              </a:solidFill>
            </a:endParaRPr>
          </a:p>
          <a:p>
            <a:pPr lvl="0">
              <a:spcBef>
                <a:spcPts val="0"/>
              </a:spcBef>
              <a:buClr>
                <a:schemeClr val="accent6"/>
              </a:buClr>
              <a:buFont typeface="Arial" panose="020B0604020202020204" pitchFamily="34" charset="0"/>
              <a:buChar char="•"/>
            </a:pPr>
            <a:r>
              <a:rPr lang="en-US" sz="1600" i="1" dirty="0">
                <a:solidFill>
                  <a:schemeClr val="bg1">
                    <a:lumMod val="50000"/>
                  </a:schemeClr>
                </a:solidFill>
              </a:rPr>
              <a:t>Section 2610(b)(2) of the Low Income Home Energy Assistance Act of 1981 (42 U.S.C. §8629(b)(2)) requiring that </a:t>
            </a:r>
            <a:r>
              <a:rPr lang="en-US" sz="1600" b="1" dirty="0"/>
              <a:t>HHS annually report to Congress on the impact LIHEAP is making on recipient  and income eligible households.</a:t>
            </a:r>
          </a:p>
          <a:p>
            <a:pPr lvl="0">
              <a:spcBef>
                <a:spcPts val="0"/>
              </a:spcBef>
              <a:buClr>
                <a:schemeClr val="accent6"/>
              </a:buClr>
              <a:buFont typeface="Arial" panose="020B0604020202020204" pitchFamily="34" charset="0"/>
              <a:buChar char="•"/>
            </a:pPr>
            <a:endParaRPr lang="en-US" sz="1600" dirty="0">
              <a:solidFill>
                <a:schemeClr val="accent6"/>
              </a:solidFill>
            </a:endParaRPr>
          </a:p>
          <a:p>
            <a:pPr lvl="0">
              <a:spcBef>
                <a:spcPts val="0"/>
              </a:spcBef>
              <a:buClr>
                <a:schemeClr val="accent6"/>
              </a:buClr>
              <a:buFont typeface="Arial" panose="020B0604020202020204" pitchFamily="34" charset="0"/>
              <a:buChar char="•"/>
            </a:pPr>
            <a:r>
              <a:rPr lang="en-US" sz="1600" i="1" dirty="0">
                <a:solidFill>
                  <a:schemeClr val="bg1">
                    <a:lumMod val="50000"/>
                  </a:schemeClr>
                </a:solidFill>
              </a:rPr>
              <a:t>Section 2605(b)(5) of the Low Income Home Energy Assistance Act of 1981 (42 U.S. C. §8624(b)(5)) requiring </a:t>
            </a:r>
            <a:r>
              <a:rPr lang="en-US" sz="1600" b="1" dirty="0"/>
              <a:t>LIHEAP grantees to provide, in a timely manner, that the highest level of energy assistance will be furnished to those households that have the lowest incomes and the highest energy costs or needs in relation to income, taking into account family size.</a:t>
            </a: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287230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Rationale for Targeting LIHEAP Benefits</a:t>
            </a:r>
            <a:endParaRPr lang="en-US" sz="4800" dirty="0"/>
          </a:p>
        </p:txBody>
      </p:sp>
      <p:sp>
        <p:nvSpPr>
          <p:cNvPr id="8" name="Content Placeholder 7"/>
          <p:cNvSpPr>
            <a:spLocks noGrp="1"/>
          </p:cNvSpPr>
          <p:nvPr>
            <p:ph sz="quarter" idx="1"/>
          </p:nvPr>
        </p:nvSpPr>
        <p:spPr>
          <a:xfrm>
            <a:off x="325397" y="1873753"/>
            <a:ext cx="8159496" cy="4457700"/>
          </a:xfrm>
        </p:spPr>
        <p:txBody>
          <a:bodyPr>
            <a:normAutofit lnSpcReduction="10000"/>
          </a:bodyPr>
          <a:lstStyle/>
          <a:p>
            <a:pPr marL="0" lvl="0" indent="0" algn="ctr">
              <a:spcBef>
                <a:spcPts val="0"/>
              </a:spcBef>
              <a:buNone/>
            </a:pPr>
            <a:r>
              <a:rPr lang="en-US" sz="2800" b="1" dirty="0"/>
              <a:t>Scenario #1 – Differences in Energy Bills</a:t>
            </a:r>
          </a:p>
          <a:p>
            <a:pPr marL="0" lvl="0" indent="0">
              <a:spcBef>
                <a:spcPts val="0"/>
              </a:spcBef>
              <a:buNone/>
            </a:pPr>
            <a:endParaRPr lang="en-US" sz="2800" b="1" dirty="0"/>
          </a:p>
          <a:p>
            <a:pPr marL="0" lvl="0" indent="0">
              <a:spcBef>
                <a:spcPts val="0"/>
              </a:spcBef>
              <a:buNone/>
            </a:pPr>
            <a:r>
              <a:rPr lang="en-US" sz="2800" b="1" dirty="0"/>
              <a:t>Household #1 - Propane</a:t>
            </a:r>
          </a:p>
          <a:p>
            <a:pPr>
              <a:spcBef>
                <a:spcPts val="0"/>
              </a:spcBef>
            </a:pPr>
            <a:r>
              <a:rPr lang="en-US" sz="2800" b="1" dirty="0"/>
              <a:t>Income = $8,000 (2 Person – 50% of Poverty)</a:t>
            </a:r>
          </a:p>
          <a:p>
            <a:pPr>
              <a:spcBef>
                <a:spcPts val="0"/>
              </a:spcBef>
            </a:pPr>
            <a:r>
              <a:rPr lang="en-US" sz="2800" b="1" dirty="0"/>
              <a:t>Energy Bill = $2,000</a:t>
            </a:r>
          </a:p>
          <a:p>
            <a:pPr>
              <a:spcBef>
                <a:spcPts val="0"/>
              </a:spcBef>
            </a:pPr>
            <a:r>
              <a:rPr lang="en-US" sz="2800" b="1" dirty="0"/>
              <a:t>Energy Burden = 25%</a:t>
            </a:r>
          </a:p>
          <a:p>
            <a:pPr>
              <a:spcBef>
                <a:spcPts val="0"/>
              </a:spcBef>
            </a:pPr>
            <a:endParaRPr lang="en-US" sz="2800" b="1" dirty="0"/>
          </a:p>
          <a:p>
            <a:pPr marL="0" indent="0">
              <a:spcBef>
                <a:spcPts val="0"/>
              </a:spcBef>
              <a:buNone/>
            </a:pPr>
            <a:r>
              <a:rPr lang="en-US" sz="2800" b="1" dirty="0"/>
              <a:t>Household #2 – Natural Gas</a:t>
            </a:r>
          </a:p>
          <a:p>
            <a:pPr>
              <a:spcBef>
                <a:spcPts val="0"/>
              </a:spcBef>
            </a:pPr>
            <a:r>
              <a:rPr lang="en-US" sz="2800" b="1" dirty="0"/>
              <a:t>Income = $8,000 (2 Person – 50% of Poverty)</a:t>
            </a:r>
          </a:p>
          <a:p>
            <a:pPr>
              <a:spcBef>
                <a:spcPts val="0"/>
              </a:spcBef>
            </a:pPr>
            <a:r>
              <a:rPr lang="en-US" sz="2800" b="1" dirty="0"/>
              <a:t>Energy Bill = $1,600</a:t>
            </a:r>
          </a:p>
          <a:p>
            <a:pPr>
              <a:spcBef>
                <a:spcPts val="0"/>
              </a:spcBef>
            </a:pPr>
            <a:r>
              <a:rPr lang="en-US" sz="2800" b="1" dirty="0"/>
              <a:t>Energy Burden = 20%</a:t>
            </a:r>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1126132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Rationale for Targeting LIHEAP Benefits</a:t>
            </a:r>
            <a:endParaRPr lang="en-US" sz="4800" dirty="0"/>
          </a:p>
        </p:txBody>
      </p:sp>
      <p:sp>
        <p:nvSpPr>
          <p:cNvPr id="8" name="Content Placeholder 7"/>
          <p:cNvSpPr>
            <a:spLocks noGrp="1"/>
          </p:cNvSpPr>
          <p:nvPr>
            <p:ph sz="quarter" idx="1"/>
          </p:nvPr>
        </p:nvSpPr>
        <p:spPr>
          <a:xfrm>
            <a:off x="325397" y="1873753"/>
            <a:ext cx="8159496" cy="4457700"/>
          </a:xfrm>
        </p:spPr>
        <p:txBody>
          <a:bodyPr>
            <a:normAutofit lnSpcReduction="10000"/>
          </a:bodyPr>
          <a:lstStyle/>
          <a:p>
            <a:pPr marL="0" lvl="0" indent="0" algn="ctr">
              <a:spcBef>
                <a:spcPts val="0"/>
              </a:spcBef>
              <a:buNone/>
            </a:pPr>
            <a:r>
              <a:rPr lang="en-US" sz="2800" b="1" dirty="0"/>
              <a:t>Scenario #2 – Differences in Income</a:t>
            </a:r>
          </a:p>
          <a:p>
            <a:pPr marL="0" lvl="0" indent="0">
              <a:spcBef>
                <a:spcPts val="0"/>
              </a:spcBef>
              <a:buNone/>
            </a:pPr>
            <a:endParaRPr lang="en-US" sz="2800" b="1" dirty="0"/>
          </a:p>
          <a:p>
            <a:pPr marL="0" lvl="0" indent="0">
              <a:spcBef>
                <a:spcPts val="0"/>
              </a:spcBef>
              <a:buNone/>
            </a:pPr>
            <a:r>
              <a:rPr lang="en-US" sz="2800" b="1" dirty="0"/>
              <a:t>Household #2 – Natural Gas</a:t>
            </a:r>
          </a:p>
          <a:p>
            <a:pPr>
              <a:spcBef>
                <a:spcPts val="0"/>
              </a:spcBef>
            </a:pPr>
            <a:r>
              <a:rPr lang="en-US" sz="2800" b="1" dirty="0"/>
              <a:t>Income = $8,000 (2 Person – 50% of Poverty)</a:t>
            </a:r>
          </a:p>
          <a:p>
            <a:pPr>
              <a:spcBef>
                <a:spcPts val="0"/>
              </a:spcBef>
            </a:pPr>
            <a:r>
              <a:rPr lang="en-US" sz="2800" b="1" dirty="0"/>
              <a:t>Energy Bill = $1,600</a:t>
            </a:r>
          </a:p>
          <a:p>
            <a:pPr>
              <a:spcBef>
                <a:spcPts val="0"/>
              </a:spcBef>
            </a:pPr>
            <a:r>
              <a:rPr lang="en-US" sz="2800" b="1" dirty="0"/>
              <a:t>Energy Burden = 20%</a:t>
            </a:r>
          </a:p>
          <a:p>
            <a:pPr>
              <a:spcBef>
                <a:spcPts val="0"/>
              </a:spcBef>
            </a:pPr>
            <a:endParaRPr lang="en-US" sz="2800" b="1" dirty="0"/>
          </a:p>
          <a:p>
            <a:pPr marL="0" indent="0">
              <a:spcBef>
                <a:spcPts val="0"/>
              </a:spcBef>
              <a:buNone/>
            </a:pPr>
            <a:r>
              <a:rPr lang="en-US" sz="2800" b="1" dirty="0"/>
              <a:t>Household #3 – Natural Gas</a:t>
            </a:r>
          </a:p>
          <a:p>
            <a:pPr>
              <a:spcBef>
                <a:spcPts val="0"/>
              </a:spcBef>
            </a:pPr>
            <a:r>
              <a:rPr lang="en-US" sz="2800" b="1" dirty="0"/>
              <a:t>Income = $20,000 (2 Person – 125% of Poverty)</a:t>
            </a:r>
          </a:p>
          <a:p>
            <a:pPr>
              <a:spcBef>
                <a:spcPts val="0"/>
              </a:spcBef>
            </a:pPr>
            <a:r>
              <a:rPr lang="en-US" sz="2800" b="1" dirty="0"/>
              <a:t>Energy Bill = $2,000</a:t>
            </a:r>
          </a:p>
          <a:p>
            <a:pPr>
              <a:spcBef>
                <a:spcPts val="0"/>
              </a:spcBef>
            </a:pPr>
            <a:r>
              <a:rPr lang="en-US" sz="2800" b="1" dirty="0"/>
              <a:t>Energy Burden = 10%</a:t>
            </a:r>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26567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Rationale for Targeting LIHEAP Benefits</a:t>
            </a:r>
            <a:endParaRPr lang="en-US" sz="4800" dirty="0"/>
          </a:p>
        </p:txBody>
      </p:sp>
      <p:sp>
        <p:nvSpPr>
          <p:cNvPr id="8" name="Content Placeholder 7"/>
          <p:cNvSpPr>
            <a:spLocks noGrp="1"/>
          </p:cNvSpPr>
          <p:nvPr>
            <p:ph sz="quarter" idx="1"/>
          </p:nvPr>
        </p:nvSpPr>
        <p:spPr>
          <a:xfrm>
            <a:off x="325397" y="1873753"/>
            <a:ext cx="8159496" cy="4457700"/>
          </a:xfrm>
        </p:spPr>
        <p:txBody>
          <a:bodyPr>
            <a:normAutofit fontScale="85000" lnSpcReduction="20000"/>
          </a:bodyPr>
          <a:lstStyle/>
          <a:p>
            <a:pPr marL="0" lvl="0" indent="0">
              <a:spcBef>
                <a:spcPts val="0"/>
              </a:spcBef>
              <a:buNone/>
            </a:pPr>
            <a:r>
              <a:rPr lang="en-US" sz="2800" b="1" dirty="0"/>
              <a:t>Household #1 - Propane</a:t>
            </a:r>
          </a:p>
          <a:p>
            <a:pPr>
              <a:spcBef>
                <a:spcPts val="0"/>
              </a:spcBef>
            </a:pPr>
            <a:r>
              <a:rPr lang="en-US" sz="2800" b="1" dirty="0"/>
              <a:t>Income = $8,000</a:t>
            </a:r>
          </a:p>
          <a:p>
            <a:pPr>
              <a:spcBef>
                <a:spcPts val="0"/>
              </a:spcBef>
            </a:pPr>
            <a:r>
              <a:rPr lang="en-US" sz="2800" b="1" dirty="0"/>
              <a:t>Pre LIHEAP = $2,000 / Benefit = $800 / Post LIHEAP = $1,200</a:t>
            </a:r>
          </a:p>
          <a:p>
            <a:pPr>
              <a:spcBef>
                <a:spcPts val="0"/>
              </a:spcBef>
            </a:pPr>
            <a:r>
              <a:rPr lang="en-US" sz="2800" b="1" dirty="0"/>
              <a:t>Gross Burden = 25% / Net Burden = 15%</a:t>
            </a:r>
          </a:p>
          <a:p>
            <a:pPr>
              <a:spcBef>
                <a:spcPts val="0"/>
              </a:spcBef>
            </a:pPr>
            <a:endParaRPr lang="en-US" sz="2800" b="1" dirty="0"/>
          </a:p>
          <a:p>
            <a:pPr marL="0" lvl="0" indent="0">
              <a:spcBef>
                <a:spcPts val="0"/>
              </a:spcBef>
              <a:buNone/>
            </a:pPr>
            <a:r>
              <a:rPr lang="en-US" sz="2800" b="1" dirty="0"/>
              <a:t>Household #2 – Natural Gas</a:t>
            </a:r>
          </a:p>
          <a:p>
            <a:pPr>
              <a:spcBef>
                <a:spcPts val="0"/>
              </a:spcBef>
            </a:pPr>
            <a:r>
              <a:rPr lang="en-US" sz="2800" b="1" dirty="0"/>
              <a:t>Income = $8,000</a:t>
            </a:r>
          </a:p>
          <a:p>
            <a:pPr>
              <a:spcBef>
                <a:spcPts val="0"/>
              </a:spcBef>
            </a:pPr>
            <a:r>
              <a:rPr lang="en-US" sz="2800" b="1" dirty="0"/>
              <a:t>Pre LIHEAP = $1,600 / Benefit = $400 / Post LIHEAP = $1,200</a:t>
            </a:r>
          </a:p>
          <a:p>
            <a:pPr>
              <a:spcBef>
                <a:spcPts val="0"/>
              </a:spcBef>
            </a:pPr>
            <a:r>
              <a:rPr lang="en-US" sz="2800" b="1" dirty="0"/>
              <a:t>Gross Burden = 20% / Net Burden = 15%</a:t>
            </a:r>
          </a:p>
          <a:p>
            <a:pPr>
              <a:spcBef>
                <a:spcPts val="0"/>
              </a:spcBef>
            </a:pPr>
            <a:endParaRPr lang="en-US" sz="2800" b="1" dirty="0"/>
          </a:p>
          <a:p>
            <a:pPr marL="0" indent="0">
              <a:spcBef>
                <a:spcPts val="0"/>
              </a:spcBef>
              <a:buNone/>
            </a:pPr>
            <a:r>
              <a:rPr lang="en-US" sz="2800" b="1" dirty="0"/>
              <a:t>Household #3 – Natural Gas</a:t>
            </a:r>
          </a:p>
          <a:p>
            <a:pPr>
              <a:spcBef>
                <a:spcPts val="0"/>
              </a:spcBef>
            </a:pPr>
            <a:r>
              <a:rPr lang="en-US" sz="2800" b="1" dirty="0"/>
              <a:t>Income = $20,000</a:t>
            </a:r>
          </a:p>
          <a:p>
            <a:pPr>
              <a:spcBef>
                <a:spcPts val="0"/>
              </a:spcBef>
            </a:pPr>
            <a:r>
              <a:rPr lang="en-US" sz="2800" b="1" dirty="0"/>
              <a:t>Pre LIHEAP = $2,000 / Benefit = $200 / Post LIHEAP = $1,800</a:t>
            </a:r>
          </a:p>
          <a:p>
            <a:pPr>
              <a:spcBef>
                <a:spcPts val="0"/>
              </a:spcBef>
            </a:pPr>
            <a:r>
              <a:rPr lang="en-US" sz="2800" b="1" dirty="0"/>
              <a:t>Gross Burden = 10% / Net Burden = 9%</a:t>
            </a:r>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944812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LIHEAP Benefit Targeting – Benefit Matrix</a:t>
            </a:r>
            <a:endParaRPr lang="en-US" sz="4800" dirty="0"/>
          </a:p>
        </p:txBody>
      </p:sp>
      <p:sp>
        <p:nvSpPr>
          <p:cNvPr id="8" name="Content Placeholder 7"/>
          <p:cNvSpPr>
            <a:spLocks noGrp="1"/>
          </p:cNvSpPr>
          <p:nvPr>
            <p:ph sz="quarter" idx="1"/>
          </p:nvPr>
        </p:nvSpPr>
        <p:spPr>
          <a:xfrm>
            <a:off x="325397" y="1873753"/>
            <a:ext cx="8159496" cy="4457700"/>
          </a:xfrm>
        </p:spPr>
        <p:txBody>
          <a:bodyPr>
            <a:normAutofit/>
          </a:bodyPr>
          <a:lstStyle/>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graphicFrame>
        <p:nvGraphicFramePr>
          <p:cNvPr id="2" name="Table 1">
            <a:extLst>
              <a:ext uri="{FF2B5EF4-FFF2-40B4-BE49-F238E27FC236}">
                <a16:creationId xmlns:a16="http://schemas.microsoft.com/office/drawing/2014/main" xmlns="" id="{EB8D91D2-EE21-43F8-9865-4B7A993AE4FF}"/>
              </a:ext>
            </a:extLst>
          </p:cNvPr>
          <p:cNvGraphicFramePr>
            <a:graphicFrameLocks noGrp="1"/>
          </p:cNvGraphicFramePr>
          <p:nvPr>
            <p:extLst>
              <p:ext uri="{D42A27DB-BD31-4B8C-83A1-F6EECF244321}">
                <p14:modId xmlns:p14="http://schemas.microsoft.com/office/powerpoint/2010/main" val="3698649075"/>
              </p:ext>
            </p:extLst>
          </p:nvPr>
        </p:nvGraphicFramePr>
        <p:xfrm>
          <a:off x="533400" y="2306320"/>
          <a:ext cx="7879079" cy="3225800"/>
        </p:xfrm>
        <a:graphic>
          <a:graphicData uri="http://schemas.openxmlformats.org/drawingml/2006/table">
            <a:tbl>
              <a:tblPr firstRow="1" bandRow="1">
                <a:tableStyleId>{5C22544A-7EE6-4342-B048-85BDC9FD1C3A}</a:tableStyleId>
              </a:tblPr>
              <a:tblGrid>
                <a:gridCol w="1478280">
                  <a:extLst>
                    <a:ext uri="{9D8B030D-6E8A-4147-A177-3AD203B41FA5}">
                      <a16:colId xmlns:a16="http://schemas.microsoft.com/office/drawing/2014/main" xmlns="" val="2989447766"/>
                    </a:ext>
                  </a:extLst>
                </a:gridCol>
                <a:gridCol w="1148080">
                  <a:extLst>
                    <a:ext uri="{9D8B030D-6E8A-4147-A177-3AD203B41FA5}">
                      <a16:colId xmlns:a16="http://schemas.microsoft.com/office/drawing/2014/main" xmlns="" val="480704364"/>
                    </a:ext>
                  </a:extLst>
                </a:gridCol>
                <a:gridCol w="1563222">
                  <a:extLst>
                    <a:ext uri="{9D8B030D-6E8A-4147-A177-3AD203B41FA5}">
                      <a16:colId xmlns:a16="http://schemas.microsoft.com/office/drawing/2014/main" xmlns="" val="595060098"/>
                    </a:ext>
                  </a:extLst>
                </a:gridCol>
                <a:gridCol w="1063137">
                  <a:extLst>
                    <a:ext uri="{9D8B030D-6E8A-4147-A177-3AD203B41FA5}">
                      <a16:colId xmlns:a16="http://schemas.microsoft.com/office/drawing/2014/main" xmlns="" val="978863616"/>
                    </a:ext>
                  </a:extLst>
                </a:gridCol>
                <a:gridCol w="1313180">
                  <a:extLst>
                    <a:ext uri="{9D8B030D-6E8A-4147-A177-3AD203B41FA5}">
                      <a16:colId xmlns:a16="http://schemas.microsoft.com/office/drawing/2014/main" xmlns="" val="2114678693"/>
                    </a:ext>
                  </a:extLst>
                </a:gridCol>
                <a:gridCol w="1313180">
                  <a:extLst>
                    <a:ext uri="{9D8B030D-6E8A-4147-A177-3AD203B41FA5}">
                      <a16:colId xmlns:a16="http://schemas.microsoft.com/office/drawing/2014/main" xmlns="" val="2240641045"/>
                    </a:ext>
                  </a:extLst>
                </a:gridCol>
              </a:tblGrid>
              <a:tr h="962393">
                <a:tc>
                  <a:txBody>
                    <a:bodyPr/>
                    <a:lstStyle/>
                    <a:p>
                      <a:pPr algn="ctr">
                        <a:spcBef>
                          <a:spcPts val="300"/>
                        </a:spcBef>
                        <a:spcAft>
                          <a:spcPts val="300"/>
                        </a:spcAft>
                      </a:pPr>
                      <a:r>
                        <a:rPr lang="en-US" sz="2400" dirty="0"/>
                        <a:t>Percent of Poverty</a:t>
                      </a:r>
                    </a:p>
                  </a:txBody>
                  <a:tcPr anchor="ctr"/>
                </a:tc>
                <a:tc>
                  <a:txBody>
                    <a:bodyPr/>
                    <a:lstStyle/>
                    <a:p>
                      <a:pPr algn="ctr">
                        <a:spcBef>
                          <a:spcPts val="300"/>
                        </a:spcBef>
                        <a:spcAft>
                          <a:spcPts val="300"/>
                        </a:spcAft>
                      </a:pPr>
                      <a:r>
                        <a:rPr lang="en-US" sz="2400" dirty="0"/>
                        <a:t>Electric </a:t>
                      </a:r>
                    </a:p>
                  </a:txBody>
                  <a:tcPr anchor="ctr"/>
                </a:tc>
                <a:tc>
                  <a:txBody>
                    <a:bodyPr/>
                    <a:lstStyle/>
                    <a:p>
                      <a:pPr algn="ctr">
                        <a:spcBef>
                          <a:spcPts val="300"/>
                        </a:spcBef>
                        <a:spcAft>
                          <a:spcPts val="300"/>
                        </a:spcAft>
                      </a:pPr>
                      <a:r>
                        <a:rPr lang="en-US" sz="2400" dirty="0"/>
                        <a:t>Natural Gas</a:t>
                      </a:r>
                    </a:p>
                  </a:txBody>
                  <a:tcPr anchor="ctr"/>
                </a:tc>
                <a:tc>
                  <a:txBody>
                    <a:bodyPr/>
                    <a:lstStyle/>
                    <a:p>
                      <a:pPr algn="ctr">
                        <a:spcBef>
                          <a:spcPts val="300"/>
                        </a:spcBef>
                        <a:spcAft>
                          <a:spcPts val="300"/>
                        </a:spcAft>
                      </a:pPr>
                      <a:r>
                        <a:rPr lang="en-US" sz="2400" dirty="0"/>
                        <a:t>Fuel Oil</a:t>
                      </a:r>
                    </a:p>
                  </a:txBody>
                  <a:tcPr anchor="ctr"/>
                </a:tc>
                <a:tc>
                  <a:txBody>
                    <a:bodyPr/>
                    <a:lstStyle/>
                    <a:p>
                      <a:pPr algn="ctr">
                        <a:spcBef>
                          <a:spcPts val="300"/>
                        </a:spcBef>
                        <a:spcAft>
                          <a:spcPts val="300"/>
                        </a:spcAft>
                      </a:pPr>
                      <a:r>
                        <a:rPr lang="en-US" sz="2400" dirty="0"/>
                        <a:t>Propane</a:t>
                      </a:r>
                    </a:p>
                  </a:txBody>
                  <a:tcPr anchor="ctr"/>
                </a:tc>
                <a:tc>
                  <a:txBody>
                    <a:bodyPr/>
                    <a:lstStyle/>
                    <a:p>
                      <a:pPr algn="ctr">
                        <a:spcBef>
                          <a:spcPts val="300"/>
                        </a:spcBef>
                        <a:spcAft>
                          <a:spcPts val="300"/>
                        </a:spcAft>
                      </a:pPr>
                      <a:r>
                        <a:rPr lang="en-US" sz="2400" dirty="0"/>
                        <a:t>Other</a:t>
                      </a:r>
                    </a:p>
                  </a:txBody>
                  <a:tcPr anchor="ctr"/>
                </a:tc>
                <a:extLst>
                  <a:ext uri="{0D108BD9-81ED-4DB2-BD59-A6C34878D82A}">
                    <a16:rowId xmlns:a16="http://schemas.microsoft.com/office/drawing/2014/main" xmlns="" val="3348895060"/>
                  </a:ext>
                </a:extLst>
              </a:tr>
              <a:tr h="754469">
                <a:tc>
                  <a:txBody>
                    <a:bodyPr/>
                    <a:lstStyle/>
                    <a:p>
                      <a:pPr algn="ctr">
                        <a:spcBef>
                          <a:spcPts val="300"/>
                        </a:spcBef>
                        <a:spcAft>
                          <a:spcPts val="300"/>
                        </a:spcAft>
                      </a:pPr>
                      <a:r>
                        <a:rPr lang="en-US" sz="2400" dirty="0"/>
                        <a:t>0-50%</a:t>
                      </a:r>
                    </a:p>
                  </a:txBody>
                  <a:tcPr anchor="ctr"/>
                </a:tc>
                <a:tc>
                  <a:txBody>
                    <a:bodyPr/>
                    <a:lstStyle/>
                    <a:p>
                      <a:pPr algn="ctr">
                        <a:spcBef>
                          <a:spcPts val="300"/>
                        </a:spcBef>
                        <a:spcAft>
                          <a:spcPts val="300"/>
                        </a:spcAft>
                      </a:pPr>
                      <a:r>
                        <a:rPr lang="en-US" sz="2400" dirty="0"/>
                        <a:t>$250</a:t>
                      </a:r>
                    </a:p>
                  </a:txBody>
                  <a:tcPr anchor="ctr"/>
                </a:tc>
                <a:tc>
                  <a:txBody>
                    <a:bodyPr/>
                    <a:lstStyle/>
                    <a:p>
                      <a:pPr algn="ctr">
                        <a:spcBef>
                          <a:spcPts val="300"/>
                        </a:spcBef>
                        <a:spcAft>
                          <a:spcPts val="300"/>
                        </a:spcAft>
                      </a:pPr>
                      <a:r>
                        <a:rPr lang="en-US" sz="2400" dirty="0"/>
                        <a:t>$500</a:t>
                      </a:r>
                    </a:p>
                  </a:txBody>
                  <a:tcPr anchor="ctr"/>
                </a:tc>
                <a:tc>
                  <a:txBody>
                    <a:bodyPr/>
                    <a:lstStyle/>
                    <a:p>
                      <a:pPr algn="ctr">
                        <a:spcBef>
                          <a:spcPts val="300"/>
                        </a:spcBef>
                        <a:spcAft>
                          <a:spcPts val="300"/>
                        </a:spcAft>
                      </a:pPr>
                      <a:r>
                        <a:rPr lang="en-US" sz="2400" dirty="0"/>
                        <a:t>$750</a:t>
                      </a:r>
                    </a:p>
                  </a:txBody>
                  <a:tcPr anchor="ctr"/>
                </a:tc>
                <a:tc>
                  <a:txBody>
                    <a:bodyPr/>
                    <a:lstStyle/>
                    <a:p>
                      <a:pPr algn="ctr">
                        <a:spcBef>
                          <a:spcPts val="300"/>
                        </a:spcBef>
                        <a:spcAft>
                          <a:spcPts val="300"/>
                        </a:spcAft>
                      </a:pPr>
                      <a:r>
                        <a:rPr lang="en-US" sz="2400" dirty="0"/>
                        <a:t>$750</a:t>
                      </a:r>
                    </a:p>
                  </a:txBody>
                  <a:tcPr anchor="ctr"/>
                </a:tc>
                <a:tc>
                  <a:txBody>
                    <a:bodyPr/>
                    <a:lstStyle/>
                    <a:p>
                      <a:pPr algn="ctr">
                        <a:spcBef>
                          <a:spcPts val="300"/>
                        </a:spcBef>
                        <a:spcAft>
                          <a:spcPts val="300"/>
                        </a:spcAft>
                      </a:pPr>
                      <a:r>
                        <a:rPr lang="en-US" sz="2400" dirty="0"/>
                        <a:t>$750</a:t>
                      </a:r>
                    </a:p>
                  </a:txBody>
                  <a:tcPr anchor="ctr"/>
                </a:tc>
                <a:extLst>
                  <a:ext uri="{0D108BD9-81ED-4DB2-BD59-A6C34878D82A}">
                    <a16:rowId xmlns:a16="http://schemas.microsoft.com/office/drawing/2014/main" xmlns="" val="2934877440"/>
                  </a:ext>
                </a:extLst>
              </a:tr>
              <a:tr h="754469">
                <a:tc>
                  <a:txBody>
                    <a:bodyPr/>
                    <a:lstStyle/>
                    <a:p>
                      <a:pPr algn="ctr">
                        <a:spcBef>
                          <a:spcPts val="300"/>
                        </a:spcBef>
                        <a:spcAft>
                          <a:spcPts val="300"/>
                        </a:spcAft>
                      </a:pPr>
                      <a:r>
                        <a:rPr lang="en-US" sz="2400" dirty="0"/>
                        <a:t>50-100%</a:t>
                      </a:r>
                    </a:p>
                  </a:txBody>
                  <a:tcPr anchor="ctr"/>
                </a:tc>
                <a:tc>
                  <a:txBody>
                    <a:bodyPr/>
                    <a:lstStyle/>
                    <a:p>
                      <a:pPr algn="ctr">
                        <a:spcBef>
                          <a:spcPts val="300"/>
                        </a:spcBef>
                        <a:spcAft>
                          <a:spcPts val="300"/>
                        </a:spcAft>
                      </a:pPr>
                      <a:r>
                        <a:rPr lang="en-US" sz="2400" dirty="0"/>
                        <a:t>$200</a:t>
                      </a:r>
                    </a:p>
                  </a:txBody>
                  <a:tcPr anchor="ctr"/>
                </a:tc>
                <a:tc>
                  <a:txBody>
                    <a:bodyPr/>
                    <a:lstStyle/>
                    <a:p>
                      <a:pPr algn="ctr">
                        <a:spcBef>
                          <a:spcPts val="300"/>
                        </a:spcBef>
                        <a:spcAft>
                          <a:spcPts val="300"/>
                        </a:spcAft>
                      </a:pPr>
                      <a:r>
                        <a:rPr lang="en-US" sz="2400" dirty="0"/>
                        <a:t>$400</a:t>
                      </a:r>
                    </a:p>
                  </a:txBody>
                  <a:tcPr anchor="ctr"/>
                </a:tc>
                <a:tc>
                  <a:txBody>
                    <a:bodyPr/>
                    <a:lstStyle/>
                    <a:p>
                      <a:pPr algn="ctr">
                        <a:spcBef>
                          <a:spcPts val="300"/>
                        </a:spcBef>
                        <a:spcAft>
                          <a:spcPts val="300"/>
                        </a:spcAft>
                      </a:pPr>
                      <a:r>
                        <a:rPr lang="en-US" sz="2400" dirty="0"/>
                        <a:t>$600</a:t>
                      </a:r>
                    </a:p>
                  </a:txBody>
                  <a:tcPr anchor="ctr"/>
                </a:tc>
                <a:tc>
                  <a:txBody>
                    <a:bodyPr/>
                    <a:lstStyle/>
                    <a:p>
                      <a:pPr algn="ctr">
                        <a:spcBef>
                          <a:spcPts val="300"/>
                        </a:spcBef>
                        <a:spcAft>
                          <a:spcPts val="300"/>
                        </a:spcAft>
                      </a:pPr>
                      <a:r>
                        <a:rPr lang="en-US" sz="2400" dirty="0"/>
                        <a:t>$600</a:t>
                      </a:r>
                    </a:p>
                  </a:txBody>
                  <a:tcPr anchor="ctr"/>
                </a:tc>
                <a:tc>
                  <a:txBody>
                    <a:bodyPr/>
                    <a:lstStyle/>
                    <a:p>
                      <a:pPr algn="ctr">
                        <a:spcBef>
                          <a:spcPts val="300"/>
                        </a:spcBef>
                        <a:spcAft>
                          <a:spcPts val="300"/>
                        </a:spcAft>
                      </a:pPr>
                      <a:r>
                        <a:rPr lang="en-US" sz="2400" dirty="0"/>
                        <a:t>$600</a:t>
                      </a:r>
                    </a:p>
                  </a:txBody>
                  <a:tcPr anchor="ctr"/>
                </a:tc>
                <a:extLst>
                  <a:ext uri="{0D108BD9-81ED-4DB2-BD59-A6C34878D82A}">
                    <a16:rowId xmlns:a16="http://schemas.microsoft.com/office/drawing/2014/main" xmlns="" val="2580631654"/>
                  </a:ext>
                </a:extLst>
              </a:tr>
              <a:tr h="754469">
                <a:tc>
                  <a:txBody>
                    <a:bodyPr/>
                    <a:lstStyle/>
                    <a:p>
                      <a:pPr algn="ctr">
                        <a:spcBef>
                          <a:spcPts val="300"/>
                        </a:spcBef>
                        <a:spcAft>
                          <a:spcPts val="300"/>
                        </a:spcAft>
                      </a:pPr>
                      <a:r>
                        <a:rPr lang="en-US" sz="2400" dirty="0"/>
                        <a:t>100%+</a:t>
                      </a:r>
                    </a:p>
                  </a:txBody>
                  <a:tcPr anchor="ctr"/>
                </a:tc>
                <a:tc>
                  <a:txBody>
                    <a:bodyPr/>
                    <a:lstStyle/>
                    <a:p>
                      <a:pPr algn="ctr">
                        <a:spcBef>
                          <a:spcPts val="300"/>
                        </a:spcBef>
                        <a:spcAft>
                          <a:spcPts val="300"/>
                        </a:spcAft>
                      </a:pPr>
                      <a:r>
                        <a:rPr lang="en-US" sz="2400" dirty="0"/>
                        <a:t>$125</a:t>
                      </a:r>
                    </a:p>
                  </a:txBody>
                  <a:tcPr anchor="ctr"/>
                </a:tc>
                <a:tc>
                  <a:txBody>
                    <a:bodyPr/>
                    <a:lstStyle/>
                    <a:p>
                      <a:pPr algn="ctr">
                        <a:spcBef>
                          <a:spcPts val="300"/>
                        </a:spcBef>
                        <a:spcAft>
                          <a:spcPts val="300"/>
                        </a:spcAft>
                      </a:pPr>
                      <a:r>
                        <a:rPr lang="en-US" sz="2400" dirty="0"/>
                        <a:t>$250</a:t>
                      </a:r>
                    </a:p>
                  </a:txBody>
                  <a:tcPr anchor="ctr"/>
                </a:tc>
                <a:tc>
                  <a:txBody>
                    <a:bodyPr/>
                    <a:lstStyle/>
                    <a:p>
                      <a:pPr algn="ctr">
                        <a:spcBef>
                          <a:spcPts val="300"/>
                        </a:spcBef>
                        <a:spcAft>
                          <a:spcPts val="300"/>
                        </a:spcAft>
                      </a:pPr>
                      <a:r>
                        <a:rPr lang="en-US" sz="2400" dirty="0"/>
                        <a:t>$375</a:t>
                      </a:r>
                    </a:p>
                  </a:txBody>
                  <a:tcPr anchor="ctr"/>
                </a:tc>
                <a:tc>
                  <a:txBody>
                    <a:bodyPr/>
                    <a:lstStyle/>
                    <a:p>
                      <a:pPr algn="ctr">
                        <a:spcBef>
                          <a:spcPts val="300"/>
                        </a:spcBef>
                        <a:spcAft>
                          <a:spcPts val="300"/>
                        </a:spcAft>
                      </a:pPr>
                      <a:r>
                        <a:rPr lang="en-US" sz="2400" dirty="0"/>
                        <a:t>$375</a:t>
                      </a:r>
                    </a:p>
                  </a:txBody>
                  <a:tcPr anchor="ctr"/>
                </a:tc>
                <a:tc>
                  <a:txBody>
                    <a:bodyPr/>
                    <a:lstStyle/>
                    <a:p>
                      <a:pPr algn="ctr">
                        <a:spcBef>
                          <a:spcPts val="300"/>
                        </a:spcBef>
                        <a:spcAft>
                          <a:spcPts val="300"/>
                        </a:spcAft>
                      </a:pPr>
                      <a:r>
                        <a:rPr lang="en-US" sz="2400" dirty="0"/>
                        <a:t>$375</a:t>
                      </a:r>
                    </a:p>
                  </a:txBody>
                  <a:tcPr anchor="ctr"/>
                </a:tc>
                <a:extLst>
                  <a:ext uri="{0D108BD9-81ED-4DB2-BD59-A6C34878D82A}">
                    <a16:rowId xmlns:a16="http://schemas.microsoft.com/office/drawing/2014/main" xmlns="" val="2799803321"/>
                  </a:ext>
                </a:extLst>
              </a:tr>
            </a:tbl>
          </a:graphicData>
        </a:graphic>
      </p:graphicFrame>
    </p:spTree>
    <p:extLst>
      <p:ext uri="{BB962C8B-B14F-4D97-AF65-F5344CB8AC3E}">
        <p14:creationId xmlns:p14="http://schemas.microsoft.com/office/powerpoint/2010/main" val="292707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LIHEAP Benefit Targeting – Data Sources in 2009</a:t>
            </a:r>
            <a:endParaRPr lang="en-US" sz="4800" dirty="0"/>
          </a:p>
        </p:txBody>
      </p:sp>
      <p:sp>
        <p:nvSpPr>
          <p:cNvPr id="8" name="Content Placeholder 7"/>
          <p:cNvSpPr>
            <a:spLocks noGrp="1"/>
          </p:cNvSpPr>
          <p:nvPr>
            <p:ph sz="quarter" idx="1"/>
          </p:nvPr>
        </p:nvSpPr>
        <p:spPr>
          <a:xfrm>
            <a:off x="325397" y="1914393"/>
            <a:ext cx="8159496" cy="4457700"/>
          </a:xfrm>
        </p:spPr>
        <p:txBody>
          <a:bodyPr>
            <a:normAutofit/>
          </a:bodyPr>
          <a:lstStyle/>
          <a:p>
            <a:pPr marL="0" lvl="0" indent="0">
              <a:spcBef>
                <a:spcPts val="0"/>
              </a:spcBef>
              <a:buNone/>
            </a:pPr>
            <a:r>
              <a:rPr lang="en-US" sz="2800" b="1" dirty="0"/>
              <a:t>#1 - State Energy Data System (SEDS) / RECS Survey</a:t>
            </a:r>
          </a:p>
          <a:p>
            <a:pPr lvl="1">
              <a:spcBef>
                <a:spcPts val="0"/>
              </a:spcBef>
            </a:pPr>
            <a:r>
              <a:rPr lang="en-US" sz="2500" b="1" dirty="0"/>
              <a:t>SEDS - Energy Prices and Expenditures by State</a:t>
            </a:r>
          </a:p>
          <a:p>
            <a:pPr lvl="1">
              <a:spcBef>
                <a:spcPts val="0"/>
              </a:spcBef>
            </a:pPr>
            <a:r>
              <a:rPr lang="en-US" sz="2500" b="1" dirty="0"/>
              <a:t>RECS – Energy Consumption by Other Factors</a:t>
            </a:r>
          </a:p>
          <a:p>
            <a:pPr>
              <a:spcBef>
                <a:spcPts val="0"/>
              </a:spcBef>
            </a:pPr>
            <a:endParaRPr lang="en-US" sz="2800" b="1" dirty="0"/>
          </a:p>
          <a:p>
            <a:pPr marL="0" lvl="0" indent="0">
              <a:spcBef>
                <a:spcPts val="0"/>
              </a:spcBef>
              <a:buNone/>
            </a:pPr>
            <a:r>
              <a:rPr lang="en-US" sz="2800" b="1" dirty="0"/>
              <a:t>#2 - American Community Survey (ACS)</a:t>
            </a:r>
          </a:p>
          <a:p>
            <a:pPr lvl="1">
              <a:spcBef>
                <a:spcPts val="0"/>
              </a:spcBef>
            </a:pPr>
            <a:r>
              <a:rPr lang="en-US" sz="2500" b="1" dirty="0"/>
              <a:t>ACS – Self-Reported Energy Bills</a:t>
            </a:r>
          </a:p>
          <a:p>
            <a:pPr>
              <a:spcBef>
                <a:spcPts val="0"/>
              </a:spcBef>
            </a:pPr>
            <a:endParaRPr lang="en-US" sz="2800" b="1" dirty="0"/>
          </a:p>
          <a:p>
            <a:pPr marL="0" lvl="0" indent="0">
              <a:spcBef>
                <a:spcPts val="0"/>
              </a:spcBef>
              <a:buNone/>
            </a:pPr>
            <a:r>
              <a:rPr lang="en-US" sz="2800" b="1" dirty="0"/>
              <a:t>#3 - Energy Vendor Information</a:t>
            </a:r>
          </a:p>
          <a:p>
            <a:pPr lvl="1">
              <a:spcBef>
                <a:spcPts val="0"/>
              </a:spcBef>
            </a:pPr>
            <a:r>
              <a:rPr lang="en-US" sz="2500" b="1" dirty="0"/>
              <a:t>Energy Vendors – Energy Bills for Customers</a:t>
            </a:r>
          </a:p>
          <a:p>
            <a:pPr lvl="1">
              <a:spcBef>
                <a:spcPts val="0"/>
              </a:spcBef>
            </a:pPr>
            <a:endParaRPr lang="en-US" sz="2500" b="1" dirty="0"/>
          </a:p>
          <a:p>
            <a:pPr>
              <a:spcBef>
                <a:spcPts val="0"/>
              </a:spcBef>
            </a:pPr>
            <a:endParaRPr lang="en-US" sz="2800" b="1" dirty="0"/>
          </a:p>
          <a:p>
            <a:pPr>
              <a:spcBef>
                <a:spcPts val="0"/>
              </a:spcBef>
            </a:pPr>
            <a:endParaRPr lang="en-US" sz="2000" b="1" dirty="0"/>
          </a:p>
          <a:p>
            <a:pPr marL="0" indent="0">
              <a:spcBef>
                <a:spcPts val="0"/>
              </a:spcBef>
              <a:buNone/>
            </a:pPr>
            <a:endParaRPr lang="en-US" sz="2000" b="1" dirty="0"/>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664616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3137" y="218440"/>
            <a:ext cx="8502911" cy="990600"/>
          </a:xfrm>
        </p:spPr>
        <p:txBody>
          <a:bodyPr anchor="ctr">
            <a:normAutofit fontScale="90000"/>
          </a:bodyPr>
          <a:lstStyle/>
          <a:p>
            <a:pPr>
              <a:lnSpc>
                <a:spcPct val="90000"/>
              </a:lnSpc>
            </a:pPr>
            <a:r>
              <a:rPr lang="en-US" sz="2800" i="1" dirty="0">
                <a:solidFill>
                  <a:srgbClr val="775F55"/>
                </a:solidFill>
              </a:rPr>
              <a:t>LIHEAP Performance Management – Energy Burden Targeting</a:t>
            </a:r>
            <a:br>
              <a:rPr lang="en-US" sz="2800" i="1" dirty="0">
                <a:solidFill>
                  <a:srgbClr val="775F55"/>
                </a:solidFill>
              </a:rPr>
            </a:br>
            <a:r>
              <a:rPr lang="en-US" sz="2400" b="1" dirty="0">
                <a:solidFill>
                  <a:srgbClr val="775F55"/>
                </a:solidFill>
              </a:rPr>
              <a:t>LIHEAP Benefit Targeting – Data Sources in 2009</a:t>
            </a:r>
            <a:endParaRPr lang="en-US" sz="4800" dirty="0"/>
          </a:p>
        </p:txBody>
      </p:sp>
      <p:sp>
        <p:nvSpPr>
          <p:cNvPr id="8" name="Content Placeholder 7"/>
          <p:cNvSpPr>
            <a:spLocks noGrp="1"/>
          </p:cNvSpPr>
          <p:nvPr>
            <p:ph sz="quarter" idx="1"/>
          </p:nvPr>
        </p:nvSpPr>
        <p:spPr>
          <a:xfrm>
            <a:off x="325397" y="1914393"/>
            <a:ext cx="8159496" cy="4457700"/>
          </a:xfrm>
        </p:spPr>
        <p:txBody>
          <a:bodyPr>
            <a:normAutofit/>
          </a:bodyPr>
          <a:lstStyle/>
          <a:p>
            <a:pPr marL="0" lvl="0" indent="0">
              <a:spcBef>
                <a:spcPts val="0"/>
              </a:spcBef>
              <a:buNone/>
            </a:pPr>
            <a:r>
              <a:rPr lang="en-US" sz="2800" b="1" dirty="0"/>
              <a:t>Benefit Targeting Data Issues (2009)</a:t>
            </a:r>
          </a:p>
          <a:p>
            <a:pPr lvl="1">
              <a:spcBef>
                <a:spcPts val="0"/>
              </a:spcBef>
            </a:pPr>
            <a:r>
              <a:rPr lang="en-US" sz="2500" b="1" dirty="0"/>
              <a:t>Data Sources Complex</a:t>
            </a:r>
          </a:p>
          <a:p>
            <a:pPr lvl="1">
              <a:spcBef>
                <a:spcPts val="0"/>
              </a:spcBef>
            </a:pPr>
            <a:r>
              <a:rPr lang="en-US" sz="2500" b="1" dirty="0"/>
              <a:t>Interpretation of Findings</a:t>
            </a:r>
          </a:p>
          <a:p>
            <a:pPr lvl="1">
              <a:spcBef>
                <a:spcPts val="0"/>
              </a:spcBef>
            </a:pPr>
            <a:r>
              <a:rPr lang="en-US" sz="2500" b="1" dirty="0"/>
              <a:t>Updates Needed</a:t>
            </a:r>
          </a:p>
          <a:p>
            <a:pPr lvl="1">
              <a:spcBef>
                <a:spcPts val="0"/>
              </a:spcBef>
            </a:pPr>
            <a:r>
              <a:rPr lang="en-US" sz="2500" b="1" dirty="0"/>
              <a:t>No Feedback on Results</a:t>
            </a:r>
          </a:p>
          <a:p>
            <a:pPr lvl="1">
              <a:spcBef>
                <a:spcPts val="0"/>
              </a:spcBef>
            </a:pPr>
            <a:endParaRPr lang="en-US" sz="2500" b="1" dirty="0"/>
          </a:p>
          <a:p>
            <a:pPr marL="0" indent="0">
              <a:spcBef>
                <a:spcPts val="0"/>
              </a:spcBef>
              <a:buNone/>
            </a:pPr>
            <a:r>
              <a:rPr lang="en-US" sz="2800" b="1" dirty="0"/>
              <a:t>Benefit Targeting Effectiveness</a:t>
            </a:r>
          </a:p>
          <a:p>
            <a:pPr lvl="1">
              <a:spcBef>
                <a:spcPts val="0"/>
              </a:spcBef>
            </a:pPr>
            <a:r>
              <a:rPr lang="en-US" sz="2500" b="1" dirty="0"/>
              <a:t>Focus on Averages</a:t>
            </a:r>
          </a:p>
          <a:p>
            <a:pPr lvl="1">
              <a:spcBef>
                <a:spcPts val="0"/>
              </a:spcBef>
            </a:pPr>
            <a:r>
              <a:rPr lang="en-US" sz="2500" b="1" dirty="0"/>
              <a:t>Cannot Adapt to Individual Households</a:t>
            </a:r>
          </a:p>
          <a:p>
            <a:pPr lvl="1">
              <a:spcBef>
                <a:spcPts val="0"/>
              </a:spcBef>
            </a:pPr>
            <a:endParaRPr lang="en-US" sz="2500" b="1" dirty="0"/>
          </a:p>
          <a:p>
            <a:pPr lvl="1">
              <a:spcBef>
                <a:spcPts val="0"/>
              </a:spcBef>
            </a:pPr>
            <a:endParaRPr lang="en-US" sz="2500" b="1" dirty="0"/>
          </a:p>
          <a:p>
            <a:pPr lvl="1">
              <a:spcBef>
                <a:spcPts val="0"/>
              </a:spcBef>
            </a:pPr>
            <a:endParaRPr lang="en-US" sz="2500" b="1" dirty="0"/>
          </a:p>
          <a:p>
            <a:pPr lvl="1">
              <a:spcBef>
                <a:spcPts val="0"/>
              </a:spcBef>
            </a:pPr>
            <a:endParaRPr lang="en-US" sz="2500" b="1" dirty="0"/>
          </a:p>
          <a:p>
            <a:pPr>
              <a:spcBef>
                <a:spcPts val="0"/>
              </a:spcBef>
            </a:pPr>
            <a:endParaRPr lang="en-US" sz="2000" b="1" dirty="0"/>
          </a:p>
          <a:p>
            <a:pPr marL="0" indent="0">
              <a:spcBef>
                <a:spcPts val="0"/>
              </a:spcBef>
              <a:buNone/>
            </a:pPr>
            <a:endParaRPr lang="en-US" sz="2000" b="1" dirty="0"/>
          </a:p>
          <a:p>
            <a:pPr>
              <a:spcBef>
                <a:spcPts val="0"/>
              </a:spcBef>
            </a:pPr>
            <a:endParaRPr lang="en-US" sz="2000" b="1" dirty="0"/>
          </a:p>
          <a:p>
            <a:pPr marL="0" indent="0">
              <a:spcBef>
                <a:spcPts val="0"/>
              </a:spcBef>
              <a:buNone/>
            </a:pPr>
            <a:endParaRPr lang="en-US" sz="2000" b="1" dirty="0"/>
          </a:p>
          <a:p>
            <a:pPr marL="0" lvl="0" indent="0">
              <a:spcBef>
                <a:spcPts val="0"/>
              </a:spcBef>
              <a:buNone/>
            </a:pPr>
            <a:endParaRPr lang="en-US" sz="1400" b="1" dirty="0">
              <a:solidFill>
                <a:schemeClr val="accent6"/>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2540F5-BE53-4980-ABDE-DC5A5DE073AE}" type="slidenum">
              <a:rPr kumimoji="0" lang="en-US" sz="1400" i="0" u="none" strike="noStrike" kern="1200" cap="none" spc="0" normalizeH="0" baseline="0" noProof="0" smtClean="0">
                <a:ln>
                  <a:noFill/>
                </a:ln>
                <a:solidFill>
                  <a:srgbClr val="FFFFFF"/>
                </a:solidFill>
                <a:effectLst/>
                <a:uLnTx/>
                <a:uFillTx/>
                <a:ea typeface="+mj-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400" i="0" u="none" strike="noStrike" kern="1200" cap="none" spc="0" normalizeH="0" baseline="0" noProof="0" dirty="0">
              <a:ln>
                <a:noFill/>
              </a:ln>
              <a:solidFill>
                <a:srgbClr val="FFFFFF"/>
              </a:solidFill>
              <a:effectLst/>
              <a:uLnTx/>
              <a:uFillTx/>
              <a:ea typeface="+mj-ea"/>
              <a:cs typeface="Calibri" panose="020F0502020204030204" pitchFamily="34" charset="0"/>
            </a:endParaRPr>
          </a:p>
        </p:txBody>
      </p:sp>
      <p:sp>
        <p:nvSpPr>
          <p:cNvPr id="5" name="TextBox 4"/>
          <p:cNvSpPr txBox="1"/>
          <p:nvPr/>
        </p:nvSpPr>
        <p:spPr>
          <a:xfrm>
            <a:off x="7374467" y="6190847"/>
            <a:ext cx="1617133" cy="523220"/>
          </a:xfrm>
          <a:prstGeom prst="rect">
            <a:avLst/>
          </a:prstGeom>
          <a:solidFill>
            <a:schemeClr val="accent1">
              <a:alpha val="66000"/>
            </a:schemeClr>
          </a:solidFill>
          <a:ln w="38100">
            <a:solidFill>
              <a:schemeClr val="accent2"/>
            </a:solidFill>
          </a:ln>
        </p:spPr>
        <p:txBody>
          <a:bodyPr wrap="square" rtlCol="0">
            <a:spAutoFit/>
          </a:bodyPr>
          <a:lstStyle/>
          <a:p>
            <a:pPr algn="ctr"/>
            <a:r>
              <a:rPr lang="en-US" sz="1400" dirty="0">
                <a:latin typeface="Calibri" panose="020F0502020204030204" pitchFamily="34" charset="0"/>
              </a:rPr>
              <a:t>Presenter:</a:t>
            </a:r>
          </a:p>
          <a:p>
            <a:pPr algn="ctr"/>
            <a:r>
              <a:rPr lang="en-US" sz="1400" dirty="0">
                <a:latin typeface="Calibri" panose="020F0502020204030204" pitchFamily="34" charset="0"/>
              </a:rPr>
              <a:t>David Carroll</a:t>
            </a:r>
          </a:p>
        </p:txBody>
      </p:sp>
    </p:spTree>
    <p:extLst>
      <p:ext uri="{BB962C8B-B14F-4D97-AF65-F5344CB8AC3E}">
        <p14:creationId xmlns:p14="http://schemas.microsoft.com/office/powerpoint/2010/main" val="17234552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7030A0"/>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12275</TotalTime>
  <Words>1484</Words>
  <Application>Microsoft Office PowerPoint</Application>
  <PresentationFormat>On-screen Show (4:3)</PresentationFormat>
  <Paragraphs>348</Paragraphs>
  <Slides>21</Slides>
  <Notes>14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  How LIHEAP Performance Management is Increasing LIHEAP  Program Success  NEUAC 2019</vt:lpstr>
      <vt:lpstr>LIHEAP Performance Management – Increasing LIHEAP Program Success Session Overview</vt:lpstr>
      <vt:lpstr>LIHEAP Performance Management – Energy Burden Targeting Rationale for Targeting LIHEAP Benefits</vt:lpstr>
      <vt:lpstr>LIHEAP Performance Management – Energy Burden Targeting Rationale for Targeting LIHEAP Benefits</vt:lpstr>
      <vt:lpstr>LIHEAP Performance Management – Energy Burden Targeting Rationale for Targeting LIHEAP Benefits</vt:lpstr>
      <vt:lpstr>LIHEAP Performance Management – Energy Burden Targeting Rationale for Targeting LIHEAP Benefits</vt:lpstr>
      <vt:lpstr>LIHEAP Performance Management – Energy Burden Targeting LIHEAP Benefit Targeting – Benefit Matrix</vt:lpstr>
      <vt:lpstr>LIHEAP Performance Management – Energy Burden Targeting LIHEAP Benefit Targeting – Data Sources in 2009</vt:lpstr>
      <vt:lpstr>LIHEAP Performance Management – Energy Burden Targeting LIHEAP Benefit Targeting – Data Sources in 2009</vt:lpstr>
      <vt:lpstr>LIHEAP Performance Management – Energy Burden Targeting LIHEAP Benefit Targeting – Individual Circumstances</vt:lpstr>
      <vt:lpstr>LIHEAP Performance Management – Energy Burden Targeting LIHEAP Benefit Targeting – Performance Management Pioneers</vt:lpstr>
      <vt:lpstr>LIHEAP Performance Management A Brief History</vt:lpstr>
      <vt:lpstr>LIHEAP Performance Management Current Status</vt:lpstr>
      <vt:lpstr>LIHEAP Performance Management 2009 “Suite” of Performance Management Data</vt:lpstr>
      <vt:lpstr>LIHEAP Performance Management – Energy Burden Targeting Energy Burden Measures</vt:lpstr>
      <vt:lpstr>LIHEAP Performance Management – Energy Burden Targeting Performance Management Tools</vt:lpstr>
      <vt:lpstr>LIHEAP Performance Management – Energy Burden Targeting Energy Burden Measures – SNAPSHOT Executive Summary</vt:lpstr>
      <vt:lpstr>LIHEAP Performance Management – Energy Burden Targeting Energy Burden Measures – SNAPSHOT Executive Summary</vt:lpstr>
      <vt:lpstr>LIHEAP Performance Management – Energy Burden Targeting Energy Burden Measures – SNAPSHOT Executive Summary</vt:lpstr>
      <vt:lpstr>LIHEAP Performance Management – Energy Burden Targeting Summary of “New” Performance Measure Data</vt:lpstr>
      <vt:lpstr>Understanding LIHEAP Performance Measurement Policy 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Torgerson</dc:creator>
  <cp:lastModifiedBy>NLIEC--Unit 1</cp:lastModifiedBy>
  <cp:revision>186</cp:revision>
  <cp:lastPrinted>2018-06-18T16:18:48Z</cp:lastPrinted>
  <dcterms:created xsi:type="dcterms:W3CDTF">2017-06-14T22:39:47Z</dcterms:created>
  <dcterms:modified xsi:type="dcterms:W3CDTF">2019-06-04T14:23:47Z</dcterms:modified>
</cp:coreProperties>
</file>