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65" r:id="rId4"/>
    <p:sldId id="259" r:id="rId5"/>
    <p:sldId id="260" r:id="rId6"/>
    <p:sldId id="261" r:id="rId7"/>
    <p:sldId id="262" r:id="rId8"/>
    <p:sldId id="263" r:id="rId9"/>
    <p:sldId id="264" r:id="rId10"/>
    <p:sldId id="266" r:id="rId11"/>
  </p:sldIdLst>
  <p:sldSz cx="9144000" cy="6858000" type="screen4x3"/>
  <p:notesSz cx="6858000" cy="9117013"/>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0929"/>
  </p:normalViewPr>
  <p:slideViewPr>
    <p:cSldViewPr>
      <p:cViewPr varScale="1">
        <p:scale>
          <a:sx n="114" d="100"/>
          <a:sy n="114" d="100"/>
        </p:scale>
        <p:origin x="12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a:extLst>
              <a:ext uri="{FF2B5EF4-FFF2-40B4-BE49-F238E27FC236}">
                <a16:creationId xmlns:a16="http://schemas.microsoft.com/office/drawing/2014/main" id="{0D5788E7-3430-4497-934B-24F19ACB0DE8}"/>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Times New Roman" charset="0"/>
              </a:defRPr>
            </a:lvl1pPr>
          </a:lstStyle>
          <a:p>
            <a:pPr>
              <a:defRPr/>
            </a:pPr>
            <a:endParaRPr lang="en-US"/>
          </a:p>
        </p:txBody>
      </p:sp>
      <p:sp>
        <p:nvSpPr>
          <p:cNvPr id="4099" name="Rectangle 1027">
            <a:extLst>
              <a:ext uri="{FF2B5EF4-FFF2-40B4-BE49-F238E27FC236}">
                <a16:creationId xmlns:a16="http://schemas.microsoft.com/office/drawing/2014/main" id="{4911B39F-8178-4B2C-96E9-189AE612AAB0}"/>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Times New Roman" charset="0"/>
              </a:defRPr>
            </a:lvl1pPr>
          </a:lstStyle>
          <a:p>
            <a:pPr>
              <a:defRPr/>
            </a:pPr>
            <a:endParaRPr lang="en-US"/>
          </a:p>
        </p:txBody>
      </p:sp>
      <p:sp>
        <p:nvSpPr>
          <p:cNvPr id="4100" name="Rectangle 1028">
            <a:extLst>
              <a:ext uri="{FF2B5EF4-FFF2-40B4-BE49-F238E27FC236}">
                <a16:creationId xmlns:a16="http://schemas.microsoft.com/office/drawing/2014/main" id="{1ECD9DDD-90AE-4AD1-8B04-D376F0C16FBA}"/>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Times New Roman" charset="0"/>
              </a:defRPr>
            </a:lvl1pPr>
          </a:lstStyle>
          <a:p>
            <a:pPr>
              <a:defRPr/>
            </a:pPr>
            <a:endParaRPr lang="en-US"/>
          </a:p>
        </p:txBody>
      </p:sp>
      <p:sp>
        <p:nvSpPr>
          <p:cNvPr id="4101" name="Rectangle 1029">
            <a:extLst>
              <a:ext uri="{FF2B5EF4-FFF2-40B4-BE49-F238E27FC236}">
                <a16:creationId xmlns:a16="http://schemas.microsoft.com/office/drawing/2014/main" id="{3082FA4E-89D3-401F-B805-A7CCBE5EFCE5}"/>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A46D5CC-1D83-46FB-9BDC-CEFEF0E7714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8600D9-62B6-4DDD-96EB-375FE404A990}" type="datetimeFigureOut">
              <a:rPr lang="en-US" smtClean="0"/>
              <a:t>5/29/2019</a:t>
            </a:fld>
            <a:endParaRPr lang="en-US"/>
          </a:p>
        </p:txBody>
      </p:sp>
      <p:sp>
        <p:nvSpPr>
          <p:cNvPr id="4" name="Slide Image Placeholder 3"/>
          <p:cNvSpPr>
            <a:spLocks noGrp="1" noRot="1" noChangeAspect="1"/>
          </p:cNvSpPr>
          <p:nvPr>
            <p:ph type="sldImg" idx="2"/>
          </p:nvPr>
        </p:nvSpPr>
        <p:spPr>
          <a:xfrm>
            <a:off x="1377950" y="1139825"/>
            <a:ext cx="4102100" cy="3076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850"/>
            <a:ext cx="5486400" cy="3589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598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59813"/>
            <a:ext cx="2971800" cy="457200"/>
          </a:xfrm>
          <a:prstGeom prst="rect">
            <a:avLst/>
          </a:prstGeom>
        </p:spPr>
        <p:txBody>
          <a:bodyPr vert="horz" lIns="91440" tIns="45720" rIns="91440" bIns="45720" rtlCol="0" anchor="b"/>
          <a:lstStyle>
            <a:lvl1pPr algn="r">
              <a:defRPr sz="1200"/>
            </a:lvl1pPr>
          </a:lstStyle>
          <a:p>
            <a:fld id="{DE9AF59F-6085-4648-BD34-5D0A928B42F4}" type="slidenum">
              <a:rPr lang="en-US" smtClean="0"/>
              <a:t>‹#›</a:t>
            </a:fld>
            <a:endParaRPr lang="en-US"/>
          </a:p>
        </p:txBody>
      </p:sp>
    </p:spTree>
    <p:extLst>
      <p:ext uri="{BB962C8B-B14F-4D97-AF65-F5344CB8AC3E}">
        <p14:creationId xmlns:p14="http://schemas.microsoft.com/office/powerpoint/2010/main" val="20431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12741488-67B0-49DB-8450-AA8B9F7DA2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BE21DF4-2378-4EC5-850A-F62E3BBFDA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5876484-BD0B-4718-99E4-6BE03769FBCF}"/>
              </a:ext>
            </a:extLst>
          </p:cNvPr>
          <p:cNvSpPr>
            <a:spLocks noGrp="1" noChangeArrowheads="1"/>
          </p:cNvSpPr>
          <p:nvPr>
            <p:ph type="sldNum" sz="quarter" idx="12"/>
          </p:nvPr>
        </p:nvSpPr>
        <p:spPr>
          <a:ln/>
        </p:spPr>
        <p:txBody>
          <a:bodyPr/>
          <a:lstStyle>
            <a:lvl1pPr>
              <a:defRPr/>
            </a:lvl1pPr>
          </a:lstStyle>
          <a:p>
            <a:fld id="{FD2D2EA3-7211-4706-A90F-C0EA876EF0DD}" type="slidenum">
              <a:rPr lang="en-US" altLang="en-US"/>
              <a:pPr/>
              <a:t>‹#›</a:t>
            </a:fld>
            <a:endParaRPr lang="en-US" altLang="en-US"/>
          </a:p>
        </p:txBody>
      </p:sp>
    </p:spTree>
    <p:extLst>
      <p:ext uri="{BB962C8B-B14F-4D97-AF65-F5344CB8AC3E}">
        <p14:creationId xmlns:p14="http://schemas.microsoft.com/office/powerpoint/2010/main" val="386569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FE4D83F-0795-4329-948E-2C6E5299953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BA1B7F2-3DE4-49F6-9333-29D79466BA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90375FC-DAAB-4DE0-84B6-9728F0D773CD}"/>
              </a:ext>
            </a:extLst>
          </p:cNvPr>
          <p:cNvSpPr>
            <a:spLocks noGrp="1" noChangeArrowheads="1"/>
          </p:cNvSpPr>
          <p:nvPr>
            <p:ph type="sldNum" sz="quarter" idx="12"/>
          </p:nvPr>
        </p:nvSpPr>
        <p:spPr>
          <a:ln/>
        </p:spPr>
        <p:txBody>
          <a:bodyPr/>
          <a:lstStyle>
            <a:lvl1pPr>
              <a:defRPr/>
            </a:lvl1pPr>
          </a:lstStyle>
          <a:p>
            <a:fld id="{2608472F-61CF-426C-8F0B-AADCA1889412}" type="slidenum">
              <a:rPr lang="en-US" altLang="en-US"/>
              <a:pPr/>
              <a:t>‹#›</a:t>
            </a:fld>
            <a:endParaRPr lang="en-US" altLang="en-US"/>
          </a:p>
        </p:txBody>
      </p:sp>
    </p:spTree>
    <p:extLst>
      <p:ext uri="{BB962C8B-B14F-4D97-AF65-F5344CB8AC3E}">
        <p14:creationId xmlns:p14="http://schemas.microsoft.com/office/powerpoint/2010/main" val="190581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7270885-36A1-4CE4-9A15-B7618108323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6E98E6-21BC-4734-829E-05D9CEABA9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13BBDAF-0524-4CE5-A33A-C805646964E6}"/>
              </a:ext>
            </a:extLst>
          </p:cNvPr>
          <p:cNvSpPr>
            <a:spLocks noGrp="1" noChangeArrowheads="1"/>
          </p:cNvSpPr>
          <p:nvPr>
            <p:ph type="sldNum" sz="quarter" idx="12"/>
          </p:nvPr>
        </p:nvSpPr>
        <p:spPr>
          <a:ln/>
        </p:spPr>
        <p:txBody>
          <a:bodyPr/>
          <a:lstStyle>
            <a:lvl1pPr>
              <a:defRPr/>
            </a:lvl1pPr>
          </a:lstStyle>
          <a:p>
            <a:fld id="{FABDA694-5DE8-4B2F-B02A-2904252BD4A0}" type="slidenum">
              <a:rPr lang="en-US" altLang="en-US"/>
              <a:pPr/>
              <a:t>‹#›</a:t>
            </a:fld>
            <a:endParaRPr lang="en-US" altLang="en-US"/>
          </a:p>
        </p:txBody>
      </p:sp>
    </p:spTree>
    <p:extLst>
      <p:ext uri="{BB962C8B-B14F-4D97-AF65-F5344CB8AC3E}">
        <p14:creationId xmlns:p14="http://schemas.microsoft.com/office/powerpoint/2010/main" val="85931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E77131D-B9F4-4E68-911F-C2A3EDCA32C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6FE60D-FAA5-4FF6-BDE5-861FD4AD18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2EAF8CD-DF55-41A3-AF03-52E82E722242}"/>
              </a:ext>
            </a:extLst>
          </p:cNvPr>
          <p:cNvSpPr>
            <a:spLocks noGrp="1" noChangeArrowheads="1"/>
          </p:cNvSpPr>
          <p:nvPr>
            <p:ph type="sldNum" sz="quarter" idx="12"/>
          </p:nvPr>
        </p:nvSpPr>
        <p:spPr>
          <a:ln/>
        </p:spPr>
        <p:txBody>
          <a:bodyPr/>
          <a:lstStyle>
            <a:lvl1pPr>
              <a:defRPr/>
            </a:lvl1pPr>
          </a:lstStyle>
          <a:p>
            <a:fld id="{8D81334D-84DF-4E67-B92A-3A929A98D2FB}" type="slidenum">
              <a:rPr lang="en-US" altLang="en-US"/>
              <a:pPr/>
              <a:t>‹#›</a:t>
            </a:fld>
            <a:endParaRPr lang="en-US" altLang="en-US"/>
          </a:p>
        </p:txBody>
      </p:sp>
    </p:spTree>
    <p:extLst>
      <p:ext uri="{BB962C8B-B14F-4D97-AF65-F5344CB8AC3E}">
        <p14:creationId xmlns:p14="http://schemas.microsoft.com/office/powerpoint/2010/main" val="3782795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C5922A0-B8F7-478A-B457-DABCE7D9AB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E76118C-F069-46D7-BDBB-0FB395A600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DFA9439-41B5-4358-8E42-0160156BEACF}"/>
              </a:ext>
            </a:extLst>
          </p:cNvPr>
          <p:cNvSpPr>
            <a:spLocks noGrp="1" noChangeArrowheads="1"/>
          </p:cNvSpPr>
          <p:nvPr>
            <p:ph type="sldNum" sz="quarter" idx="12"/>
          </p:nvPr>
        </p:nvSpPr>
        <p:spPr>
          <a:ln/>
        </p:spPr>
        <p:txBody>
          <a:bodyPr/>
          <a:lstStyle>
            <a:lvl1pPr>
              <a:defRPr/>
            </a:lvl1pPr>
          </a:lstStyle>
          <a:p>
            <a:fld id="{EA575BC9-D243-4F42-A68D-9612064EFCF1}" type="slidenum">
              <a:rPr lang="en-US" altLang="en-US"/>
              <a:pPr/>
              <a:t>‹#›</a:t>
            </a:fld>
            <a:endParaRPr lang="en-US" altLang="en-US"/>
          </a:p>
        </p:txBody>
      </p:sp>
    </p:spTree>
    <p:extLst>
      <p:ext uri="{BB962C8B-B14F-4D97-AF65-F5344CB8AC3E}">
        <p14:creationId xmlns:p14="http://schemas.microsoft.com/office/powerpoint/2010/main" val="2958123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4745686-5844-4181-9A3A-1A9541BFF27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7699C44-A7C4-400C-9D7B-D44C46C5E90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8BA37E2-F02E-453B-9760-334FA7B7F090}"/>
              </a:ext>
            </a:extLst>
          </p:cNvPr>
          <p:cNvSpPr>
            <a:spLocks noGrp="1" noChangeArrowheads="1"/>
          </p:cNvSpPr>
          <p:nvPr>
            <p:ph type="sldNum" sz="quarter" idx="12"/>
          </p:nvPr>
        </p:nvSpPr>
        <p:spPr>
          <a:ln/>
        </p:spPr>
        <p:txBody>
          <a:bodyPr/>
          <a:lstStyle>
            <a:lvl1pPr>
              <a:defRPr/>
            </a:lvl1pPr>
          </a:lstStyle>
          <a:p>
            <a:fld id="{5B5C6100-7837-4B24-8991-05795962C2F9}" type="slidenum">
              <a:rPr lang="en-US" altLang="en-US"/>
              <a:pPr/>
              <a:t>‹#›</a:t>
            </a:fld>
            <a:endParaRPr lang="en-US" altLang="en-US"/>
          </a:p>
        </p:txBody>
      </p:sp>
    </p:spTree>
    <p:extLst>
      <p:ext uri="{BB962C8B-B14F-4D97-AF65-F5344CB8AC3E}">
        <p14:creationId xmlns:p14="http://schemas.microsoft.com/office/powerpoint/2010/main" val="362087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A2BAC66-9200-4937-B054-BEE004042F5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6763C01F-2206-47A4-9821-F0F55820A6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496308D-6867-4EB6-9434-9E7BAF5FBB49}"/>
              </a:ext>
            </a:extLst>
          </p:cNvPr>
          <p:cNvSpPr>
            <a:spLocks noGrp="1" noChangeArrowheads="1"/>
          </p:cNvSpPr>
          <p:nvPr>
            <p:ph type="sldNum" sz="quarter" idx="12"/>
          </p:nvPr>
        </p:nvSpPr>
        <p:spPr>
          <a:ln/>
        </p:spPr>
        <p:txBody>
          <a:bodyPr/>
          <a:lstStyle>
            <a:lvl1pPr>
              <a:defRPr/>
            </a:lvl1pPr>
          </a:lstStyle>
          <a:p>
            <a:fld id="{7C32DF93-62C0-475A-8191-E1CBD963F128}" type="slidenum">
              <a:rPr lang="en-US" altLang="en-US"/>
              <a:pPr/>
              <a:t>‹#›</a:t>
            </a:fld>
            <a:endParaRPr lang="en-US" altLang="en-US"/>
          </a:p>
        </p:txBody>
      </p:sp>
    </p:spTree>
    <p:extLst>
      <p:ext uri="{BB962C8B-B14F-4D97-AF65-F5344CB8AC3E}">
        <p14:creationId xmlns:p14="http://schemas.microsoft.com/office/powerpoint/2010/main" val="219232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E250812-F4A2-4622-B5E9-07C6AAC7388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061A3D2-8481-44BE-8F6D-2A45EEF868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771B9D6A-C87A-4694-8054-FF2CF7862262}"/>
              </a:ext>
            </a:extLst>
          </p:cNvPr>
          <p:cNvSpPr>
            <a:spLocks noGrp="1" noChangeArrowheads="1"/>
          </p:cNvSpPr>
          <p:nvPr>
            <p:ph type="sldNum" sz="quarter" idx="12"/>
          </p:nvPr>
        </p:nvSpPr>
        <p:spPr>
          <a:ln/>
        </p:spPr>
        <p:txBody>
          <a:bodyPr/>
          <a:lstStyle>
            <a:lvl1pPr>
              <a:defRPr/>
            </a:lvl1pPr>
          </a:lstStyle>
          <a:p>
            <a:fld id="{D8C51C2A-51F3-4862-8743-6D724C1A12D9}" type="slidenum">
              <a:rPr lang="en-US" altLang="en-US"/>
              <a:pPr/>
              <a:t>‹#›</a:t>
            </a:fld>
            <a:endParaRPr lang="en-US" altLang="en-US"/>
          </a:p>
        </p:txBody>
      </p:sp>
    </p:spTree>
    <p:extLst>
      <p:ext uri="{BB962C8B-B14F-4D97-AF65-F5344CB8AC3E}">
        <p14:creationId xmlns:p14="http://schemas.microsoft.com/office/powerpoint/2010/main" val="411506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E4B660F-8A12-45B7-B610-21169504DEF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70193F8-FB4A-493D-8A3E-0D3ED6FFA9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B6B5A18-7CA2-4D1A-BEB2-105B4873604A}"/>
              </a:ext>
            </a:extLst>
          </p:cNvPr>
          <p:cNvSpPr>
            <a:spLocks noGrp="1" noChangeArrowheads="1"/>
          </p:cNvSpPr>
          <p:nvPr>
            <p:ph type="sldNum" sz="quarter" idx="12"/>
          </p:nvPr>
        </p:nvSpPr>
        <p:spPr>
          <a:ln/>
        </p:spPr>
        <p:txBody>
          <a:bodyPr/>
          <a:lstStyle>
            <a:lvl1pPr>
              <a:defRPr/>
            </a:lvl1pPr>
          </a:lstStyle>
          <a:p>
            <a:fld id="{79323ED7-2529-43BA-A55E-773AD66780D0}" type="slidenum">
              <a:rPr lang="en-US" altLang="en-US"/>
              <a:pPr/>
              <a:t>‹#›</a:t>
            </a:fld>
            <a:endParaRPr lang="en-US" altLang="en-US"/>
          </a:p>
        </p:txBody>
      </p:sp>
    </p:spTree>
    <p:extLst>
      <p:ext uri="{BB962C8B-B14F-4D97-AF65-F5344CB8AC3E}">
        <p14:creationId xmlns:p14="http://schemas.microsoft.com/office/powerpoint/2010/main" val="358029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A4DBACE-05A3-4DA7-B590-7848ADAAAE1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A0992AB-B73A-422A-B071-72A0ADF932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5FAF576-B62C-49A6-8351-CC0F63BD2D2A}"/>
              </a:ext>
            </a:extLst>
          </p:cNvPr>
          <p:cNvSpPr>
            <a:spLocks noGrp="1" noChangeArrowheads="1"/>
          </p:cNvSpPr>
          <p:nvPr>
            <p:ph type="sldNum" sz="quarter" idx="12"/>
          </p:nvPr>
        </p:nvSpPr>
        <p:spPr>
          <a:ln/>
        </p:spPr>
        <p:txBody>
          <a:bodyPr/>
          <a:lstStyle>
            <a:lvl1pPr>
              <a:defRPr/>
            </a:lvl1pPr>
          </a:lstStyle>
          <a:p>
            <a:fld id="{27E2E180-2E18-4DF4-A33B-744C7AAAF249}" type="slidenum">
              <a:rPr lang="en-US" altLang="en-US"/>
              <a:pPr/>
              <a:t>‹#›</a:t>
            </a:fld>
            <a:endParaRPr lang="en-US" altLang="en-US"/>
          </a:p>
        </p:txBody>
      </p:sp>
    </p:spTree>
    <p:extLst>
      <p:ext uri="{BB962C8B-B14F-4D97-AF65-F5344CB8AC3E}">
        <p14:creationId xmlns:p14="http://schemas.microsoft.com/office/powerpoint/2010/main" val="834730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244DF75-17BD-4B8C-9F77-D8E7CAEF289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D9F3531-6C6C-476E-B636-07EB38C48D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8D06209-5117-4F40-8293-141E217F3089}"/>
              </a:ext>
            </a:extLst>
          </p:cNvPr>
          <p:cNvSpPr>
            <a:spLocks noGrp="1" noChangeArrowheads="1"/>
          </p:cNvSpPr>
          <p:nvPr>
            <p:ph type="sldNum" sz="quarter" idx="12"/>
          </p:nvPr>
        </p:nvSpPr>
        <p:spPr>
          <a:ln/>
        </p:spPr>
        <p:txBody>
          <a:bodyPr/>
          <a:lstStyle>
            <a:lvl1pPr>
              <a:defRPr/>
            </a:lvl1pPr>
          </a:lstStyle>
          <a:p>
            <a:fld id="{1A3B5353-B828-40CB-A63F-7B1B71D753F5}" type="slidenum">
              <a:rPr lang="en-US" altLang="en-US"/>
              <a:pPr/>
              <a:t>‹#›</a:t>
            </a:fld>
            <a:endParaRPr lang="en-US" altLang="en-US"/>
          </a:p>
        </p:txBody>
      </p:sp>
    </p:spTree>
    <p:extLst>
      <p:ext uri="{BB962C8B-B14F-4D97-AF65-F5344CB8AC3E}">
        <p14:creationId xmlns:p14="http://schemas.microsoft.com/office/powerpoint/2010/main" val="207844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7CAF109-9012-4DB4-8512-0C037E1E8B22}"/>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5A463EE-E4AD-4F7C-8EE7-0CCFED03DCEC}"/>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EF24DE5-F3B9-4A39-B56E-717050BDE0E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Times New Roman" charset="0"/>
              </a:defRPr>
            </a:lvl1pPr>
          </a:lstStyle>
          <a:p>
            <a:pPr>
              <a:defRPr/>
            </a:pPr>
            <a:endParaRPr lang="en-US"/>
          </a:p>
        </p:txBody>
      </p:sp>
      <p:sp>
        <p:nvSpPr>
          <p:cNvPr id="1029" name="Rectangle 5">
            <a:extLst>
              <a:ext uri="{FF2B5EF4-FFF2-40B4-BE49-F238E27FC236}">
                <a16:creationId xmlns:a16="http://schemas.microsoft.com/office/drawing/2014/main" id="{5DF8E566-9B44-4B9B-A2C1-F9387250077D}"/>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Times New Roman" charset="0"/>
              </a:defRPr>
            </a:lvl1pPr>
          </a:lstStyle>
          <a:p>
            <a:pPr>
              <a:defRPr/>
            </a:pPr>
            <a:endParaRPr lang="en-US"/>
          </a:p>
        </p:txBody>
      </p:sp>
      <p:sp>
        <p:nvSpPr>
          <p:cNvPr id="1030" name="Rectangle 6">
            <a:extLst>
              <a:ext uri="{FF2B5EF4-FFF2-40B4-BE49-F238E27FC236}">
                <a16:creationId xmlns:a16="http://schemas.microsoft.com/office/drawing/2014/main" id="{34080BC4-E8C1-43C4-AF61-442C9BEE27EC}"/>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1C9D129-8960-4D1A-B703-633F89124C8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Daniel-Bausch@appriseinc.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liheappm.acf.hhs.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reeform 206">
            <a:extLst>
              <a:ext uri="{FF2B5EF4-FFF2-40B4-BE49-F238E27FC236}">
                <a16:creationId xmlns:a16="http://schemas.microsoft.com/office/drawing/2014/main" id="{538DDA41-1748-4A96-800C-E39C2D67459C}"/>
              </a:ext>
            </a:extLst>
          </p:cNvPr>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1" name="Freeform 207">
            <a:extLst>
              <a:ext uri="{FF2B5EF4-FFF2-40B4-BE49-F238E27FC236}">
                <a16:creationId xmlns:a16="http://schemas.microsoft.com/office/drawing/2014/main" id="{DC983C39-D8AF-4415-9D2D-D8C35F800285}"/>
              </a:ext>
            </a:extLst>
          </p:cNvPr>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2" name="Freeform 208">
            <a:extLst>
              <a:ext uri="{FF2B5EF4-FFF2-40B4-BE49-F238E27FC236}">
                <a16:creationId xmlns:a16="http://schemas.microsoft.com/office/drawing/2014/main" id="{3FEF2D9B-C7A2-4B7E-AA8B-EF336E324E9B}"/>
              </a:ext>
            </a:extLst>
          </p:cNvPr>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3" name="Freeform 209">
            <a:extLst>
              <a:ext uri="{FF2B5EF4-FFF2-40B4-BE49-F238E27FC236}">
                <a16:creationId xmlns:a16="http://schemas.microsoft.com/office/drawing/2014/main" id="{58FC63C3-D244-4DE6-918F-5972549059B7}"/>
              </a:ext>
            </a:extLst>
          </p:cNvPr>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4" name="Freeform 210">
            <a:extLst>
              <a:ext uri="{FF2B5EF4-FFF2-40B4-BE49-F238E27FC236}">
                <a16:creationId xmlns:a16="http://schemas.microsoft.com/office/drawing/2014/main" id="{951DC379-CAF4-4B1A-A06A-88F7D0844198}"/>
              </a:ext>
            </a:extLst>
          </p:cNvPr>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5" name="Freeform 211">
            <a:extLst>
              <a:ext uri="{FF2B5EF4-FFF2-40B4-BE49-F238E27FC236}">
                <a16:creationId xmlns:a16="http://schemas.microsoft.com/office/drawing/2014/main" id="{CBEAA2C6-1272-416E-88FB-7AFA38A39D67}"/>
              </a:ext>
            </a:extLst>
          </p:cNvPr>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6" name="Freeform 212">
            <a:extLst>
              <a:ext uri="{FF2B5EF4-FFF2-40B4-BE49-F238E27FC236}">
                <a16:creationId xmlns:a16="http://schemas.microsoft.com/office/drawing/2014/main" id="{60A8D94F-E5DF-4511-ABB1-3040FB521029}"/>
              </a:ext>
            </a:extLst>
          </p:cNvPr>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7" name="Freeform 213">
            <a:extLst>
              <a:ext uri="{FF2B5EF4-FFF2-40B4-BE49-F238E27FC236}">
                <a16:creationId xmlns:a16="http://schemas.microsoft.com/office/drawing/2014/main" id="{FEE686DD-4383-491F-9677-F902215A4ED1}"/>
              </a:ext>
            </a:extLst>
          </p:cNvPr>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8" name="Freeform 214">
            <a:extLst>
              <a:ext uri="{FF2B5EF4-FFF2-40B4-BE49-F238E27FC236}">
                <a16:creationId xmlns:a16="http://schemas.microsoft.com/office/drawing/2014/main" id="{C91648B7-4CF1-480D-81CB-420CC2D728FA}"/>
              </a:ext>
            </a:extLst>
          </p:cNvPr>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59" name="Freeform 215">
            <a:extLst>
              <a:ext uri="{FF2B5EF4-FFF2-40B4-BE49-F238E27FC236}">
                <a16:creationId xmlns:a16="http://schemas.microsoft.com/office/drawing/2014/main" id="{73439672-FA5C-4FBD-BFEC-03757A30F66C}"/>
              </a:ext>
            </a:extLst>
          </p:cNvPr>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0" name="Freeform 216">
            <a:extLst>
              <a:ext uri="{FF2B5EF4-FFF2-40B4-BE49-F238E27FC236}">
                <a16:creationId xmlns:a16="http://schemas.microsoft.com/office/drawing/2014/main" id="{B3B441D1-888A-4B7C-AD0C-F3F155FF23E5}"/>
              </a:ext>
            </a:extLst>
          </p:cNvPr>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1" name="Freeform 217">
            <a:extLst>
              <a:ext uri="{FF2B5EF4-FFF2-40B4-BE49-F238E27FC236}">
                <a16:creationId xmlns:a16="http://schemas.microsoft.com/office/drawing/2014/main" id="{7472FB70-9837-40AA-AC14-BCCBA4091040}"/>
              </a:ext>
            </a:extLst>
          </p:cNvPr>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2" name="Freeform 218">
            <a:extLst>
              <a:ext uri="{FF2B5EF4-FFF2-40B4-BE49-F238E27FC236}">
                <a16:creationId xmlns:a16="http://schemas.microsoft.com/office/drawing/2014/main" id="{580AFE34-2ECA-49EC-B58B-9B15C99D9E69}"/>
              </a:ext>
            </a:extLst>
          </p:cNvPr>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3" name="Freeform 219">
            <a:extLst>
              <a:ext uri="{FF2B5EF4-FFF2-40B4-BE49-F238E27FC236}">
                <a16:creationId xmlns:a16="http://schemas.microsoft.com/office/drawing/2014/main" id="{E7175ECA-78D6-43A7-AC8C-C6897D2B09E6}"/>
              </a:ext>
            </a:extLst>
          </p:cNvPr>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4" name="Freeform 220">
            <a:extLst>
              <a:ext uri="{FF2B5EF4-FFF2-40B4-BE49-F238E27FC236}">
                <a16:creationId xmlns:a16="http://schemas.microsoft.com/office/drawing/2014/main" id="{DF0DE98A-932C-4EA7-9300-F0E71EE615C5}"/>
              </a:ext>
            </a:extLst>
          </p:cNvPr>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5" name="Freeform 221">
            <a:extLst>
              <a:ext uri="{FF2B5EF4-FFF2-40B4-BE49-F238E27FC236}">
                <a16:creationId xmlns:a16="http://schemas.microsoft.com/office/drawing/2014/main" id="{DBACAF38-6218-4A91-9F27-8E6A26CFD582}"/>
              </a:ext>
            </a:extLst>
          </p:cNvPr>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6" name="Freeform 222">
            <a:extLst>
              <a:ext uri="{FF2B5EF4-FFF2-40B4-BE49-F238E27FC236}">
                <a16:creationId xmlns:a16="http://schemas.microsoft.com/office/drawing/2014/main" id="{55D2E65A-4B3B-40D8-83DC-831DC6F52963}"/>
              </a:ext>
            </a:extLst>
          </p:cNvPr>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7" name="Freeform 223">
            <a:extLst>
              <a:ext uri="{FF2B5EF4-FFF2-40B4-BE49-F238E27FC236}">
                <a16:creationId xmlns:a16="http://schemas.microsoft.com/office/drawing/2014/main" id="{7F766EF7-DAF7-4074-AD75-0E5B3C788E27}"/>
              </a:ext>
            </a:extLst>
          </p:cNvPr>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8" name="Freeform 224">
            <a:extLst>
              <a:ext uri="{FF2B5EF4-FFF2-40B4-BE49-F238E27FC236}">
                <a16:creationId xmlns:a16="http://schemas.microsoft.com/office/drawing/2014/main" id="{3850E663-F747-4421-AB3C-F63A1218490F}"/>
              </a:ext>
            </a:extLst>
          </p:cNvPr>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69" name="Freeform 225">
            <a:extLst>
              <a:ext uri="{FF2B5EF4-FFF2-40B4-BE49-F238E27FC236}">
                <a16:creationId xmlns:a16="http://schemas.microsoft.com/office/drawing/2014/main" id="{0AA81823-9CA3-40A9-9676-24BFBA1FAD9F}"/>
              </a:ext>
            </a:extLst>
          </p:cNvPr>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0" name="Freeform 226">
            <a:extLst>
              <a:ext uri="{FF2B5EF4-FFF2-40B4-BE49-F238E27FC236}">
                <a16:creationId xmlns:a16="http://schemas.microsoft.com/office/drawing/2014/main" id="{B15CA0D4-89D1-439C-810C-DAD78EDE0B40}"/>
              </a:ext>
            </a:extLst>
          </p:cNvPr>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1" name="Freeform 227">
            <a:extLst>
              <a:ext uri="{FF2B5EF4-FFF2-40B4-BE49-F238E27FC236}">
                <a16:creationId xmlns:a16="http://schemas.microsoft.com/office/drawing/2014/main" id="{644A9B34-F803-4FAA-A5B5-8B5C43C015A5}"/>
              </a:ext>
            </a:extLst>
          </p:cNvPr>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2" name="Freeform 228">
            <a:extLst>
              <a:ext uri="{FF2B5EF4-FFF2-40B4-BE49-F238E27FC236}">
                <a16:creationId xmlns:a16="http://schemas.microsoft.com/office/drawing/2014/main" id="{A4F44548-CB04-4105-B472-D87FE4616D8B}"/>
              </a:ext>
            </a:extLst>
          </p:cNvPr>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3" name="Freeform 229">
            <a:extLst>
              <a:ext uri="{FF2B5EF4-FFF2-40B4-BE49-F238E27FC236}">
                <a16:creationId xmlns:a16="http://schemas.microsoft.com/office/drawing/2014/main" id="{6C8E4F18-726C-42CA-B68F-14D158C153B9}"/>
              </a:ext>
            </a:extLst>
          </p:cNvPr>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4" name="Freeform 230">
            <a:extLst>
              <a:ext uri="{FF2B5EF4-FFF2-40B4-BE49-F238E27FC236}">
                <a16:creationId xmlns:a16="http://schemas.microsoft.com/office/drawing/2014/main" id="{3461B803-EE30-4A2F-858B-96169530E4B0}"/>
              </a:ext>
            </a:extLst>
          </p:cNvPr>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5" name="Freeform 231">
            <a:extLst>
              <a:ext uri="{FF2B5EF4-FFF2-40B4-BE49-F238E27FC236}">
                <a16:creationId xmlns:a16="http://schemas.microsoft.com/office/drawing/2014/main" id="{2CBE610F-DDDD-4791-944B-35497EF169FA}"/>
              </a:ext>
            </a:extLst>
          </p:cNvPr>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6" name="Freeform 232">
            <a:extLst>
              <a:ext uri="{FF2B5EF4-FFF2-40B4-BE49-F238E27FC236}">
                <a16:creationId xmlns:a16="http://schemas.microsoft.com/office/drawing/2014/main" id="{0D92817D-4CD3-45EB-B30E-099D0CFC90F9}"/>
              </a:ext>
            </a:extLst>
          </p:cNvPr>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7" name="Freeform 233">
            <a:extLst>
              <a:ext uri="{FF2B5EF4-FFF2-40B4-BE49-F238E27FC236}">
                <a16:creationId xmlns:a16="http://schemas.microsoft.com/office/drawing/2014/main" id="{A4083C0A-9AE6-49AC-9117-6027AC7F788D}"/>
              </a:ext>
            </a:extLst>
          </p:cNvPr>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8" name="Freeform 234">
            <a:extLst>
              <a:ext uri="{FF2B5EF4-FFF2-40B4-BE49-F238E27FC236}">
                <a16:creationId xmlns:a16="http://schemas.microsoft.com/office/drawing/2014/main" id="{F72DCF9E-265B-4A5E-B898-F592FAFE5086}"/>
              </a:ext>
            </a:extLst>
          </p:cNvPr>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79" name="Freeform 235">
            <a:extLst>
              <a:ext uri="{FF2B5EF4-FFF2-40B4-BE49-F238E27FC236}">
                <a16:creationId xmlns:a16="http://schemas.microsoft.com/office/drawing/2014/main" id="{6E544B80-9C52-4CD6-BAE2-C9FBC8CAD09E}"/>
              </a:ext>
            </a:extLst>
          </p:cNvPr>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0" name="Freeform 236">
            <a:extLst>
              <a:ext uri="{FF2B5EF4-FFF2-40B4-BE49-F238E27FC236}">
                <a16:creationId xmlns:a16="http://schemas.microsoft.com/office/drawing/2014/main" id="{FD4DDA85-630D-4013-A0FE-F587FDDF9D7B}"/>
              </a:ext>
            </a:extLst>
          </p:cNvPr>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1" name="Freeform 237">
            <a:extLst>
              <a:ext uri="{FF2B5EF4-FFF2-40B4-BE49-F238E27FC236}">
                <a16:creationId xmlns:a16="http://schemas.microsoft.com/office/drawing/2014/main" id="{EB5DF84B-3DD9-4CDE-83A3-67F5E9AD514F}"/>
              </a:ext>
            </a:extLst>
          </p:cNvPr>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2" name="Freeform 238">
            <a:extLst>
              <a:ext uri="{FF2B5EF4-FFF2-40B4-BE49-F238E27FC236}">
                <a16:creationId xmlns:a16="http://schemas.microsoft.com/office/drawing/2014/main" id="{14FE0A14-66A5-4B4A-AAD7-CAF401D21EE6}"/>
              </a:ext>
            </a:extLst>
          </p:cNvPr>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3" name="Freeform 239">
            <a:extLst>
              <a:ext uri="{FF2B5EF4-FFF2-40B4-BE49-F238E27FC236}">
                <a16:creationId xmlns:a16="http://schemas.microsoft.com/office/drawing/2014/main" id="{66DC9ACA-852D-4275-800A-7440557FD872}"/>
              </a:ext>
            </a:extLst>
          </p:cNvPr>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4" name="Freeform 240">
            <a:extLst>
              <a:ext uri="{FF2B5EF4-FFF2-40B4-BE49-F238E27FC236}">
                <a16:creationId xmlns:a16="http://schemas.microsoft.com/office/drawing/2014/main" id="{FD097682-6273-41B3-AF96-A1BA46AA3636}"/>
              </a:ext>
            </a:extLst>
          </p:cNvPr>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5" name="Freeform 241">
            <a:extLst>
              <a:ext uri="{FF2B5EF4-FFF2-40B4-BE49-F238E27FC236}">
                <a16:creationId xmlns:a16="http://schemas.microsoft.com/office/drawing/2014/main" id="{FF7D3119-E4A6-48C4-9B4A-96C3B778AA91}"/>
              </a:ext>
            </a:extLst>
          </p:cNvPr>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6" name="Freeform 242">
            <a:extLst>
              <a:ext uri="{FF2B5EF4-FFF2-40B4-BE49-F238E27FC236}">
                <a16:creationId xmlns:a16="http://schemas.microsoft.com/office/drawing/2014/main" id="{67CAB9E1-4787-41E1-B010-168B2EBDC8DA}"/>
              </a:ext>
            </a:extLst>
          </p:cNvPr>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7" name="Freeform 243">
            <a:extLst>
              <a:ext uri="{FF2B5EF4-FFF2-40B4-BE49-F238E27FC236}">
                <a16:creationId xmlns:a16="http://schemas.microsoft.com/office/drawing/2014/main" id="{6F8BB775-8B88-4BCD-9076-7A55975B1BA4}"/>
              </a:ext>
            </a:extLst>
          </p:cNvPr>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088" name="Freeform 244">
            <a:extLst>
              <a:ext uri="{FF2B5EF4-FFF2-40B4-BE49-F238E27FC236}">
                <a16:creationId xmlns:a16="http://schemas.microsoft.com/office/drawing/2014/main" id="{9E2F513F-7AF8-4A14-86B7-387C922DA63A}"/>
              </a:ext>
            </a:extLst>
          </p:cNvPr>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2089" name="Picture 248" descr="BD14742_">
            <a:extLst>
              <a:ext uri="{FF2B5EF4-FFF2-40B4-BE49-F238E27FC236}">
                <a16:creationId xmlns:a16="http://schemas.microsoft.com/office/drawing/2014/main" id="{1883CEFF-F85F-4E36-974B-13AC23610A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0" name="Rectangle 250">
            <a:extLst>
              <a:ext uri="{FF2B5EF4-FFF2-40B4-BE49-F238E27FC236}">
                <a16:creationId xmlns:a16="http://schemas.microsoft.com/office/drawing/2014/main" id="{6552EE4D-4518-4400-830A-18AF01200C4F}"/>
              </a:ext>
            </a:extLst>
          </p:cNvPr>
          <p:cNvSpPr>
            <a:spLocks noGrp="1" noChangeArrowheads="1"/>
          </p:cNvSpPr>
          <p:nvPr>
            <p:ph type="ctrTitle"/>
          </p:nvPr>
        </p:nvSpPr>
        <p:spPr>
          <a:xfrm>
            <a:off x="685800" y="2286000"/>
            <a:ext cx="7772400" cy="1143000"/>
          </a:xfrm>
        </p:spPr>
        <p:txBody>
          <a:bodyPr/>
          <a:lstStyle/>
          <a:p>
            <a:r>
              <a:rPr lang="en-US" altLang="en-US" dirty="0"/>
              <a:t>The LIHEAP Data Warehouse:</a:t>
            </a:r>
            <a:br>
              <a:rPr lang="en-US" altLang="en-US" dirty="0"/>
            </a:br>
            <a:r>
              <a:rPr lang="en-US" altLang="en-US" i="1" dirty="0"/>
              <a:t>Overview and Demonstration</a:t>
            </a:r>
          </a:p>
        </p:txBody>
      </p:sp>
      <p:sp>
        <p:nvSpPr>
          <p:cNvPr id="2091" name="Rectangle 251">
            <a:extLst>
              <a:ext uri="{FF2B5EF4-FFF2-40B4-BE49-F238E27FC236}">
                <a16:creationId xmlns:a16="http://schemas.microsoft.com/office/drawing/2014/main" id="{05E5C0D3-73AC-472D-B202-AFF210DD6E38}"/>
              </a:ext>
            </a:extLst>
          </p:cNvPr>
          <p:cNvSpPr>
            <a:spLocks noGrp="1" noChangeArrowheads="1"/>
          </p:cNvSpPr>
          <p:nvPr>
            <p:ph type="subTitle" idx="1"/>
          </p:nvPr>
        </p:nvSpPr>
        <p:spPr/>
        <p:txBody>
          <a:bodyPr/>
          <a:lstStyle/>
          <a:p>
            <a:r>
              <a:rPr lang="en-US" altLang="en-US" dirty="0"/>
              <a:t>Dan Bausch</a:t>
            </a:r>
          </a:p>
          <a:p>
            <a:r>
              <a:rPr lang="en-US" altLang="en-US" dirty="0"/>
              <a:t>APPRISE</a:t>
            </a:r>
          </a:p>
          <a:p>
            <a:endParaRPr lang="en-US" altLang="en-US" dirty="0"/>
          </a:p>
          <a:p>
            <a:r>
              <a:rPr lang="en-US" altLang="en-US" sz="2400" dirty="0"/>
              <a:t>2019 NEUAC Annual Conference</a:t>
            </a:r>
          </a:p>
        </p:txBody>
      </p:sp>
      <p:pic>
        <p:nvPicPr>
          <p:cNvPr id="2092" name="Picture 252" descr="Logo">
            <a:extLst>
              <a:ext uri="{FF2B5EF4-FFF2-40B4-BE49-F238E27FC236}">
                <a16:creationId xmlns:a16="http://schemas.microsoft.com/office/drawing/2014/main" id="{F0B3D25E-BA69-436F-A2B0-4A308517D7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1275"/>
            <a:ext cx="2743200"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3" name="Picture 246" descr="BD14742_">
            <a:extLst>
              <a:ext uri="{FF2B5EF4-FFF2-40B4-BE49-F238E27FC236}">
                <a16:creationId xmlns:a16="http://schemas.microsoft.com/office/drawing/2014/main" id="{A1F0CFAF-538E-48D3-A709-FC4611EBE4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94" name="Picture 249" descr="BD14742_">
            <a:extLst>
              <a:ext uri="{FF2B5EF4-FFF2-40B4-BE49-F238E27FC236}">
                <a16:creationId xmlns:a16="http://schemas.microsoft.com/office/drawing/2014/main" id="{CF2379F7-2176-4509-AD5D-A25D1A94FE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7160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id="{9745043C-A432-4ED4-9D7E-65CE8D0E86C6}"/>
              </a:ext>
            </a:extLst>
          </p:cNvPr>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a:extLst>
              <a:ext uri="{FF2B5EF4-FFF2-40B4-BE49-F238E27FC236}">
                <a16:creationId xmlns:a16="http://schemas.microsoft.com/office/drawing/2014/main" id="{54DAE54B-DE40-41F4-AD3A-9ADEDA1E5028}"/>
              </a:ext>
            </a:extLst>
          </p:cNvPr>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a:extLst>
              <a:ext uri="{FF2B5EF4-FFF2-40B4-BE49-F238E27FC236}">
                <a16:creationId xmlns:a16="http://schemas.microsoft.com/office/drawing/2014/main" id="{C197A805-8539-4E5C-874D-EAE92B0000F3}"/>
              </a:ext>
            </a:extLst>
          </p:cNvPr>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a:extLst>
              <a:ext uri="{FF2B5EF4-FFF2-40B4-BE49-F238E27FC236}">
                <a16:creationId xmlns:a16="http://schemas.microsoft.com/office/drawing/2014/main" id="{88949218-73A3-4807-8559-60A4CDF52EBD}"/>
              </a:ext>
            </a:extLst>
          </p:cNvPr>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a:extLst>
              <a:ext uri="{FF2B5EF4-FFF2-40B4-BE49-F238E27FC236}">
                <a16:creationId xmlns:a16="http://schemas.microsoft.com/office/drawing/2014/main" id="{5E857A65-9B37-499A-909E-2618FC5F09D7}"/>
              </a:ext>
            </a:extLst>
          </p:cNvPr>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a:extLst>
              <a:ext uri="{FF2B5EF4-FFF2-40B4-BE49-F238E27FC236}">
                <a16:creationId xmlns:a16="http://schemas.microsoft.com/office/drawing/2014/main" id="{2BE6B98B-BEB3-4FE8-BD86-B2E3E6C09165}"/>
              </a:ext>
            </a:extLst>
          </p:cNvPr>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a:extLst>
              <a:ext uri="{FF2B5EF4-FFF2-40B4-BE49-F238E27FC236}">
                <a16:creationId xmlns:a16="http://schemas.microsoft.com/office/drawing/2014/main" id="{E0AFC0B2-D9A2-441E-9F08-F3B867B61F32}"/>
              </a:ext>
            </a:extLst>
          </p:cNvPr>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a:extLst>
              <a:ext uri="{FF2B5EF4-FFF2-40B4-BE49-F238E27FC236}">
                <a16:creationId xmlns:a16="http://schemas.microsoft.com/office/drawing/2014/main" id="{A3F4ABFB-B9C1-4F64-9F9A-868542B7B4D1}"/>
              </a:ext>
            </a:extLst>
          </p:cNvPr>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a:extLst>
              <a:ext uri="{FF2B5EF4-FFF2-40B4-BE49-F238E27FC236}">
                <a16:creationId xmlns:a16="http://schemas.microsoft.com/office/drawing/2014/main" id="{51B0F848-C47F-44FA-AF54-3B1FF9FE8932}"/>
              </a:ext>
            </a:extLst>
          </p:cNvPr>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a:extLst>
              <a:ext uri="{FF2B5EF4-FFF2-40B4-BE49-F238E27FC236}">
                <a16:creationId xmlns:a16="http://schemas.microsoft.com/office/drawing/2014/main" id="{9927D67B-C27F-46E6-8C82-29F665D18606}"/>
              </a:ext>
            </a:extLst>
          </p:cNvPr>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a:extLst>
              <a:ext uri="{FF2B5EF4-FFF2-40B4-BE49-F238E27FC236}">
                <a16:creationId xmlns:a16="http://schemas.microsoft.com/office/drawing/2014/main" id="{759290E9-17A7-49BA-B6FD-CEE9790CE182}"/>
              </a:ext>
            </a:extLst>
          </p:cNvPr>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a:extLst>
              <a:ext uri="{FF2B5EF4-FFF2-40B4-BE49-F238E27FC236}">
                <a16:creationId xmlns:a16="http://schemas.microsoft.com/office/drawing/2014/main" id="{89717889-3DDC-41EF-B7D7-65A0D1E5D94F}"/>
              </a:ext>
            </a:extLst>
          </p:cNvPr>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a:extLst>
              <a:ext uri="{FF2B5EF4-FFF2-40B4-BE49-F238E27FC236}">
                <a16:creationId xmlns:a16="http://schemas.microsoft.com/office/drawing/2014/main" id="{BD0770BC-BCCC-4A05-AF93-0399FA294AB1}"/>
              </a:ext>
            </a:extLst>
          </p:cNvPr>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a:extLst>
              <a:ext uri="{FF2B5EF4-FFF2-40B4-BE49-F238E27FC236}">
                <a16:creationId xmlns:a16="http://schemas.microsoft.com/office/drawing/2014/main" id="{D3DC11F2-CF0E-49BD-85DB-9FD2A67F7EAC}"/>
              </a:ext>
            </a:extLst>
          </p:cNvPr>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a:extLst>
              <a:ext uri="{FF2B5EF4-FFF2-40B4-BE49-F238E27FC236}">
                <a16:creationId xmlns:a16="http://schemas.microsoft.com/office/drawing/2014/main" id="{13020DD7-621B-4B1C-87A6-5F3477043559}"/>
              </a:ext>
            </a:extLst>
          </p:cNvPr>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a:extLst>
              <a:ext uri="{FF2B5EF4-FFF2-40B4-BE49-F238E27FC236}">
                <a16:creationId xmlns:a16="http://schemas.microsoft.com/office/drawing/2014/main" id="{5EF0F3F7-0F41-4A51-9A7F-DA929A9DDF7E}"/>
              </a:ext>
            </a:extLst>
          </p:cNvPr>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a:extLst>
              <a:ext uri="{FF2B5EF4-FFF2-40B4-BE49-F238E27FC236}">
                <a16:creationId xmlns:a16="http://schemas.microsoft.com/office/drawing/2014/main" id="{A2D8F73C-5FC5-467F-BC9C-91D2AF742899}"/>
              </a:ext>
            </a:extLst>
          </p:cNvPr>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a:extLst>
              <a:ext uri="{FF2B5EF4-FFF2-40B4-BE49-F238E27FC236}">
                <a16:creationId xmlns:a16="http://schemas.microsoft.com/office/drawing/2014/main" id="{FF5C0D09-4BFE-43D1-909E-F66EBAEAE970}"/>
              </a:ext>
            </a:extLst>
          </p:cNvPr>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a:extLst>
              <a:ext uri="{FF2B5EF4-FFF2-40B4-BE49-F238E27FC236}">
                <a16:creationId xmlns:a16="http://schemas.microsoft.com/office/drawing/2014/main" id="{0E2BB9FB-5380-4CBA-9B6E-C85E724621EF}"/>
              </a:ext>
            </a:extLst>
          </p:cNvPr>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a:extLst>
              <a:ext uri="{FF2B5EF4-FFF2-40B4-BE49-F238E27FC236}">
                <a16:creationId xmlns:a16="http://schemas.microsoft.com/office/drawing/2014/main" id="{6CE6633A-7328-4686-A310-AAA4CE083640}"/>
              </a:ext>
            </a:extLst>
          </p:cNvPr>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a:extLst>
              <a:ext uri="{FF2B5EF4-FFF2-40B4-BE49-F238E27FC236}">
                <a16:creationId xmlns:a16="http://schemas.microsoft.com/office/drawing/2014/main" id="{45051B0A-73E0-4F68-91F7-58C40767EC1B}"/>
              </a:ext>
            </a:extLst>
          </p:cNvPr>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a:extLst>
              <a:ext uri="{FF2B5EF4-FFF2-40B4-BE49-F238E27FC236}">
                <a16:creationId xmlns:a16="http://schemas.microsoft.com/office/drawing/2014/main" id="{25EB2891-3C10-45D9-AC24-C58D8C4CCBD6}"/>
              </a:ext>
            </a:extLst>
          </p:cNvPr>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a:extLst>
              <a:ext uri="{FF2B5EF4-FFF2-40B4-BE49-F238E27FC236}">
                <a16:creationId xmlns:a16="http://schemas.microsoft.com/office/drawing/2014/main" id="{D35A4706-8A76-4189-AEA9-7D91BF49E3F2}"/>
              </a:ext>
            </a:extLst>
          </p:cNvPr>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a:extLst>
              <a:ext uri="{FF2B5EF4-FFF2-40B4-BE49-F238E27FC236}">
                <a16:creationId xmlns:a16="http://schemas.microsoft.com/office/drawing/2014/main" id="{73CC4B54-3DC1-46DA-9FCF-D5C9A12319E4}"/>
              </a:ext>
            </a:extLst>
          </p:cNvPr>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a:extLst>
              <a:ext uri="{FF2B5EF4-FFF2-40B4-BE49-F238E27FC236}">
                <a16:creationId xmlns:a16="http://schemas.microsoft.com/office/drawing/2014/main" id="{0558D550-F3A2-4777-A825-70E79052ED28}"/>
              </a:ext>
            </a:extLst>
          </p:cNvPr>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a:extLst>
              <a:ext uri="{FF2B5EF4-FFF2-40B4-BE49-F238E27FC236}">
                <a16:creationId xmlns:a16="http://schemas.microsoft.com/office/drawing/2014/main" id="{F3634886-87B2-46E3-90AB-18F489CF453B}"/>
              </a:ext>
            </a:extLst>
          </p:cNvPr>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a:extLst>
              <a:ext uri="{FF2B5EF4-FFF2-40B4-BE49-F238E27FC236}">
                <a16:creationId xmlns:a16="http://schemas.microsoft.com/office/drawing/2014/main" id="{456D75C6-3F5F-4493-9467-4E3C9243BD33}"/>
              </a:ext>
            </a:extLst>
          </p:cNvPr>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a:extLst>
              <a:ext uri="{FF2B5EF4-FFF2-40B4-BE49-F238E27FC236}">
                <a16:creationId xmlns:a16="http://schemas.microsoft.com/office/drawing/2014/main" id="{908F6527-56DA-424F-8BDB-341D68529DFA}"/>
              </a:ext>
            </a:extLst>
          </p:cNvPr>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a:extLst>
              <a:ext uri="{FF2B5EF4-FFF2-40B4-BE49-F238E27FC236}">
                <a16:creationId xmlns:a16="http://schemas.microsoft.com/office/drawing/2014/main" id="{E9FB3B3A-3D71-4B63-9B9D-08B45A2EE1E6}"/>
              </a:ext>
            </a:extLst>
          </p:cNvPr>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a:extLst>
              <a:ext uri="{FF2B5EF4-FFF2-40B4-BE49-F238E27FC236}">
                <a16:creationId xmlns:a16="http://schemas.microsoft.com/office/drawing/2014/main" id="{83709DC2-5AD2-4A99-A767-8EC672FD8E2C}"/>
              </a:ext>
            </a:extLst>
          </p:cNvPr>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a:extLst>
              <a:ext uri="{FF2B5EF4-FFF2-40B4-BE49-F238E27FC236}">
                <a16:creationId xmlns:a16="http://schemas.microsoft.com/office/drawing/2014/main" id="{521006D4-E350-4C43-BD56-EBEAB64CF80A}"/>
              </a:ext>
            </a:extLst>
          </p:cNvPr>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a:extLst>
              <a:ext uri="{FF2B5EF4-FFF2-40B4-BE49-F238E27FC236}">
                <a16:creationId xmlns:a16="http://schemas.microsoft.com/office/drawing/2014/main" id="{14BF0164-62A0-4455-A596-4FDA6514B7B9}"/>
              </a:ext>
            </a:extLst>
          </p:cNvPr>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a:extLst>
              <a:ext uri="{FF2B5EF4-FFF2-40B4-BE49-F238E27FC236}">
                <a16:creationId xmlns:a16="http://schemas.microsoft.com/office/drawing/2014/main" id="{041DBCCA-124F-4AD3-9223-DC47305A7512}"/>
              </a:ext>
            </a:extLst>
          </p:cNvPr>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a:extLst>
              <a:ext uri="{FF2B5EF4-FFF2-40B4-BE49-F238E27FC236}">
                <a16:creationId xmlns:a16="http://schemas.microsoft.com/office/drawing/2014/main" id="{0094B12F-46EA-4D0A-BBFF-E48BE76A215F}"/>
              </a:ext>
            </a:extLst>
          </p:cNvPr>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a:extLst>
              <a:ext uri="{FF2B5EF4-FFF2-40B4-BE49-F238E27FC236}">
                <a16:creationId xmlns:a16="http://schemas.microsoft.com/office/drawing/2014/main" id="{B815BC3E-A9E5-48CD-8F4D-AB17FCE36EE2}"/>
              </a:ext>
            </a:extLst>
          </p:cNvPr>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a:extLst>
              <a:ext uri="{FF2B5EF4-FFF2-40B4-BE49-F238E27FC236}">
                <a16:creationId xmlns:a16="http://schemas.microsoft.com/office/drawing/2014/main" id="{FB43AEA9-5B34-4223-815B-46510A8E7B17}"/>
              </a:ext>
            </a:extLst>
          </p:cNvPr>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a:extLst>
              <a:ext uri="{FF2B5EF4-FFF2-40B4-BE49-F238E27FC236}">
                <a16:creationId xmlns:a16="http://schemas.microsoft.com/office/drawing/2014/main" id="{979A6832-E9E8-4C24-9E4B-4F8C36C12362}"/>
              </a:ext>
            </a:extLst>
          </p:cNvPr>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a:extLst>
              <a:ext uri="{FF2B5EF4-FFF2-40B4-BE49-F238E27FC236}">
                <a16:creationId xmlns:a16="http://schemas.microsoft.com/office/drawing/2014/main" id="{9DF1C7FC-E27D-4DD6-8020-ADA9FA7DD5E7}"/>
              </a:ext>
            </a:extLst>
          </p:cNvPr>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a:extLst>
              <a:ext uri="{FF2B5EF4-FFF2-40B4-BE49-F238E27FC236}">
                <a16:creationId xmlns:a16="http://schemas.microsoft.com/office/drawing/2014/main" id="{76634B17-1F3E-4E37-A8D7-653A45A31D4C}"/>
              </a:ext>
            </a:extLst>
          </p:cNvPr>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a:extLst>
              <a:ext uri="{FF2B5EF4-FFF2-40B4-BE49-F238E27FC236}">
                <a16:creationId xmlns:a16="http://schemas.microsoft.com/office/drawing/2014/main" id="{B5DAD1C2-D3F2-4B85-8628-483342866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a:extLst>
              <a:ext uri="{FF2B5EF4-FFF2-40B4-BE49-F238E27FC236}">
                <a16:creationId xmlns:a16="http://schemas.microsoft.com/office/drawing/2014/main" id="{1FEDCC09-9339-4810-8583-F494E4AD7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a:extLst>
              <a:ext uri="{FF2B5EF4-FFF2-40B4-BE49-F238E27FC236}">
                <a16:creationId xmlns:a16="http://schemas.microsoft.com/office/drawing/2014/main" id="{352DA717-7994-4078-8C36-FC8409EFF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a:extLst>
              <a:ext uri="{FF2B5EF4-FFF2-40B4-BE49-F238E27FC236}">
                <a16:creationId xmlns:a16="http://schemas.microsoft.com/office/drawing/2014/main" id="{C1005C4A-5B04-4B2B-8A8B-0A1352E27D60}"/>
              </a:ext>
            </a:extLst>
          </p:cNvPr>
          <p:cNvSpPr>
            <a:spLocks noGrp="1" noChangeArrowheads="1"/>
          </p:cNvSpPr>
          <p:nvPr>
            <p:ph type="title"/>
          </p:nvPr>
        </p:nvSpPr>
        <p:spPr>
          <a:xfrm>
            <a:off x="461963" y="2593684"/>
            <a:ext cx="8153400" cy="1143000"/>
          </a:xfrm>
        </p:spPr>
        <p:txBody>
          <a:bodyPr/>
          <a:lstStyle/>
          <a:p>
            <a:br>
              <a:rPr lang="en-US" altLang="en-US" sz="4000" dirty="0"/>
            </a:br>
            <a:br>
              <a:rPr lang="en-US" altLang="en-US" sz="4000" dirty="0"/>
            </a:br>
            <a:br>
              <a:rPr lang="en-US" altLang="en-US" sz="3200" dirty="0"/>
            </a:br>
            <a:br>
              <a:rPr lang="en-US" altLang="en-US" sz="3200" dirty="0"/>
            </a:br>
            <a:r>
              <a:rPr lang="en-US" altLang="en-US" dirty="0"/>
              <a:t>Experience the Data Warehouse!</a:t>
            </a:r>
            <a:br>
              <a:rPr lang="en-US" altLang="en-US" sz="4000" dirty="0"/>
            </a:br>
            <a:br>
              <a:rPr lang="en-US" altLang="en-US" sz="3200" dirty="0"/>
            </a:br>
            <a:r>
              <a:rPr lang="en-US" altLang="en-US" sz="3600" i="1" dirty="0"/>
              <a:t>Visit the APPRISE Exhibitor Table to use the Data Warehouse, print reports for your state, and receive handouts with instructions to generate these reports.</a:t>
            </a:r>
            <a:br>
              <a:rPr lang="en-US" altLang="en-US" sz="3600" i="1" dirty="0"/>
            </a:br>
            <a:br>
              <a:rPr lang="en-US" altLang="en-US" sz="2400" i="1" dirty="0"/>
            </a:br>
            <a:r>
              <a:rPr lang="en-US" altLang="en-US" sz="2400" dirty="0"/>
              <a:t>Dan Bausch, APPRISE</a:t>
            </a:r>
            <a:br>
              <a:rPr lang="en-US" altLang="en-US" sz="2400" dirty="0"/>
            </a:br>
            <a:r>
              <a:rPr lang="en-US" altLang="en-US" sz="2400" dirty="0">
                <a:solidFill>
                  <a:schemeClr val="accent2"/>
                </a:solidFill>
                <a:hlinkClick r:id="rId4">
                  <a:extLst>
                    <a:ext uri="{A12FA001-AC4F-418D-AE19-62706E023703}">
                      <ahyp:hlinkClr xmlns:ahyp="http://schemas.microsoft.com/office/drawing/2018/hyperlinkcolor" val="tx"/>
                    </a:ext>
                  </a:extLst>
                </a:hlinkClick>
              </a:rPr>
              <a:t>Daniel-Bausch@appriseinc.org</a:t>
            </a:r>
            <a:br>
              <a:rPr lang="en-US" altLang="en-US" sz="2400" dirty="0">
                <a:solidFill>
                  <a:schemeClr val="accent2"/>
                </a:solidFill>
              </a:rPr>
            </a:br>
            <a:r>
              <a:rPr lang="en-US" altLang="en-US" sz="2400" dirty="0"/>
              <a:t>609-252-9050</a:t>
            </a:r>
            <a:br>
              <a:rPr lang="en-US" altLang="en-US" sz="2400" dirty="0"/>
            </a:br>
            <a:endParaRPr lang="en-US" altLang="en-US" sz="3600" dirty="0"/>
          </a:p>
        </p:txBody>
      </p:sp>
      <p:sp>
        <p:nvSpPr>
          <p:cNvPr id="3118" name="Text Box 46">
            <a:extLst>
              <a:ext uri="{FF2B5EF4-FFF2-40B4-BE49-F238E27FC236}">
                <a16:creationId xmlns:a16="http://schemas.microsoft.com/office/drawing/2014/main" id="{24F93D1A-02A4-4C1B-A847-C1EA95087D66}"/>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78D5600-90D5-462D-9057-03C783E4AC29}" type="slidenum">
              <a:rPr lang="en-US" altLang="en-US" sz="1000"/>
              <a:pPr eaLnBrk="1" hangingPunct="1">
                <a:spcBef>
                  <a:spcPct val="50000"/>
                </a:spcBef>
              </a:pPr>
              <a:t>10</a:t>
            </a:fld>
            <a:endParaRPr lang="en-US" altLang="en-US" sz="1000"/>
          </a:p>
        </p:txBody>
      </p:sp>
    </p:spTree>
    <p:extLst>
      <p:ext uri="{BB962C8B-B14F-4D97-AF65-F5344CB8AC3E}">
        <p14:creationId xmlns:p14="http://schemas.microsoft.com/office/powerpoint/2010/main" val="405238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id="{9745043C-A432-4ED4-9D7E-65CE8D0E86C6}"/>
              </a:ext>
            </a:extLst>
          </p:cNvPr>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a:extLst>
              <a:ext uri="{FF2B5EF4-FFF2-40B4-BE49-F238E27FC236}">
                <a16:creationId xmlns:a16="http://schemas.microsoft.com/office/drawing/2014/main" id="{54DAE54B-DE40-41F4-AD3A-9ADEDA1E5028}"/>
              </a:ext>
            </a:extLst>
          </p:cNvPr>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a:extLst>
              <a:ext uri="{FF2B5EF4-FFF2-40B4-BE49-F238E27FC236}">
                <a16:creationId xmlns:a16="http://schemas.microsoft.com/office/drawing/2014/main" id="{C197A805-8539-4E5C-874D-EAE92B0000F3}"/>
              </a:ext>
            </a:extLst>
          </p:cNvPr>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a:extLst>
              <a:ext uri="{FF2B5EF4-FFF2-40B4-BE49-F238E27FC236}">
                <a16:creationId xmlns:a16="http://schemas.microsoft.com/office/drawing/2014/main" id="{88949218-73A3-4807-8559-60A4CDF52EBD}"/>
              </a:ext>
            </a:extLst>
          </p:cNvPr>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a:extLst>
              <a:ext uri="{FF2B5EF4-FFF2-40B4-BE49-F238E27FC236}">
                <a16:creationId xmlns:a16="http://schemas.microsoft.com/office/drawing/2014/main" id="{5E857A65-9B37-499A-909E-2618FC5F09D7}"/>
              </a:ext>
            </a:extLst>
          </p:cNvPr>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a:extLst>
              <a:ext uri="{FF2B5EF4-FFF2-40B4-BE49-F238E27FC236}">
                <a16:creationId xmlns:a16="http://schemas.microsoft.com/office/drawing/2014/main" id="{2BE6B98B-BEB3-4FE8-BD86-B2E3E6C09165}"/>
              </a:ext>
            </a:extLst>
          </p:cNvPr>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a:extLst>
              <a:ext uri="{FF2B5EF4-FFF2-40B4-BE49-F238E27FC236}">
                <a16:creationId xmlns:a16="http://schemas.microsoft.com/office/drawing/2014/main" id="{E0AFC0B2-D9A2-441E-9F08-F3B867B61F32}"/>
              </a:ext>
            </a:extLst>
          </p:cNvPr>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a:extLst>
              <a:ext uri="{FF2B5EF4-FFF2-40B4-BE49-F238E27FC236}">
                <a16:creationId xmlns:a16="http://schemas.microsoft.com/office/drawing/2014/main" id="{A3F4ABFB-B9C1-4F64-9F9A-868542B7B4D1}"/>
              </a:ext>
            </a:extLst>
          </p:cNvPr>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a:extLst>
              <a:ext uri="{FF2B5EF4-FFF2-40B4-BE49-F238E27FC236}">
                <a16:creationId xmlns:a16="http://schemas.microsoft.com/office/drawing/2014/main" id="{51B0F848-C47F-44FA-AF54-3B1FF9FE8932}"/>
              </a:ext>
            </a:extLst>
          </p:cNvPr>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a:extLst>
              <a:ext uri="{FF2B5EF4-FFF2-40B4-BE49-F238E27FC236}">
                <a16:creationId xmlns:a16="http://schemas.microsoft.com/office/drawing/2014/main" id="{9927D67B-C27F-46E6-8C82-29F665D18606}"/>
              </a:ext>
            </a:extLst>
          </p:cNvPr>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a:extLst>
              <a:ext uri="{FF2B5EF4-FFF2-40B4-BE49-F238E27FC236}">
                <a16:creationId xmlns:a16="http://schemas.microsoft.com/office/drawing/2014/main" id="{759290E9-17A7-49BA-B6FD-CEE9790CE182}"/>
              </a:ext>
            </a:extLst>
          </p:cNvPr>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a:extLst>
              <a:ext uri="{FF2B5EF4-FFF2-40B4-BE49-F238E27FC236}">
                <a16:creationId xmlns:a16="http://schemas.microsoft.com/office/drawing/2014/main" id="{89717889-3DDC-41EF-B7D7-65A0D1E5D94F}"/>
              </a:ext>
            </a:extLst>
          </p:cNvPr>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a:extLst>
              <a:ext uri="{FF2B5EF4-FFF2-40B4-BE49-F238E27FC236}">
                <a16:creationId xmlns:a16="http://schemas.microsoft.com/office/drawing/2014/main" id="{BD0770BC-BCCC-4A05-AF93-0399FA294AB1}"/>
              </a:ext>
            </a:extLst>
          </p:cNvPr>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a:extLst>
              <a:ext uri="{FF2B5EF4-FFF2-40B4-BE49-F238E27FC236}">
                <a16:creationId xmlns:a16="http://schemas.microsoft.com/office/drawing/2014/main" id="{D3DC11F2-CF0E-49BD-85DB-9FD2A67F7EAC}"/>
              </a:ext>
            </a:extLst>
          </p:cNvPr>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a:extLst>
              <a:ext uri="{FF2B5EF4-FFF2-40B4-BE49-F238E27FC236}">
                <a16:creationId xmlns:a16="http://schemas.microsoft.com/office/drawing/2014/main" id="{13020DD7-621B-4B1C-87A6-5F3477043559}"/>
              </a:ext>
            </a:extLst>
          </p:cNvPr>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a:extLst>
              <a:ext uri="{FF2B5EF4-FFF2-40B4-BE49-F238E27FC236}">
                <a16:creationId xmlns:a16="http://schemas.microsoft.com/office/drawing/2014/main" id="{5EF0F3F7-0F41-4A51-9A7F-DA929A9DDF7E}"/>
              </a:ext>
            </a:extLst>
          </p:cNvPr>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a:extLst>
              <a:ext uri="{FF2B5EF4-FFF2-40B4-BE49-F238E27FC236}">
                <a16:creationId xmlns:a16="http://schemas.microsoft.com/office/drawing/2014/main" id="{A2D8F73C-5FC5-467F-BC9C-91D2AF742899}"/>
              </a:ext>
            </a:extLst>
          </p:cNvPr>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a:extLst>
              <a:ext uri="{FF2B5EF4-FFF2-40B4-BE49-F238E27FC236}">
                <a16:creationId xmlns:a16="http://schemas.microsoft.com/office/drawing/2014/main" id="{FF5C0D09-4BFE-43D1-909E-F66EBAEAE970}"/>
              </a:ext>
            </a:extLst>
          </p:cNvPr>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a:extLst>
              <a:ext uri="{FF2B5EF4-FFF2-40B4-BE49-F238E27FC236}">
                <a16:creationId xmlns:a16="http://schemas.microsoft.com/office/drawing/2014/main" id="{0E2BB9FB-5380-4CBA-9B6E-C85E724621EF}"/>
              </a:ext>
            </a:extLst>
          </p:cNvPr>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a:extLst>
              <a:ext uri="{FF2B5EF4-FFF2-40B4-BE49-F238E27FC236}">
                <a16:creationId xmlns:a16="http://schemas.microsoft.com/office/drawing/2014/main" id="{6CE6633A-7328-4686-A310-AAA4CE083640}"/>
              </a:ext>
            </a:extLst>
          </p:cNvPr>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a:extLst>
              <a:ext uri="{FF2B5EF4-FFF2-40B4-BE49-F238E27FC236}">
                <a16:creationId xmlns:a16="http://schemas.microsoft.com/office/drawing/2014/main" id="{45051B0A-73E0-4F68-91F7-58C40767EC1B}"/>
              </a:ext>
            </a:extLst>
          </p:cNvPr>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a:extLst>
              <a:ext uri="{FF2B5EF4-FFF2-40B4-BE49-F238E27FC236}">
                <a16:creationId xmlns:a16="http://schemas.microsoft.com/office/drawing/2014/main" id="{25EB2891-3C10-45D9-AC24-C58D8C4CCBD6}"/>
              </a:ext>
            </a:extLst>
          </p:cNvPr>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a:extLst>
              <a:ext uri="{FF2B5EF4-FFF2-40B4-BE49-F238E27FC236}">
                <a16:creationId xmlns:a16="http://schemas.microsoft.com/office/drawing/2014/main" id="{D35A4706-8A76-4189-AEA9-7D91BF49E3F2}"/>
              </a:ext>
            </a:extLst>
          </p:cNvPr>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a:extLst>
              <a:ext uri="{FF2B5EF4-FFF2-40B4-BE49-F238E27FC236}">
                <a16:creationId xmlns:a16="http://schemas.microsoft.com/office/drawing/2014/main" id="{73CC4B54-3DC1-46DA-9FCF-D5C9A12319E4}"/>
              </a:ext>
            </a:extLst>
          </p:cNvPr>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a:extLst>
              <a:ext uri="{FF2B5EF4-FFF2-40B4-BE49-F238E27FC236}">
                <a16:creationId xmlns:a16="http://schemas.microsoft.com/office/drawing/2014/main" id="{0558D550-F3A2-4777-A825-70E79052ED28}"/>
              </a:ext>
            </a:extLst>
          </p:cNvPr>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a:extLst>
              <a:ext uri="{FF2B5EF4-FFF2-40B4-BE49-F238E27FC236}">
                <a16:creationId xmlns:a16="http://schemas.microsoft.com/office/drawing/2014/main" id="{F3634886-87B2-46E3-90AB-18F489CF453B}"/>
              </a:ext>
            </a:extLst>
          </p:cNvPr>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a:extLst>
              <a:ext uri="{FF2B5EF4-FFF2-40B4-BE49-F238E27FC236}">
                <a16:creationId xmlns:a16="http://schemas.microsoft.com/office/drawing/2014/main" id="{456D75C6-3F5F-4493-9467-4E3C9243BD33}"/>
              </a:ext>
            </a:extLst>
          </p:cNvPr>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a:extLst>
              <a:ext uri="{FF2B5EF4-FFF2-40B4-BE49-F238E27FC236}">
                <a16:creationId xmlns:a16="http://schemas.microsoft.com/office/drawing/2014/main" id="{908F6527-56DA-424F-8BDB-341D68529DFA}"/>
              </a:ext>
            </a:extLst>
          </p:cNvPr>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a:extLst>
              <a:ext uri="{FF2B5EF4-FFF2-40B4-BE49-F238E27FC236}">
                <a16:creationId xmlns:a16="http://schemas.microsoft.com/office/drawing/2014/main" id="{E9FB3B3A-3D71-4B63-9B9D-08B45A2EE1E6}"/>
              </a:ext>
            </a:extLst>
          </p:cNvPr>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a:extLst>
              <a:ext uri="{FF2B5EF4-FFF2-40B4-BE49-F238E27FC236}">
                <a16:creationId xmlns:a16="http://schemas.microsoft.com/office/drawing/2014/main" id="{83709DC2-5AD2-4A99-A767-8EC672FD8E2C}"/>
              </a:ext>
            </a:extLst>
          </p:cNvPr>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a:extLst>
              <a:ext uri="{FF2B5EF4-FFF2-40B4-BE49-F238E27FC236}">
                <a16:creationId xmlns:a16="http://schemas.microsoft.com/office/drawing/2014/main" id="{521006D4-E350-4C43-BD56-EBEAB64CF80A}"/>
              </a:ext>
            </a:extLst>
          </p:cNvPr>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a:extLst>
              <a:ext uri="{FF2B5EF4-FFF2-40B4-BE49-F238E27FC236}">
                <a16:creationId xmlns:a16="http://schemas.microsoft.com/office/drawing/2014/main" id="{14BF0164-62A0-4455-A596-4FDA6514B7B9}"/>
              </a:ext>
            </a:extLst>
          </p:cNvPr>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a:extLst>
              <a:ext uri="{FF2B5EF4-FFF2-40B4-BE49-F238E27FC236}">
                <a16:creationId xmlns:a16="http://schemas.microsoft.com/office/drawing/2014/main" id="{041DBCCA-124F-4AD3-9223-DC47305A7512}"/>
              </a:ext>
            </a:extLst>
          </p:cNvPr>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a:extLst>
              <a:ext uri="{FF2B5EF4-FFF2-40B4-BE49-F238E27FC236}">
                <a16:creationId xmlns:a16="http://schemas.microsoft.com/office/drawing/2014/main" id="{0094B12F-46EA-4D0A-BBFF-E48BE76A215F}"/>
              </a:ext>
            </a:extLst>
          </p:cNvPr>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a:extLst>
              <a:ext uri="{FF2B5EF4-FFF2-40B4-BE49-F238E27FC236}">
                <a16:creationId xmlns:a16="http://schemas.microsoft.com/office/drawing/2014/main" id="{B815BC3E-A9E5-48CD-8F4D-AB17FCE36EE2}"/>
              </a:ext>
            </a:extLst>
          </p:cNvPr>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a:extLst>
              <a:ext uri="{FF2B5EF4-FFF2-40B4-BE49-F238E27FC236}">
                <a16:creationId xmlns:a16="http://schemas.microsoft.com/office/drawing/2014/main" id="{FB43AEA9-5B34-4223-815B-46510A8E7B17}"/>
              </a:ext>
            </a:extLst>
          </p:cNvPr>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a:extLst>
              <a:ext uri="{FF2B5EF4-FFF2-40B4-BE49-F238E27FC236}">
                <a16:creationId xmlns:a16="http://schemas.microsoft.com/office/drawing/2014/main" id="{979A6832-E9E8-4C24-9E4B-4F8C36C12362}"/>
              </a:ext>
            </a:extLst>
          </p:cNvPr>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a:extLst>
              <a:ext uri="{FF2B5EF4-FFF2-40B4-BE49-F238E27FC236}">
                <a16:creationId xmlns:a16="http://schemas.microsoft.com/office/drawing/2014/main" id="{9DF1C7FC-E27D-4DD6-8020-ADA9FA7DD5E7}"/>
              </a:ext>
            </a:extLst>
          </p:cNvPr>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a:extLst>
              <a:ext uri="{FF2B5EF4-FFF2-40B4-BE49-F238E27FC236}">
                <a16:creationId xmlns:a16="http://schemas.microsoft.com/office/drawing/2014/main" id="{76634B17-1F3E-4E37-A8D7-653A45A31D4C}"/>
              </a:ext>
            </a:extLst>
          </p:cNvPr>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a:extLst>
              <a:ext uri="{FF2B5EF4-FFF2-40B4-BE49-F238E27FC236}">
                <a16:creationId xmlns:a16="http://schemas.microsoft.com/office/drawing/2014/main" id="{B5DAD1C2-D3F2-4B85-8628-483342866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a:extLst>
              <a:ext uri="{FF2B5EF4-FFF2-40B4-BE49-F238E27FC236}">
                <a16:creationId xmlns:a16="http://schemas.microsoft.com/office/drawing/2014/main" id="{1FEDCC09-9339-4810-8583-F494E4AD7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a:extLst>
              <a:ext uri="{FF2B5EF4-FFF2-40B4-BE49-F238E27FC236}">
                <a16:creationId xmlns:a16="http://schemas.microsoft.com/office/drawing/2014/main" id="{352DA717-7994-4078-8C36-FC8409EFF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a:extLst>
              <a:ext uri="{FF2B5EF4-FFF2-40B4-BE49-F238E27FC236}">
                <a16:creationId xmlns:a16="http://schemas.microsoft.com/office/drawing/2014/main" id="{C1005C4A-5B04-4B2B-8A8B-0A1352E27D60}"/>
              </a:ext>
            </a:extLst>
          </p:cNvPr>
          <p:cNvSpPr>
            <a:spLocks noGrp="1" noChangeArrowheads="1"/>
          </p:cNvSpPr>
          <p:nvPr>
            <p:ph type="title"/>
          </p:nvPr>
        </p:nvSpPr>
        <p:spPr/>
        <p:txBody>
          <a:bodyPr/>
          <a:lstStyle/>
          <a:p>
            <a:pPr algn="l"/>
            <a:r>
              <a:rPr lang="en-US" altLang="en-US" dirty="0"/>
              <a:t>LIHEAP Performance Management Website</a:t>
            </a:r>
          </a:p>
        </p:txBody>
      </p:sp>
      <p:sp>
        <p:nvSpPr>
          <p:cNvPr id="3117" name="Rectangle 45">
            <a:extLst>
              <a:ext uri="{FF2B5EF4-FFF2-40B4-BE49-F238E27FC236}">
                <a16:creationId xmlns:a16="http://schemas.microsoft.com/office/drawing/2014/main" id="{93B9516A-36A2-497D-8804-9ED24799C3CA}"/>
              </a:ext>
            </a:extLst>
          </p:cNvPr>
          <p:cNvSpPr>
            <a:spLocks noGrp="1" noChangeArrowheads="1"/>
          </p:cNvSpPr>
          <p:nvPr>
            <p:ph type="body" idx="1"/>
          </p:nvPr>
        </p:nvSpPr>
        <p:spPr/>
        <p:txBody>
          <a:bodyPr/>
          <a:lstStyle/>
          <a:p>
            <a:r>
              <a:rPr lang="en-US" sz="2800" i="1" dirty="0"/>
              <a:t>Purpose</a:t>
            </a:r>
          </a:p>
          <a:p>
            <a:pPr lvl="1"/>
            <a:r>
              <a:rPr lang="en-US" sz="2400" dirty="0"/>
              <a:t>Special purpose federal LIHEAP website designed to focus on LIHEAP’s performance management initiative</a:t>
            </a:r>
          </a:p>
          <a:p>
            <a:pPr lvl="1"/>
            <a:r>
              <a:rPr lang="en-US" sz="2400" dirty="0"/>
              <a:t>Includes resources for grantees, HHS, and LIHEAP stakeholders </a:t>
            </a:r>
          </a:p>
          <a:p>
            <a:pPr lvl="1"/>
            <a:endParaRPr lang="en-US" sz="1500" dirty="0"/>
          </a:p>
          <a:p>
            <a:r>
              <a:rPr lang="en-US" sz="2800" i="1" dirty="0">
                <a:solidFill>
                  <a:schemeClr val="tx2"/>
                </a:solidFill>
              </a:rPr>
              <a:t>What is Performance Management? </a:t>
            </a:r>
          </a:p>
          <a:p>
            <a:pPr lvl="1"/>
            <a:r>
              <a:rPr lang="en-US" sz="2400" dirty="0">
                <a:solidFill>
                  <a:schemeClr val="tx2"/>
                </a:solidFill>
              </a:rPr>
              <a:t>The process of evaluating performance measurement data, and then using this data (together with other information) to make educated program decisions.</a:t>
            </a:r>
            <a:endParaRPr lang="en-US" sz="2800" i="1" dirty="0">
              <a:solidFill>
                <a:schemeClr val="tx2"/>
              </a:solidFill>
            </a:endParaRPr>
          </a:p>
          <a:p>
            <a:pPr marL="0" indent="0">
              <a:spcBef>
                <a:spcPts val="600"/>
              </a:spcBef>
              <a:buNone/>
            </a:pPr>
            <a:endParaRPr lang="en-US" dirty="0"/>
          </a:p>
          <a:p>
            <a:endParaRPr lang="en-US" altLang="en-US" dirty="0"/>
          </a:p>
        </p:txBody>
      </p:sp>
      <p:sp>
        <p:nvSpPr>
          <p:cNvPr id="3118" name="Text Box 46">
            <a:extLst>
              <a:ext uri="{FF2B5EF4-FFF2-40B4-BE49-F238E27FC236}">
                <a16:creationId xmlns:a16="http://schemas.microsoft.com/office/drawing/2014/main" id="{24F93D1A-02A4-4C1B-A847-C1EA95087D66}"/>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78D5600-90D5-462D-9057-03C783E4AC29}" type="slidenum">
              <a:rPr lang="en-US" altLang="en-US" sz="1000"/>
              <a:pPr eaLnBrk="1" hangingPunct="1">
                <a:spcBef>
                  <a:spcPct val="50000"/>
                </a:spcBef>
              </a:pPr>
              <a:t>2</a:t>
            </a:fld>
            <a:endParaRPr lang="en-US" altLang="en-US" sz="1000"/>
          </a:p>
        </p:txBody>
      </p:sp>
    </p:spTree>
    <p:extLst>
      <p:ext uri="{BB962C8B-B14F-4D97-AF65-F5344CB8AC3E}">
        <p14:creationId xmlns:p14="http://schemas.microsoft.com/office/powerpoint/2010/main" val="382394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id="{9745043C-A432-4ED4-9D7E-65CE8D0E86C6}"/>
              </a:ext>
            </a:extLst>
          </p:cNvPr>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a:extLst>
              <a:ext uri="{FF2B5EF4-FFF2-40B4-BE49-F238E27FC236}">
                <a16:creationId xmlns:a16="http://schemas.microsoft.com/office/drawing/2014/main" id="{54DAE54B-DE40-41F4-AD3A-9ADEDA1E5028}"/>
              </a:ext>
            </a:extLst>
          </p:cNvPr>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a:extLst>
              <a:ext uri="{FF2B5EF4-FFF2-40B4-BE49-F238E27FC236}">
                <a16:creationId xmlns:a16="http://schemas.microsoft.com/office/drawing/2014/main" id="{C197A805-8539-4E5C-874D-EAE92B0000F3}"/>
              </a:ext>
            </a:extLst>
          </p:cNvPr>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a:extLst>
              <a:ext uri="{FF2B5EF4-FFF2-40B4-BE49-F238E27FC236}">
                <a16:creationId xmlns:a16="http://schemas.microsoft.com/office/drawing/2014/main" id="{88949218-73A3-4807-8559-60A4CDF52EBD}"/>
              </a:ext>
            </a:extLst>
          </p:cNvPr>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a:extLst>
              <a:ext uri="{FF2B5EF4-FFF2-40B4-BE49-F238E27FC236}">
                <a16:creationId xmlns:a16="http://schemas.microsoft.com/office/drawing/2014/main" id="{5E857A65-9B37-499A-909E-2618FC5F09D7}"/>
              </a:ext>
            </a:extLst>
          </p:cNvPr>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a:extLst>
              <a:ext uri="{FF2B5EF4-FFF2-40B4-BE49-F238E27FC236}">
                <a16:creationId xmlns:a16="http://schemas.microsoft.com/office/drawing/2014/main" id="{2BE6B98B-BEB3-4FE8-BD86-B2E3E6C09165}"/>
              </a:ext>
            </a:extLst>
          </p:cNvPr>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a:extLst>
              <a:ext uri="{FF2B5EF4-FFF2-40B4-BE49-F238E27FC236}">
                <a16:creationId xmlns:a16="http://schemas.microsoft.com/office/drawing/2014/main" id="{E0AFC0B2-D9A2-441E-9F08-F3B867B61F32}"/>
              </a:ext>
            </a:extLst>
          </p:cNvPr>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a:extLst>
              <a:ext uri="{FF2B5EF4-FFF2-40B4-BE49-F238E27FC236}">
                <a16:creationId xmlns:a16="http://schemas.microsoft.com/office/drawing/2014/main" id="{A3F4ABFB-B9C1-4F64-9F9A-868542B7B4D1}"/>
              </a:ext>
            </a:extLst>
          </p:cNvPr>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a:extLst>
              <a:ext uri="{FF2B5EF4-FFF2-40B4-BE49-F238E27FC236}">
                <a16:creationId xmlns:a16="http://schemas.microsoft.com/office/drawing/2014/main" id="{51B0F848-C47F-44FA-AF54-3B1FF9FE8932}"/>
              </a:ext>
            </a:extLst>
          </p:cNvPr>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a:extLst>
              <a:ext uri="{FF2B5EF4-FFF2-40B4-BE49-F238E27FC236}">
                <a16:creationId xmlns:a16="http://schemas.microsoft.com/office/drawing/2014/main" id="{9927D67B-C27F-46E6-8C82-29F665D18606}"/>
              </a:ext>
            </a:extLst>
          </p:cNvPr>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a:extLst>
              <a:ext uri="{FF2B5EF4-FFF2-40B4-BE49-F238E27FC236}">
                <a16:creationId xmlns:a16="http://schemas.microsoft.com/office/drawing/2014/main" id="{759290E9-17A7-49BA-B6FD-CEE9790CE182}"/>
              </a:ext>
            </a:extLst>
          </p:cNvPr>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a:extLst>
              <a:ext uri="{FF2B5EF4-FFF2-40B4-BE49-F238E27FC236}">
                <a16:creationId xmlns:a16="http://schemas.microsoft.com/office/drawing/2014/main" id="{89717889-3DDC-41EF-B7D7-65A0D1E5D94F}"/>
              </a:ext>
            </a:extLst>
          </p:cNvPr>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a:extLst>
              <a:ext uri="{FF2B5EF4-FFF2-40B4-BE49-F238E27FC236}">
                <a16:creationId xmlns:a16="http://schemas.microsoft.com/office/drawing/2014/main" id="{BD0770BC-BCCC-4A05-AF93-0399FA294AB1}"/>
              </a:ext>
            </a:extLst>
          </p:cNvPr>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a:extLst>
              <a:ext uri="{FF2B5EF4-FFF2-40B4-BE49-F238E27FC236}">
                <a16:creationId xmlns:a16="http://schemas.microsoft.com/office/drawing/2014/main" id="{D3DC11F2-CF0E-49BD-85DB-9FD2A67F7EAC}"/>
              </a:ext>
            </a:extLst>
          </p:cNvPr>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a:extLst>
              <a:ext uri="{FF2B5EF4-FFF2-40B4-BE49-F238E27FC236}">
                <a16:creationId xmlns:a16="http://schemas.microsoft.com/office/drawing/2014/main" id="{13020DD7-621B-4B1C-87A6-5F3477043559}"/>
              </a:ext>
            </a:extLst>
          </p:cNvPr>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a:extLst>
              <a:ext uri="{FF2B5EF4-FFF2-40B4-BE49-F238E27FC236}">
                <a16:creationId xmlns:a16="http://schemas.microsoft.com/office/drawing/2014/main" id="{5EF0F3F7-0F41-4A51-9A7F-DA929A9DDF7E}"/>
              </a:ext>
            </a:extLst>
          </p:cNvPr>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a:extLst>
              <a:ext uri="{FF2B5EF4-FFF2-40B4-BE49-F238E27FC236}">
                <a16:creationId xmlns:a16="http://schemas.microsoft.com/office/drawing/2014/main" id="{A2D8F73C-5FC5-467F-BC9C-91D2AF742899}"/>
              </a:ext>
            </a:extLst>
          </p:cNvPr>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a:extLst>
              <a:ext uri="{FF2B5EF4-FFF2-40B4-BE49-F238E27FC236}">
                <a16:creationId xmlns:a16="http://schemas.microsoft.com/office/drawing/2014/main" id="{FF5C0D09-4BFE-43D1-909E-F66EBAEAE970}"/>
              </a:ext>
            </a:extLst>
          </p:cNvPr>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a:extLst>
              <a:ext uri="{FF2B5EF4-FFF2-40B4-BE49-F238E27FC236}">
                <a16:creationId xmlns:a16="http://schemas.microsoft.com/office/drawing/2014/main" id="{0E2BB9FB-5380-4CBA-9B6E-C85E724621EF}"/>
              </a:ext>
            </a:extLst>
          </p:cNvPr>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a:extLst>
              <a:ext uri="{FF2B5EF4-FFF2-40B4-BE49-F238E27FC236}">
                <a16:creationId xmlns:a16="http://schemas.microsoft.com/office/drawing/2014/main" id="{6CE6633A-7328-4686-A310-AAA4CE083640}"/>
              </a:ext>
            </a:extLst>
          </p:cNvPr>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a:extLst>
              <a:ext uri="{FF2B5EF4-FFF2-40B4-BE49-F238E27FC236}">
                <a16:creationId xmlns:a16="http://schemas.microsoft.com/office/drawing/2014/main" id="{45051B0A-73E0-4F68-91F7-58C40767EC1B}"/>
              </a:ext>
            </a:extLst>
          </p:cNvPr>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a:extLst>
              <a:ext uri="{FF2B5EF4-FFF2-40B4-BE49-F238E27FC236}">
                <a16:creationId xmlns:a16="http://schemas.microsoft.com/office/drawing/2014/main" id="{25EB2891-3C10-45D9-AC24-C58D8C4CCBD6}"/>
              </a:ext>
            </a:extLst>
          </p:cNvPr>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a:extLst>
              <a:ext uri="{FF2B5EF4-FFF2-40B4-BE49-F238E27FC236}">
                <a16:creationId xmlns:a16="http://schemas.microsoft.com/office/drawing/2014/main" id="{D35A4706-8A76-4189-AEA9-7D91BF49E3F2}"/>
              </a:ext>
            </a:extLst>
          </p:cNvPr>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a:extLst>
              <a:ext uri="{FF2B5EF4-FFF2-40B4-BE49-F238E27FC236}">
                <a16:creationId xmlns:a16="http://schemas.microsoft.com/office/drawing/2014/main" id="{73CC4B54-3DC1-46DA-9FCF-D5C9A12319E4}"/>
              </a:ext>
            </a:extLst>
          </p:cNvPr>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a:extLst>
              <a:ext uri="{FF2B5EF4-FFF2-40B4-BE49-F238E27FC236}">
                <a16:creationId xmlns:a16="http://schemas.microsoft.com/office/drawing/2014/main" id="{0558D550-F3A2-4777-A825-70E79052ED28}"/>
              </a:ext>
            </a:extLst>
          </p:cNvPr>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a:extLst>
              <a:ext uri="{FF2B5EF4-FFF2-40B4-BE49-F238E27FC236}">
                <a16:creationId xmlns:a16="http://schemas.microsoft.com/office/drawing/2014/main" id="{F3634886-87B2-46E3-90AB-18F489CF453B}"/>
              </a:ext>
            </a:extLst>
          </p:cNvPr>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a:extLst>
              <a:ext uri="{FF2B5EF4-FFF2-40B4-BE49-F238E27FC236}">
                <a16:creationId xmlns:a16="http://schemas.microsoft.com/office/drawing/2014/main" id="{456D75C6-3F5F-4493-9467-4E3C9243BD33}"/>
              </a:ext>
            </a:extLst>
          </p:cNvPr>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a:extLst>
              <a:ext uri="{FF2B5EF4-FFF2-40B4-BE49-F238E27FC236}">
                <a16:creationId xmlns:a16="http://schemas.microsoft.com/office/drawing/2014/main" id="{908F6527-56DA-424F-8BDB-341D68529DFA}"/>
              </a:ext>
            </a:extLst>
          </p:cNvPr>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a:extLst>
              <a:ext uri="{FF2B5EF4-FFF2-40B4-BE49-F238E27FC236}">
                <a16:creationId xmlns:a16="http://schemas.microsoft.com/office/drawing/2014/main" id="{E9FB3B3A-3D71-4B63-9B9D-08B45A2EE1E6}"/>
              </a:ext>
            </a:extLst>
          </p:cNvPr>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a:extLst>
              <a:ext uri="{FF2B5EF4-FFF2-40B4-BE49-F238E27FC236}">
                <a16:creationId xmlns:a16="http://schemas.microsoft.com/office/drawing/2014/main" id="{83709DC2-5AD2-4A99-A767-8EC672FD8E2C}"/>
              </a:ext>
            </a:extLst>
          </p:cNvPr>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a:extLst>
              <a:ext uri="{FF2B5EF4-FFF2-40B4-BE49-F238E27FC236}">
                <a16:creationId xmlns:a16="http://schemas.microsoft.com/office/drawing/2014/main" id="{521006D4-E350-4C43-BD56-EBEAB64CF80A}"/>
              </a:ext>
            </a:extLst>
          </p:cNvPr>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a:extLst>
              <a:ext uri="{FF2B5EF4-FFF2-40B4-BE49-F238E27FC236}">
                <a16:creationId xmlns:a16="http://schemas.microsoft.com/office/drawing/2014/main" id="{14BF0164-62A0-4455-A596-4FDA6514B7B9}"/>
              </a:ext>
            </a:extLst>
          </p:cNvPr>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a:extLst>
              <a:ext uri="{FF2B5EF4-FFF2-40B4-BE49-F238E27FC236}">
                <a16:creationId xmlns:a16="http://schemas.microsoft.com/office/drawing/2014/main" id="{041DBCCA-124F-4AD3-9223-DC47305A7512}"/>
              </a:ext>
            </a:extLst>
          </p:cNvPr>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a:extLst>
              <a:ext uri="{FF2B5EF4-FFF2-40B4-BE49-F238E27FC236}">
                <a16:creationId xmlns:a16="http://schemas.microsoft.com/office/drawing/2014/main" id="{0094B12F-46EA-4D0A-BBFF-E48BE76A215F}"/>
              </a:ext>
            </a:extLst>
          </p:cNvPr>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a:extLst>
              <a:ext uri="{FF2B5EF4-FFF2-40B4-BE49-F238E27FC236}">
                <a16:creationId xmlns:a16="http://schemas.microsoft.com/office/drawing/2014/main" id="{B815BC3E-A9E5-48CD-8F4D-AB17FCE36EE2}"/>
              </a:ext>
            </a:extLst>
          </p:cNvPr>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a:extLst>
              <a:ext uri="{FF2B5EF4-FFF2-40B4-BE49-F238E27FC236}">
                <a16:creationId xmlns:a16="http://schemas.microsoft.com/office/drawing/2014/main" id="{FB43AEA9-5B34-4223-815B-46510A8E7B17}"/>
              </a:ext>
            </a:extLst>
          </p:cNvPr>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a:extLst>
              <a:ext uri="{FF2B5EF4-FFF2-40B4-BE49-F238E27FC236}">
                <a16:creationId xmlns:a16="http://schemas.microsoft.com/office/drawing/2014/main" id="{979A6832-E9E8-4C24-9E4B-4F8C36C12362}"/>
              </a:ext>
            </a:extLst>
          </p:cNvPr>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a:extLst>
              <a:ext uri="{FF2B5EF4-FFF2-40B4-BE49-F238E27FC236}">
                <a16:creationId xmlns:a16="http://schemas.microsoft.com/office/drawing/2014/main" id="{9DF1C7FC-E27D-4DD6-8020-ADA9FA7DD5E7}"/>
              </a:ext>
            </a:extLst>
          </p:cNvPr>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a:extLst>
              <a:ext uri="{FF2B5EF4-FFF2-40B4-BE49-F238E27FC236}">
                <a16:creationId xmlns:a16="http://schemas.microsoft.com/office/drawing/2014/main" id="{76634B17-1F3E-4E37-A8D7-653A45A31D4C}"/>
              </a:ext>
            </a:extLst>
          </p:cNvPr>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a:extLst>
              <a:ext uri="{FF2B5EF4-FFF2-40B4-BE49-F238E27FC236}">
                <a16:creationId xmlns:a16="http://schemas.microsoft.com/office/drawing/2014/main" id="{B5DAD1C2-D3F2-4B85-8628-483342866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a:extLst>
              <a:ext uri="{FF2B5EF4-FFF2-40B4-BE49-F238E27FC236}">
                <a16:creationId xmlns:a16="http://schemas.microsoft.com/office/drawing/2014/main" id="{1FEDCC09-9339-4810-8583-F494E4AD7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a:extLst>
              <a:ext uri="{FF2B5EF4-FFF2-40B4-BE49-F238E27FC236}">
                <a16:creationId xmlns:a16="http://schemas.microsoft.com/office/drawing/2014/main" id="{352DA717-7994-4078-8C36-FC8409EFF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a:extLst>
              <a:ext uri="{FF2B5EF4-FFF2-40B4-BE49-F238E27FC236}">
                <a16:creationId xmlns:a16="http://schemas.microsoft.com/office/drawing/2014/main" id="{C1005C4A-5B04-4B2B-8A8B-0A1352E27D60}"/>
              </a:ext>
            </a:extLst>
          </p:cNvPr>
          <p:cNvSpPr>
            <a:spLocks noGrp="1" noChangeArrowheads="1"/>
          </p:cNvSpPr>
          <p:nvPr>
            <p:ph type="title"/>
          </p:nvPr>
        </p:nvSpPr>
        <p:spPr/>
        <p:txBody>
          <a:bodyPr/>
          <a:lstStyle/>
          <a:p>
            <a:pPr algn="l"/>
            <a:r>
              <a:rPr lang="en-US" altLang="en-US" dirty="0"/>
              <a:t>LIHEAP Performance Management Website</a:t>
            </a:r>
          </a:p>
        </p:txBody>
      </p:sp>
      <p:sp>
        <p:nvSpPr>
          <p:cNvPr id="3117" name="Rectangle 45">
            <a:extLst>
              <a:ext uri="{FF2B5EF4-FFF2-40B4-BE49-F238E27FC236}">
                <a16:creationId xmlns:a16="http://schemas.microsoft.com/office/drawing/2014/main" id="{93B9516A-36A2-497D-8804-9ED24799C3CA}"/>
              </a:ext>
            </a:extLst>
          </p:cNvPr>
          <p:cNvSpPr>
            <a:spLocks noGrp="1" noChangeArrowheads="1"/>
          </p:cNvSpPr>
          <p:nvPr>
            <p:ph type="body" idx="1"/>
          </p:nvPr>
        </p:nvSpPr>
        <p:spPr/>
        <p:txBody>
          <a:bodyPr/>
          <a:lstStyle/>
          <a:p>
            <a:r>
              <a:rPr lang="en-US" sz="2800" i="1" dirty="0"/>
              <a:t>Includes:</a:t>
            </a:r>
          </a:p>
          <a:p>
            <a:endParaRPr lang="en-US" sz="200" dirty="0"/>
          </a:p>
          <a:p>
            <a:pPr lvl="1">
              <a:spcBef>
                <a:spcPts val="600"/>
              </a:spcBef>
            </a:pPr>
            <a:r>
              <a:rPr lang="en-US" sz="2400" dirty="0"/>
              <a:t>The LIHEAP Data Warehouse</a:t>
            </a:r>
          </a:p>
          <a:p>
            <a:pPr lvl="1">
              <a:spcBef>
                <a:spcPts val="600"/>
              </a:spcBef>
            </a:pPr>
            <a:r>
              <a:rPr lang="en-US" sz="2400" dirty="0"/>
              <a:t>Grantee Resources</a:t>
            </a:r>
          </a:p>
          <a:p>
            <a:pPr lvl="1">
              <a:spcBef>
                <a:spcPts val="600"/>
              </a:spcBef>
            </a:pPr>
            <a:r>
              <a:rPr lang="en-US" sz="2400" dirty="0"/>
              <a:t>Performance Measures Information</a:t>
            </a:r>
          </a:p>
          <a:p>
            <a:pPr lvl="1">
              <a:spcBef>
                <a:spcPts val="600"/>
              </a:spcBef>
            </a:pPr>
            <a:r>
              <a:rPr lang="en-US" sz="2400" dirty="0"/>
              <a:t>The LIHEAP Virtual Library</a:t>
            </a:r>
          </a:p>
          <a:p>
            <a:pPr lvl="1">
              <a:spcBef>
                <a:spcPts val="600"/>
              </a:spcBef>
            </a:pPr>
            <a:r>
              <a:rPr lang="en-US" sz="2400" dirty="0"/>
              <a:t>HHS Publications</a:t>
            </a:r>
          </a:p>
          <a:p>
            <a:pPr>
              <a:spcBef>
                <a:spcPts val="600"/>
              </a:spcBef>
            </a:pPr>
            <a:endParaRPr lang="en-US" sz="500" dirty="0"/>
          </a:p>
          <a:p>
            <a:pPr>
              <a:spcBef>
                <a:spcPts val="600"/>
              </a:spcBef>
            </a:pPr>
            <a:r>
              <a:rPr lang="en-US" sz="2800" dirty="0"/>
              <a:t>Website Link: </a:t>
            </a:r>
            <a:r>
              <a:rPr lang="en-US" sz="2800" dirty="0">
                <a:solidFill>
                  <a:schemeClr val="accent2">
                    <a:lumMod val="75000"/>
                  </a:schemeClr>
                </a:solidFill>
                <a:hlinkClick r:id="rId4">
                  <a:extLst>
                    <a:ext uri="{A12FA001-AC4F-418D-AE19-62706E023703}">
                      <ahyp:hlinkClr xmlns:ahyp="http://schemas.microsoft.com/office/drawing/2018/hyperlinkcolor" val="tx"/>
                    </a:ext>
                  </a:extLst>
                </a:hlinkClick>
              </a:rPr>
              <a:t>https://liheappm.acf.hhs.gov/</a:t>
            </a:r>
            <a:endParaRPr lang="en-US" dirty="0">
              <a:solidFill>
                <a:schemeClr val="accent2">
                  <a:lumMod val="75000"/>
                </a:schemeClr>
              </a:solidFill>
            </a:endParaRPr>
          </a:p>
          <a:p>
            <a:pPr marL="0" indent="0">
              <a:spcBef>
                <a:spcPts val="600"/>
              </a:spcBef>
              <a:buNone/>
            </a:pPr>
            <a:endParaRPr lang="en-US" dirty="0"/>
          </a:p>
          <a:p>
            <a:endParaRPr lang="en-US" altLang="en-US" dirty="0"/>
          </a:p>
        </p:txBody>
      </p:sp>
      <p:sp>
        <p:nvSpPr>
          <p:cNvPr id="3118" name="Text Box 46">
            <a:extLst>
              <a:ext uri="{FF2B5EF4-FFF2-40B4-BE49-F238E27FC236}">
                <a16:creationId xmlns:a16="http://schemas.microsoft.com/office/drawing/2014/main" id="{24F93D1A-02A4-4C1B-A847-C1EA95087D66}"/>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78D5600-90D5-462D-9057-03C783E4AC29}" type="slidenum">
              <a:rPr lang="en-US" altLang="en-US" sz="1000"/>
              <a:pPr eaLnBrk="1" hangingPunct="1">
                <a:spcBef>
                  <a:spcPct val="50000"/>
                </a:spcBef>
              </a:pPr>
              <a:t>3</a:t>
            </a:fld>
            <a:endParaRPr lang="en-US" altLang="en-US" sz="1000"/>
          </a:p>
        </p:txBody>
      </p:sp>
    </p:spTree>
    <p:extLst>
      <p:ext uri="{BB962C8B-B14F-4D97-AF65-F5344CB8AC3E}">
        <p14:creationId xmlns:p14="http://schemas.microsoft.com/office/powerpoint/2010/main" val="101087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id="{9745043C-A432-4ED4-9D7E-65CE8D0E86C6}"/>
              </a:ext>
            </a:extLst>
          </p:cNvPr>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a:extLst>
              <a:ext uri="{FF2B5EF4-FFF2-40B4-BE49-F238E27FC236}">
                <a16:creationId xmlns:a16="http://schemas.microsoft.com/office/drawing/2014/main" id="{54DAE54B-DE40-41F4-AD3A-9ADEDA1E5028}"/>
              </a:ext>
            </a:extLst>
          </p:cNvPr>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a:extLst>
              <a:ext uri="{FF2B5EF4-FFF2-40B4-BE49-F238E27FC236}">
                <a16:creationId xmlns:a16="http://schemas.microsoft.com/office/drawing/2014/main" id="{C197A805-8539-4E5C-874D-EAE92B0000F3}"/>
              </a:ext>
            </a:extLst>
          </p:cNvPr>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a:extLst>
              <a:ext uri="{FF2B5EF4-FFF2-40B4-BE49-F238E27FC236}">
                <a16:creationId xmlns:a16="http://schemas.microsoft.com/office/drawing/2014/main" id="{88949218-73A3-4807-8559-60A4CDF52EBD}"/>
              </a:ext>
            </a:extLst>
          </p:cNvPr>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a:extLst>
              <a:ext uri="{FF2B5EF4-FFF2-40B4-BE49-F238E27FC236}">
                <a16:creationId xmlns:a16="http://schemas.microsoft.com/office/drawing/2014/main" id="{5E857A65-9B37-499A-909E-2618FC5F09D7}"/>
              </a:ext>
            </a:extLst>
          </p:cNvPr>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a:extLst>
              <a:ext uri="{FF2B5EF4-FFF2-40B4-BE49-F238E27FC236}">
                <a16:creationId xmlns:a16="http://schemas.microsoft.com/office/drawing/2014/main" id="{2BE6B98B-BEB3-4FE8-BD86-B2E3E6C09165}"/>
              </a:ext>
            </a:extLst>
          </p:cNvPr>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a:extLst>
              <a:ext uri="{FF2B5EF4-FFF2-40B4-BE49-F238E27FC236}">
                <a16:creationId xmlns:a16="http://schemas.microsoft.com/office/drawing/2014/main" id="{E0AFC0B2-D9A2-441E-9F08-F3B867B61F32}"/>
              </a:ext>
            </a:extLst>
          </p:cNvPr>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a:extLst>
              <a:ext uri="{FF2B5EF4-FFF2-40B4-BE49-F238E27FC236}">
                <a16:creationId xmlns:a16="http://schemas.microsoft.com/office/drawing/2014/main" id="{A3F4ABFB-B9C1-4F64-9F9A-868542B7B4D1}"/>
              </a:ext>
            </a:extLst>
          </p:cNvPr>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a:extLst>
              <a:ext uri="{FF2B5EF4-FFF2-40B4-BE49-F238E27FC236}">
                <a16:creationId xmlns:a16="http://schemas.microsoft.com/office/drawing/2014/main" id="{51B0F848-C47F-44FA-AF54-3B1FF9FE8932}"/>
              </a:ext>
            </a:extLst>
          </p:cNvPr>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a:extLst>
              <a:ext uri="{FF2B5EF4-FFF2-40B4-BE49-F238E27FC236}">
                <a16:creationId xmlns:a16="http://schemas.microsoft.com/office/drawing/2014/main" id="{9927D67B-C27F-46E6-8C82-29F665D18606}"/>
              </a:ext>
            </a:extLst>
          </p:cNvPr>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a:extLst>
              <a:ext uri="{FF2B5EF4-FFF2-40B4-BE49-F238E27FC236}">
                <a16:creationId xmlns:a16="http://schemas.microsoft.com/office/drawing/2014/main" id="{759290E9-17A7-49BA-B6FD-CEE9790CE182}"/>
              </a:ext>
            </a:extLst>
          </p:cNvPr>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a:extLst>
              <a:ext uri="{FF2B5EF4-FFF2-40B4-BE49-F238E27FC236}">
                <a16:creationId xmlns:a16="http://schemas.microsoft.com/office/drawing/2014/main" id="{89717889-3DDC-41EF-B7D7-65A0D1E5D94F}"/>
              </a:ext>
            </a:extLst>
          </p:cNvPr>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a:extLst>
              <a:ext uri="{FF2B5EF4-FFF2-40B4-BE49-F238E27FC236}">
                <a16:creationId xmlns:a16="http://schemas.microsoft.com/office/drawing/2014/main" id="{BD0770BC-BCCC-4A05-AF93-0399FA294AB1}"/>
              </a:ext>
            </a:extLst>
          </p:cNvPr>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a:extLst>
              <a:ext uri="{FF2B5EF4-FFF2-40B4-BE49-F238E27FC236}">
                <a16:creationId xmlns:a16="http://schemas.microsoft.com/office/drawing/2014/main" id="{D3DC11F2-CF0E-49BD-85DB-9FD2A67F7EAC}"/>
              </a:ext>
            </a:extLst>
          </p:cNvPr>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a:extLst>
              <a:ext uri="{FF2B5EF4-FFF2-40B4-BE49-F238E27FC236}">
                <a16:creationId xmlns:a16="http://schemas.microsoft.com/office/drawing/2014/main" id="{13020DD7-621B-4B1C-87A6-5F3477043559}"/>
              </a:ext>
            </a:extLst>
          </p:cNvPr>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a:extLst>
              <a:ext uri="{FF2B5EF4-FFF2-40B4-BE49-F238E27FC236}">
                <a16:creationId xmlns:a16="http://schemas.microsoft.com/office/drawing/2014/main" id="{5EF0F3F7-0F41-4A51-9A7F-DA929A9DDF7E}"/>
              </a:ext>
            </a:extLst>
          </p:cNvPr>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a:extLst>
              <a:ext uri="{FF2B5EF4-FFF2-40B4-BE49-F238E27FC236}">
                <a16:creationId xmlns:a16="http://schemas.microsoft.com/office/drawing/2014/main" id="{A2D8F73C-5FC5-467F-BC9C-91D2AF742899}"/>
              </a:ext>
            </a:extLst>
          </p:cNvPr>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a:extLst>
              <a:ext uri="{FF2B5EF4-FFF2-40B4-BE49-F238E27FC236}">
                <a16:creationId xmlns:a16="http://schemas.microsoft.com/office/drawing/2014/main" id="{FF5C0D09-4BFE-43D1-909E-F66EBAEAE970}"/>
              </a:ext>
            </a:extLst>
          </p:cNvPr>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a:extLst>
              <a:ext uri="{FF2B5EF4-FFF2-40B4-BE49-F238E27FC236}">
                <a16:creationId xmlns:a16="http://schemas.microsoft.com/office/drawing/2014/main" id="{0E2BB9FB-5380-4CBA-9B6E-C85E724621EF}"/>
              </a:ext>
            </a:extLst>
          </p:cNvPr>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a:extLst>
              <a:ext uri="{FF2B5EF4-FFF2-40B4-BE49-F238E27FC236}">
                <a16:creationId xmlns:a16="http://schemas.microsoft.com/office/drawing/2014/main" id="{6CE6633A-7328-4686-A310-AAA4CE083640}"/>
              </a:ext>
            </a:extLst>
          </p:cNvPr>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a:extLst>
              <a:ext uri="{FF2B5EF4-FFF2-40B4-BE49-F238E27FC236}">
                <a16:creationId xmlns:a16="http://schemas.microsoft.com/office/drawing/2014/main" id="{45051B0A-73E0-4F68-91F7-58C40767EC1B}"/>
              </a:ext>
            </a:extLst>
          </p:cNvPr>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a:extLst>
              <a:ext uri="{FF2B5EF4-FFF2-40B4-BE49-F238E27FC236}">
                <a16:creationId xmlns:a16="http://schemas.microsoft.com/office/drawing/2014/main" id="{25EB2891-3C10-45D9-AC24-C58D8C4CCBD6}"/>
              </a:ext>
            </a:extLst>
          </p:cNvPr>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a:extLst>
              <a:ext uri="{FF2B5EF4-FFF2-40B4-BE49-F238E27FC236}">
                <a16:creationId xmlns:a16="http://schemas.microsoft.com/office/drawing/2014/main" id="{D35A4706-8A76-4189-AEA9-7D91BF49E3F2}"/>
              </a:ext>
            </a:extLst>
          </p:cNvPr>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a:extLst>
              <a:ext uri="{FF2B5EF4-FFF2-40B4-BE49-F238E27FC236}">
                <a16:creationId xmlns:a16="http://schemas.microsoft.com/office/drawing/2014/main" id="{73CC4B54-3DC1-46DA-9FCF-D5C9A12319E4}"/>
              </a:ext>
            </a:extLst>
          </p:cNvPr>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a:extLst>
              <a:ext uri="{FF2B5EF4-FFF2-40B4-BE49-F238E27FC236}">
                <a16:creationId xmlns:a16="http://schemas.microsoft.com/office/drawing/2014/main" id="{0558D550-F3A2-4777-A825-70E79052ED28}"/>
              </a:ext>
            </a:extLst>
          </p:cNvPr>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a:extLst>
              <a:ext uri="{FF2B5EF4-FFF2-40B4-BE49-F238E27FC236}">
                <a16:creationId xmlns:a16="http://schemas.microsoft.com/office/drawing/2014/main" id="{F3634886-87B2-46E3-90AB-18F489CF453B}"/>
              </a:ext>
            </a:extLst>
          </p:cNvPr>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a:extLst>
              <a:ext uri="{FF2B5EF4-FFF2-40B4-BE49-F238E27FC236}">
                <a16:creationId xmlns:a16="http://schemas.microsoft.com/office/drawing/2014/main" id="{456D75C6-3F5F-4493-9467-4E3C9243BD33}"/>
              </a:ext>
            </a:extLst>
          </p:cNvPr>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a:extLst>
              <a:ext uri="{FF2B5EF4-FFF2-40B4-BE49-F238E27FC236}">
                <a16:creationId xmlns:a16="http://schemas.microsoft.com/office/drawing/2014/main" id="{908F6527-56DA-424F-8BDB-341D68529DFA}"/>
              </a:ext>
            </a:extLst>
          </p:cNvPr>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a:extLst>
              <a:ext uri="{FF2B5EF4-FFF2-40B4-BE49-F238E27FC236}">
                <a16:creationId xmlns:a16="http://schemas.microsoft.com/office/drawing/2014/main" id="{E9FB3B3A-3D71-4B63-9B9D-08B45A2EE1E6}"/>
              </a:ext>
            </a:extLst>
          </p:cNvPr>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a:extLst>
              <a:ext uri="{FF2B5EF4-FFF2-40B4-BE49-F238E27FC236}">
                <a16:creationId xmlns:a16="http://schemas.microsoft.com/office/drawing/2014/main" id="{83709DC2-5AD2-4A99-A767-8EC672FD8E2C}"/>
              </a:ext>
            </a:extLst>
          </p:cNvPr>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a:extLst>
              <a:ext uri="{FF2B5EF4-FFF2-40B4-BE49-F238E27FC236}">
                <a16:creationId xmlns:a16="http://schemas.microsoft.com/office/drawing/2014/main" id="{521006D4-E350-4C43-BD56-EBEAB64CF80A}"/>
              </a:ext>
            </a:extLst>
          </p:cNvPr>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a:extLst>
              <a:ext uri="{FF2B5EF4-FFF2-40B4-BE49-F238E27FC236}">
                <a16:creationId xmlns:a16="http://schemas.microsoft.com/office/drawing/2014/main" id="{14BF0164-62A0-4455-A596-4FDA6514B7B9}"/>
              </a:ext>
            </a:extLst>
          </p:cNvPr>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a:extLst>
              <a:ext uri="{FF2B5EF4-FFF2-40B4-BE49-F238E27FC236}">
                <a16:creationId xmlns:a16="http://schemas.microsoft.com/office/drawing/2014/main" id="{041DBCCA-124F-4AD3-9223-DC47305A7512}"/>
              </a:ext>
            </a:extLst>
          </p:cNvPr>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a:extLst>
              <a:ext uri="{FF2B5EF4-FFF2-40B4-BE49-F238E27FC236}">
                <a16:creationId xmlns:a16="http://schemas.microsoft.com/office/drawing/2014/main" id="{0094B12F-46EA-4D0A-BBFF-E48BE76A215F}"/>
              </a:ext>
            </a:extLst>
          </p:cNvPr>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a:extLst>
              <a:ext uri="{FF2B5EF4-FFF2-40B4-BE49-F238E27FC236}">
                <a16:creationId xmlns:a16="http://schemas.microsoft.com/office/drawing/2014/main" id="{B815BC3E-A9E5-48CD-8F4D-AB17FCE36EE2}"/>
              </a:ext>
            </a:extLst>
          </p:cNvPr>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a:extLst>
              <a:ext uri="{FF2B5EF4-FFF2-40B4-BE49-F238E27FC236}">
                <a16:creationId xmlns:a16="http://schemas.microsoft.com/office/drawing/2014/main" id="{FB43AEA9-5B34-4223-815B-46510A8E7B17}"/>
              </a:ext>
            </a:extLst>
          </p:cNvPr>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a:extLst>
              <a:ext uri="{FF2B5EF4-FFF2-40B4-BE49-F238E27FC236}">
                <a16:creationId xmlns:a16="http://schemas.microsoft.com/office/drawing/2014/main" id="{979A6832-E9E8-4C24-9E4B-4F8C36C12362}"/>
              </a:ext>
            </a:extLst>
          </p:cNvPr>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a:extLst>
              <a:ext uri="{FF2B5EF4-FFF2-40B4-BE49-F238E27FC236}">
                <a16:creationId xmlns:a16="http://schemas.microsoft.com/office/drawing/2014/main" id="{9DF1C7FC-E27D-4DD6-8020-ADA9FA7DD5E7}"/>
              </a:ext>
            </a:extLst>
          </p:cNvPr>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a:extLst>
              <a:ext uri="{FF2B5EF4-FFF2-40B4-BE49-F238E27FC236}">
                <a16:creationId xmlns:a16="http://schemas.microsoft.com/office/drawing/2014/main" id="{76634B17-1F3E-4E37-A8D7-653A45A31D4C}"/>
              </a:ext>
            </a:extLst>
          </p:cNvPr>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a:extLst>
              <a:ext uri="{FF2B5EF4-FFF2-40B4-BE49-F238E27FC236}">
                <a16:creationId xmlns:a16="http://schemas.microsoft.com/office/drawing/2014/main" id="{B5DAD1C2-D3F2-4B85-8628-483342866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a:extLst>
              <a:ext uri="{FF2B5EF4-FFF2-40B4-BE49-F238E27FC236}">
                <a16:creationId xmlns:a16="http://schemas.microsoft.com/office/drawing/2014/main" id="{1FEDCC09-9339-4810-8583-F494E4AD7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a:extLst>
              <a:ext uri="{FF2B5EF4-FFF2-40B4-BE49-F238E27FC236}">
                <a16:creationId xmlns:a16="http://schemas.microsoft.com/office/drawing/2014/main" id="{352DA717-7994-4078-8C36-FC8409EFF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a:extLst>
              <a:ext uri="{FF2B5EF4-FFF2-40B4-BE49-F238E27FC236}">
                <a16:creationId xmlns:a16="http://schemas.microsoft.com/office/drawing/2014/main" id="{C1005C4A-5B04-4B2B-8A8B-0A1352E27D60}"/>
              </a:ext>
            </a:extLst>
          </p:cNvPr>
          <p:cNvSpPr>
            <a:spLocks noGrp="1" noChangeArrowheads="1"/>
          </p:cNvSpPr>
          <p:nvPr>
            <p:ph type="title"/>
          </p:nvPr>
        </p:nvSpPr>
        <p:spPr/>
        <p:txBody>
          <a:bodyPr/>
          <a:lstStyle/>
          <a:p>
            <a:pPr algn="l"/>
            <a:r>
              <a:rPr lang="en-US" altLang="en-US" dirty="0"/>
              <a:t>The Data Warehouse</a:t>
            </a:r>
          </a:p>
        </p:txBody>
      </p:sp>
      <p:sp>
        <p:nvSpPr>
          <p:cNvPr id="3117" name="Rectangle 45">
            <a:extLst>
              <a:ext uri="{FF2B5EF4-FFF2-40B4-BE49-F238E27FC236}">
                <a16:creationId xmlns:a16="http://schemas.microsoft.com/office/drawing/2014/main" id="{93B9516A-36A2-497D-8804-9ED24799C3CA}"/>
              </a:ext>
            </a:extLst>
          </p:cNvPr>
          <p:cNvSpPr>
            <a:spLocks noGrp="1" noChangeArrowheads="1"/>
          </p:cNvSpPr>
          <p:nvPr>
            <p:ph type="body" idx="1"/>
          </p:nvPr>
        </p:nvSpPr>
        <p:spPr/>
        <p:txBody>
          <a:bodyPr/>
          <a:lstStyle/>
          <a:p>
            <a:r>
              <a:rPr lang="en-US" i="1" dirty="0"/>
              <a:t>Purposes</a:t>
            </a:r>
            <a:r>
              <a:rPr lang="en-US" dirty="0"/>
              <a:t>:</a:t>
            </a:r>
          </a:p>
          <a:p>
            <a:pPr lvl="1"/>
            <a:r>
              <a:rPr lang="en-US" dirty="0"/>
              <a:t>Provide public access to historic LIHEAP data for all states in one location</a:t>
            </a:r>
          </a:p>
          <a:p>
            <a:pPr lvl="1"/>
            <a:r>
              <a:rPr lang="en-US" dirty="0"/>
              <a:t>Allow users to obtain instant data reports, tables, and charts </a:t>
            </a:r>
          </a:p>
          <a:p>
            <a:pPr lvl="1"/>
            <a:r>
              <a:rPr lang="en-US" dirty="0"/>
              <a:t>Allow users to create customized reports that meet their needs</a:t>
            </a:r>
          </a:p>
          <a:p>
            <a:pPr marL="457200" lvl="1" indent="0">
              <a:buNone/>
            </a:pPr>
            <a:endParaRPr lang="en-US" dirty="0"/>
          </a:p>
          <a:p>
            <a:pPr marL="457200" lvl="1" indent="0">
              <a:buNone/>
            </a:pPr>
            <a:endParaRPr lang="en-US" dirty="0"/>
          </a:p>
          <a:p>
            <a:endParaRPr lang="en-US" altLang="en-US" dirty="0"/>
          </a:p>
        </p:txBody>
      </p:sp>
      <p:sp>
        <p:nvSpPr>
          <p:cNvPr id="3118" name="Text Box 46">
            <a:extLst>
              <a:ext uri="{FF2B5EF4-FFF2-40B4-BE49-F238E27FC236}">
                <a16:creationId xmlns:a16="http://schemas.microsoft.com/office/drawing/2014/main" id="{24F93D1A-02A4-4C1B-A847-C1EA95087D66}"/>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78D5600-90D5-462D-9057-03C783E4AC29}" type="slidenum">
              <a:rPr lang="en-US" altLang="en-US" sz="1000"/>
              <a:pPr eaLnBrk="1" hangingPunct="1">
                <a:spcBef>
                  <a:spcPct val="50000"/>
                </a:spcBef>
              </a:pPr>
              <a:t>4</a:t>
            </a:fld>
            <a:endParaRPr lang="en-US" altLang="en-US" sz="1000"/>
          </a:p>
        </p:txBody>
      </p:sp>
    </p:spTree>
    <p:extLst>
      <p:ext uri="{BB962C8B-B14F-4D97-AF65-F5344CB8AC3E}">
        <p14:creationId xmlns:p14="http://schemas.microsoft.com/office/powerpoint/2010/main" val="3056844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id="{9745043C-A432-4ED4-9D7E-65CE8D0E86C6}"/>
              </a:ext>
            </a:extLst>
          </p:cNvPr>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a:extLst>
              <a:ext uri="{FF2B5EF4-FFF2-40B4-BE49-F238E27FC236}">
                <a16:creationId xmlns:a16="http://schemas.microsoft.com/office/drawing/2014/main" id="{54DAE54B-DE40-41F4-AD3A-9ADEDA1E5028}"/>
              </a:ext>
            </a:extLst>
          </p:cNvPr>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a:extLst>
              <a:ext uri="{FF2B5EF4-FFF2-40B4-BE49-F238E27FC236}">
                <a16:creationId xmlns:a16="http://schemas.microsoft.com/office/drawing/2014/main" id="{C197A805-8539-4E5C-874D-EAE92B0000F3}"/>
              </a:ext>
            </a:extLst>
          </p:cNvPr>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a:extLst>
              <a:ext uri="{FF2B5EF4-FFF2-40B4-BE49-F238E27FC236}">
                <a16:creationId xmlns:a16="http://schemas.microsoft.com/office/drawing/2014/main" id="{88949218-73A3-4807-8559-60A4CDF52EBD}"/>
              </a:ext>
            </a:extLst>
          </p:cNvPr>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a:extLst>
              <a:ext uri="{FF2B5EF4-FFF2-40B4-BE49-F238E27FC236}">
                <a16:creationId xmlns:a16="http://schemas.microsoft.com/office/drawing/2014/main" id="{5E857A65-9B37-499A-909E-2618FC5F09D7}"/>
              </a:ext>
            </a:extLst>
          </p:cNvPr>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a:extLst>
              <a:ext uri="{FF2B5EF4-FFF2-40B4-BE49-F238E27FC236}">
                <a16:creationId xmlns:a16="http://schemas.microsoft.com/office/drawing/2014/main" id="{2BE6B98B-BEB3-4FE8-BD86-B2E3E6C09165}"/>
              </a:ext>
            </a:extLst>
          </p:cNvPr>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a:extLst>
              <a:ext uri="{FF2B5EF4-FFF2-40B4-BE49-F238E27FC236}">
                <a16:creationId xmlns:a16="http://schemas.microsoft.com/office/drawing/2014/main" id="{E0AFC0B2-D9A2-441E-9F08-F3B867B61F32}"/>
              </a:ext>
            </a:extLst>
          </p:cNvPr>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a:extLst>
              <a:ext uri="{FF2B5EF4-FFF2-40B4-BE49-F238E27FC236}">
                <a16:creationId xmlns:a16="http://schemas.microsoft.com/office/drawing/2014/main" id="{A3F4ABFB-B9C1-4F64-9F9A-868542B7B4D1}"/>
              </a:ext>
            </a:extLst>
          </p:cNvPr>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a:extLst>
              <a:ext uri="{FF2B5EF4-FFF2-40B4-BE49-F238E27FC236}">
                <a16:creationId xmlns:a16="http://schemas.microsoft.com/office/drawing/2014/main" id="{51B0F848-C47F-44FA-AF54-3B1FF9FE8932}"/>
              </a:ext>
            </a:extLst>
          </p:cNvPr>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a:extLst>
              <a:ext uri="{FF2B5EF4-FFF2-40B4-BE49-F238E27FC236}">
                <a16:creationId xmlns:a16="http://schemas.microsoft.com/office/drawing/2014/main" id="{9927D67B-C27F-46E6-8C82-29F665D18606}"/>
              </a:ext>
            </a:extLst>
          </p:cNvPr>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a:extLst>
              <a:ext uri="{FF2B5EF4-FFF2-40B4-BE49-F238E27FC236}">
                <a16:creationId xmlns:a16="http://schemas.microsoft.com/office/drawing/2014/main" id="{759290E9-17A7-49BA-B6FD-CEE9790CE182}"/>
              </a:ext>
            </a:extLst>
          </p:cNvPr>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a:extLst>
              <a:ext uri="{FF2B5EF4-FFF2-40B4-BE49-F238E27FC236}">
                <a16:creationId xmlns:a16="http://schemas.microsoft.com/office/drawing/2014/main" id="{89717889-3DDC-41EF-B7D7-65A0D1E5D94F}"/>
              </a:ext>
            </a:extLst>
          </p:cNvPr>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a:extLst>
              <a:ext uri="{FF2B5EF4-FFF2-40B4-BE49-F238E27FC236}">
                <a16:creationId xmlns:a16="http://schemas.microsoft.com/office/drawing/2014/main" id="{BD0770BC-BCCC-4A05-AF93-0399FA294AB1}"/>
              </a:ext>
            </a:extLst>
          </p:cNvPr>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a:extLst>
              <a:ext uri="{FF2B5EF4-FFF2-40B4-BE49-F238E27FC236}">
                <a16:creationId xmlns:a16="http://schemas.microsoft.com/office/drawing/2014/main" id="{D3DC11F2-CF0E-49BD-85DB-9FD2A67F7EAC}"/>
              </a:ext>
            </a:extLst>
          </p:cNvPr>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a:extLst>
              <a:ext uri="{FF2B5EF4-FFF2-40B4-BE49-F238E27FC236}">
                <a16:creationId xmlns:a16="http://schemas.microsoft.com/office/drawing/2014/main" id="{13020DD7-621B-4B1C-87A6-5F3477043559}"/>
              </a:ext>
            </a:extLst>
          </p:cNvPr>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a:extLst>
              <a:ext uri="{FF2B5EF4-FFF2-40B4-BE49-F238E27FC236}">
                <a16:creationId xmlns:a16="http://schemas.microsoft.com/office/drawing/2014/main" id="{5EF0F3F7-0F41-4A51-9A7F-DA929A9DDF7E}"/>
              </a:ext>
            </a:extLst>
          </p:cNvPr>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a:extLst>
              <a:ext uri="{FF2B5EF4-FFF2-40B4-BE49-F238E27FC236}">
                <a16:creationId xmlns:a16="http://schemas.microsoft.com/office/drawing/2014/main" id="{A2D8F73C-5FC5-467F-BC9C-91D2AF742899}"/>
              </a:ext>
            </a:extLst>
          </p:cNvPr>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a:extLst>
              <a:ext uri="{FF2B5EF4-FFF2-40B4-BE49-F238E27FC236}">
                <a16:creationId xmlns:a16="http://schemas.microsoft.com/office/drawing/2014/main" id="{FF5C0D09-4BFE-43D1-909E-F66EBAEAE970}"/>
              </a:ext>
            </a:extLst>
          </p:cNvPr>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a:extLst>
              <a:ext uri="{FF2B5EF4-FFF2-40B4-BE49-F238E27FC236}">
                <a16:creationId xmlns:a16="http://schemas.microsoft.com/office/drawing/2014/main" id="{0E2BB9FB-5380-4CBA-9B6E-C85E724621EF}"/>
              </a:ext>
            </a:extLst>
          </p:cNvPr>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a:extLst>
              <a:ext uri="{FF2B5EF4-FFF2-40B4-BE49-F238E27FC236}">
                <a16:creationId xmlns:a16="http://schemas.microsoft.com/office/drawing/2014/main" id="{6CE6633A-7328-4686-A310-AAA4CE083640}"/>
              </a:ext>
            </a:extLst>
          </p:cNvPr>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a:extLst>
              <a:ext uri="{FF2B5EF4-FFF2-40B4-BE49-F238E27FC236}">
                <a16:creationId xmlns:a16="http://schemas.microsoft.com/office/drawing/2014/main" id="{45051B0A-73E0-4F68-91F7-58C40767EC1B}"/>
              </a:ext>
            </a:extLst>
          </p:cNvPr>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a:extLst>
              <a:ext uri="{FF2B5EF4-FFF2-40B4-BE49-F238E27FC236}">
                <a16:creationId xmlns:a16="http://schemas.microsoft.com/office/drawing/2014/main" id="{25EB2891-3C10-45D9-AC24-C58D8C4CCBD6}"/>
              </a:ext>
            </a:extLst>
          </p:cNvPr>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a:extLst>
              <a:ext uri="{FF2B5EF4-FFF2-40B4-BE49-F238E27FC236}">
                <a16:creationId xmlns:a16="http://schemas.microsoft.com/office/drawing/2014/main" id="{D35A4706-8A76-4189-AEA9-7D91BF49E3F2}"/>
              </a:ext>
            </a:extLst>
          </p:cNvPr>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a:extLst>
              <a:ext uri="{FF2B5EF4-FFF2-40B4-BE49-F238E27FC236}">
                <a16:creationId xmlns:a16="http://schemas.microsoft.com/office/drawing/2014/main" id="{73CC4B54-3DC1-46DA-9FCF-D5C9A12319E4}"/>
              </a:ext>
            </a:extLst>
          </p:cNvPr>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a:extLst>
              <a:ext uri="{FF2B5EF4-FFF2-40B4-BE49-F238E27FC236}">
                <a16:creationId xmlns:a16="http://schemas.microsoft.com/office/drawing/2014/main" id="{0558D550-F3A2-4777-A825-70E79052ED28}"/>
              </a:ext>
            </a:extLst>
          </p:cNvPr>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a:extLst>
              <a:ext uri="{FF2B5EF4-FFF2-40B4-BE49-F238E27FC236}">
                <a16:creationId xmlns:a16="http://schemas.microsoft.com/office/drawing/2014/main" id="{F3634886-87B2-46E3-90AB-18F489CF453B}"/>
              </a:ext>
            </a:extLst>
          </p:cNvPr>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a:extLst>
              <a:ext uri="{FF2B5EF4-FFF2-40B4-BE49-F238E27FC236}">
                <a16:creationId xmlns:a16="http://schemas.microsoft.com/office/drawing/2014/main" id="{456D75C6-3F5F-4493-9467-4E3C9243BD33}"/>
              </a:ext>
            </a:extLst>
          </p:cNvPr>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a:extLst>
              <a:ext uri="{FF2B5EF4-FFF2-40B4-BE49-F238E27FC236}">
                <a16:creationId xmlns:a16="http://schemas.microsoft.com/office/drawing/2014/main" id="{908F6527-56DA-424F-8BDB-341D68529DFA}"/>
              </a:ext>
            </a:extLst>
          </p:cNvPr>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a:extLst>
              <a:ext uri="{FF2B5EF4-FFF2-40B4-BE49-F238E27FC236}">
                <a16:creationId xmlns:a16="http://schemas.microsoft.com/office/drawing/2014/main" id="{E9FB3B3A-3D71-4B63-9B9D-08B45A2EE1E6}"/>
              </a:ext>
            </a:extLst>
          </p:cNvPr>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a:extLst>
              <a:ext uri="{FF2B5EF4-FFF2-40B4-BE49-F238E27FC236}">
                <a16:creationId xmlns:a16="http://schemas.microsoft.com/office/drawing/2014/main" id="{83709DC2-5AD2-4A99-A767-8EC672FD8E2C}"/>
              </a:ext>
            </a:extLst>
          </p:cNvPr>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a:extLst>
              <a:ext uri="{FF2B5EF4-FFF2-40B4-BE49-F238E27FC236}">
                <a16:creationId xmlns:a16="http://schemas.microsoft.com/office/drawing/2014/main" id="{521006D4-E350-4C43-BD56-EBEAB64CF80A}"/>
              </a:ext>
            </a:extLst>
          </p:cNvPr>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a:extLst>
              <a:ext uri="{FF2B5EF4-FFF2-40B4-BE49-F238E27FC236}">
                <a16:creationId xmlns:a16="http://schemas.microsoft.com/office/drawing/2014/main" id="{14BF0164-62A0-4455-A596-4FDA6514B7B9}"/>
              </a:ext>
            </a:extLst>
          </p:cNvPr>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a:extLst>
              <a:ext uri="{FF2B5EF4-FFF2-40B4-BE49-F238E27FC236}">
                <a16:creationId xmlns:a16="http://schemas.microsoft.com/office/drawing/2014/main" id="{041DBCCA-124F-4AD3-9223-DC47305A7512}"/>
              </a:ext>
            </a:extLst>
          </p:cNvPr>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a:extLst>
              <a:ext uri="{FF2B5EF4-FFF2-40B4-BE49-F238E27FC236}">
                <a16:creationId xmlns:a16="http://schemas.microsoft.com/office/drawing/2014/main" id="{0094B12F-46EA-4D0A-BBFF-E48BE76A215F}"/>
              </a:ext>
            </a:extLst>
          </p:cNvPr>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a:extLst>
              <a:ext uri="{FF2B5EF4-FFF2-40B4-BE49-F238E27FC236}">
                <a16:creationId xmlns:a16="http://schemas.microsoft.com/office/drawing/2014/main" id="{B815BC3E-A9E5-48CD-8F4D-AB17FCE36EE2}"/>
              </a:ext>
            </a:extLst>
          </p:cNvPr>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a:extLst>
              <a:ext uri="{FF2B5EF4-FFF2-40B4-BE49-F238E27FC236}">
                <a16:creationId xmlns:a16="http://schemas.microsoft.com/office/drawing/2014/main" id="{FB43AEA9-5B34-4223-815B-46510A8E7B17}"/>
              </a:ext>
            </a:extLst>
          </p:cNvPr>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a:extLst>
              <a:ext uri="{FF2B5EF4-FFF2-40B4-BE49-F238E27FC236}">
                <a16:creationId xmlns:a16="http://schemas.microsoft.com/office/drawing/2014/main" id="{979A6832-E9E8-4C24-9E4B-4F8C36C12362}"/>
              </a:ext>
            </a:extLst>
          </p:cNvPr>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a:extLst>
              <a:ext uri="{FF2B5EF4-FFF2-40B4-BE49-F238E27FC236}">
                <a16:creationId xmlns:a16="http://schemas.microsoft.com/office/drawing/2014/main" id="{9DF1C7FC-E27D-4DD6-8020-ADA9FA7DD5E7}"/>
              </a:ext>
            </a:extLst>
          </p:cNvPr>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a:extLst>
              <a:ext uri="{FF2B5EF4-FFF2-40B4-BE49-F238E27FC236}">
                <a16:creationId xmlns:a16="http://schemas.microsoft.com/office/drawing/2014/main" id="{76634B17-1F3E-4E37-A8D7-653A45A31D4C}"/>
              </a:ext>
            </a:extLst>
          </p:cNvPr>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a:extLst>
              <a:ext uri="{FF2B5EF4-FFF2-40B4-BE49-F238E27FC236}">
                <a16:creationId xmlns:a16="http://schemas.microsoft.com/office/drawing/2014/main" id="{B5DAD1C2-D3F2-4B85-8628-483342866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a:extLst>
              <a:ext uri="{FF2B5EF4-FFF2-40B4-BE49-F238E27FC236}">
                <a16:creationId xmlns:a16="http://schemas.microsoft.com/office/drawing/2014/main" id="{1FEDCC09-9339-4810-8583-F494E4AD7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a:extLst>
              <a:ext uri="{FF2B5EF4-FFF2-40B4-BE49-F238E27FC236}">
                <a16:creationId xmlns:a16="http://schemas.microsoft.com/office/drawing/2014/main" id="{352DA717-7994-4078-8C36-FC8409EFF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a:extLst>
              <a:ext uri="{FF2B5EF4-FFF2-40B4-BE49-F238E27FC236}">
                <a16:creationId xmlns:a16="http://schemas.microsoft.com/office/drawing/2014/main" id="{C1005C4A-5B04-4B2B-8A8B-0A1352E27D60}"/>
              </a:ext>
            </a:extLst>
          </p:cNvPr>
          <p:cNvSpPr>
            <a:spLocks noGrp="1" noChangeArrowheads="1"/>
          </p:cNvSpPr>
          <p:nvPr>
            <p:ph type="title"/>
          </p:nvPr>
        </p:nvSpPr>
        <p:spPr/>
        <p:txBody>
          <a:bodyPr/>
          <a:lstStyle/>
          <a:p>
            <a:pPr algn="l"/>
            <a:r>
              <a:rPr lang="en-US" altLang="en-US" dirty="0"/>
              <a:t>Data included in</a:t>
            </a:r>
            <a:br>
              <a:rPr lang="en-US" altLang="en-US" dirty="0"/>
            </a:br>
            <a:r>
              <a:rPr lang="en-US" altLang="en-US" dirty="0"/>
              <a:t>the Data Warehouse</a:t>
            </a:r>
          </a:p>
        </p:txBody>
      </p:sp>
      <p:sp>
        <p:nvSpPr>
          <p:cNvPr id="3117" name="Rectangle 45">
            <a:extLst>
              <a:ext uri="{FF2B5EF4-FFF2-40B4-BE49-F238E27FC236}">
                <a16:creationId xmlns:a16="http://schemas.microsoft.com/office/drawing/2014/main" id="{93B9516A-36A2-497D-8804-9ED24799C3CA}"/>
              </a:ext>
            </a:extLst>
          </p:cNvPr>
          <p:cNvSpPr>
            <a:spLocks noGrp="1" noChangeArrowheads="1"/>
          </p:cNvSpPr>
          <p:nvPr>
            <p:ph type="body" idx="1"/>
          </p:nvPr>
        </p:nvSpPr>
        <p:spPr/>
        <p:txBody>
          <a:bodyPr/>
          <a:lstStyle/>
          <a:p>
            <a:r>
              <a:rPr lang="en-US" sz="2400" dirty="0"/>
              <a:t>Sources and Uses of LIHEAP Funds</a:t>
            </a:r>
          </a:p>
          <a:p>
            <a:r>
              <a:rPr lang="en-US" sz="2400" dirty="0"/>
              <a:t>Recipients Served by LIHEAP</a:t>
            </a:r>
          </a:p>
          <a:p>
            <a:pPr lvl="1"/>
            <a:r>
              <a:rPr lang="en-US" sz="2000" dirty="0"/>
              <a:t>By type of assistance</a:t>
            </a:r>
          </a:p>
          <a:p>
            <a:pPr lvl="1"/>
            <a:r>
              <a:rPr lang="en-US" sz="2000" dirty="0"/>
              <a:t>Counts by poverty level and vulnerable member</a:t>
            </a:r>
          </a:p>
          <a:p>
            <a:r>
              <a:rPr lang="en-US" sz="2400" dirty="0"/>
              <a:t>Average Benefit Amounts</a:t>
            </a:r>
          </a:p>
          <a:p>
            <a:r>
              <a:rPr lang="en-US" sz="2400" dirty="0"/>
              <a:t>Income-Eligible Population Estimates</a:t>
            </a:r>
          </a:p>
          <a:p>
            <a:r>
              <a:rPr lang="en-US" sz="2400" dirty="0"/>
              <a:t>Percent Served by LIHEAP</a:t>
            </a:r>
          </a:p>
          <a:p>
            <a:r>
              <a:rPr lang="en-US" sz="2400" dirty="0"/>
              <a:t>Energy Burden</a:t>
            </a:r>
          </a:p>
          <a:p>
            <a:r>
              <a:rPr lang="en-US" sz="2400" dirty="0"/>
              <a:t>LIHEAP Performance Measures Targeting Indexes</a:t>
            </a:r>
          </a:p>
          <a:p>
            <a:r>
              <a:rPr lang="en-US" sz="2400" dirty="0"/>
              <a:t>Service Loss Restoration &amp; Prevention</a:t>
            </a:r>
          </a:p>
          <a:p>
            <a:endParaRPr lang="en-US" altLang="en-US" dirty="0"/>
          </a:p>
        </p:txBody>
      </p:sp>
      <p:sp>
        <p:nvSpPr>
          <p:cNvPr id="3118" name="Text Box 46">
            <a:extLst>
              <a:ext uri="{FF2B5EF4-FFF2-40B4-BE49-F238E27FC236}">
                <a16:creationId xmlns:a16="http://schemas.microsoft.com/office/drawing/2014/main" id="{24F93D1A-02A4-4C1B-A847-C1EA95087D66}"/>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78D5600-90D5-462D-9057-03C783E4AC29}" type="slidenum">
              <a:rPr lang="en-US" altLang="en-US" sz="1000"/>
              <a:pPr eaLnBrk="1" hangingPunct="1">
                <a:spcBef>
                  <a:spcPct val="50000"/>
                </a:spcBef>
              </a:pPr>
              <a:t>5</a:t>
            </a:fld>
            <a:endParaRPr lang="en-US" altLang="en-US" sz="1000"/>
          </a:p>
        </p:txBody>
      </p:sp>
    </p:spTree>
    <p:extLst>
      <p:ext uri="{BB962C8B-B14F-4D97-AF65-F5344CB8AC3E}">
        <p14:creationId xmlns:p14="http://schemas.microsoft.com/office/powerpoint/2010/main" val="270655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id="{9745043C-A432-4ED4-9D7E-65CE8D0E86C6}"/>
              </a:ext>
            </a:extLst>
          </p:cNvPr>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a:extLst>
              <a:ext uri="{FF2B5EF4-FFF2-40B4-BE49-F238E27FC236}">
                <a16:creationId xmlns:a16="http://schemas.microsoft.com/office/drawing/2014/main" id="{54DAE54B-DE40-41F4-AD3A-9ADEDA1E5028}"/>
              </a:ext>
            </a:extLst>
          </p:cNvPr>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a:extLst>
              <a:ext uri="{FF2B5EF4-FFF2-40B4-BE49-F238E27FC236}">
                <a16:creationId xmlns:a16="http://schemas.microsoft.com/office/drawing/2014/main" id="{C197A805-8539-4E5C-874D-EAE92B0000F3}"/>
              </a:ext>
            </a:extLst>
          </p:cNvPr>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a:extLst>
              <a:ext uri="{FF2B5EF4-FFF2-40B4-BE49-F238E27FC236}">
                <a16:creationId xmlns:a16="http://schemas.microsoft.com/office/drawing/2014/main" id="{88949218-73A3-4807-8559-60A4CDF52EBD}"/>
              </a:ext>
            </a:extLst>
          </p:cNvPr>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a:extLst>
              <a:ext uri="{FF2B5EF4-FFF2-40B4-BE49-F238E27FC236}">
                <a16:creationId xmlns:a16="http://schemas.microsoft.com/office/drawing/2014/main" id="{5E857A65-9B37-499A-909E-2618FC5F09D7}"/>
              </a:ext>
            </a:extLst>
          </p:cNvPr>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a:extLst>
              <a:ext uri="{FF2B5EF4-FFF2-40B4-BE49-F238E27FC236}">
                <a16:creationId xmlns:a16="http://schemas.microsoft.com/office/drawing/2014/main" id="{2BE6B98B-BEB3-4FE8-BD86-B2E3E6C09165}"/>
              </a:ext>
            </a:extLst>
          </p:cNvPr>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a:extLst>
              <a:ext uri="{FF2B5EF4-FFF2-40B4-BE49-F238E27FC236}">
                <a16:creationId xmlns:a16="http://schemas.microsoft.com/office/drawing/2014/main" id="{E0AFC0B2-D9A2-441E-9F08-F3B867B61F32}"/>
              </a:ext>
            </a:extLst>
          </p:cNvPr>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a:extLst>
              <a:ext uri="{FF2B5EF4-FFF2-40B4-BE49-F238E27FC236}">
                <a16:creationId xmlns:a16="http://schemas.microsoft.com/office/drawing/2014/main" id="{A3F4ABFB-B9C1-4F64-9F9A-868542B7B4D1}"/>
              </a:ext>
            </a:extLst>
          </p:cNvPr>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a:extLst>
              <a:ext uri="{FF2B5EF4-FFF2-40B4-BE49-F238E27FC236}">
                <a16:creationId xmlns:a16="http://schemas.microsoft.com/office/drawing/2014/main" id="{51B0F848-C47F-44FA-AF54-3B1FF9FE8932}"/>
              </a:ext>
            </a:extLst>
          </p:cNvPr>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a:extLst>
              <a:ext uri="{FF2B5EF4-FFF2-40B4-BE49-F238E27FC236}">
                <a16:creationId xmlns:a16="http://schemas.microsoft.com/office/drawing/2014/main" id="{9927D67B-C27F-46E6-8C82-29F665D18606}"/>
              </a:ext>
            </a:extLst>
          </p:cNvPr>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a:extLst>
              <a:ext uri="{FF2B5EF4-FFF2-40B4-BE49-F238E27FC236}">
                <a16:creationId xmlns:a16="http://schemas.microsoft.com/office/drawing/2014/main" id="{759290E9-17A7-49BA-B6FD-CEE9790CE182}"/>
              </a:ext>
            </a:extLst>
          </p:cNvPr>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a:extLst>
              <a:ext uri="{FF2B5EF4-FFF2-40B4-BE49-F238E27FC236}">
                <a16:creationId xmlns:a16="http://schemas.microsoft.com/office/drawing/2014/main" id="{89717889-3DDC-41EF-B7D7-65A0D1E5D94F}"/>
              </a:ext>
            </a:extLst>
          </p:cNvPr>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a:extLst>
              <a:ext uri="{FF2B5EF4-FFF2-40B4-BE49-F238E27FC236}">
                <a16:creationId xmlns:a16="http://schemas.microsoft.com/office/drawing/2014/main" id="{BD0770BC-BCCC-4A05-AF93-0399FA294AB1}"/>
              </a:ext>
            </a:extLst>
          </p:cNvPr>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a:extLst>
              <a:ext uri="{FF2B5EF4-FFF2-40B4-BE49-F238E27FC236}">
                <a16:creationId xmlns:a16="http://schemas.microsoft.com/office/drawing/2014/main" id="{D3DC11F2-CF0E-49BD-85DB-9FD2A67F7EAC}"/>
              </a:ext>
            </a:extLst>
          </p:cNvPr>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a:extLst>
              <a:ext uri="{FF2B5EF4-FFF2-40B4-BE49-F238E27FC236}">
                <a16:creationId xmlns:a16="http://schemas.microsoft.com/office/drawing/2014/main" id="{13020DD7-621B-4B1C-87A6-5F3477043559}"/>
              </a:ext>
            </a:extLst>
          </p:cNvPr>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a:extLst>
              <a:ext uri="{FF2B5EF4-FFF2-40B4-BE49-F238E27FC236}">
                <a16:creationId xmlns:a16="http://schemas.microsoft.com/office/drawing/2014/main" id="{5EF0F3F7-0F41-4A51-9A7F-DA929A9DDF7E}"/>
              </a:ext>
            </a:extLst>
          </p:cNvPr>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a:extLst>
              <a:ext uri="{FF2B5EF4-FFF2-40B4-BE49-F238E27FC236}">
                <a16:creationId xmlns:a16="http://schemas.microsoft.com/office/drawing/2014/main" id="{A2D8F73C-5FC5-467F-BC9C-91D2AF742899}"/>
              </a:ext>
            </a:extLst>
          </p:cNvPr>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a:extLst>
              <a:ext uri="{FF2B5EF4-FFF2-40B4-BE49-F238E27FC236}">
                <a16:creationId xmlns:a16="http://schemas.microsoft.com/office/drawing/2014/main" id="{FF5C0D09-4BFE-43D1-909E-F66EBAEAE970}"/>
              </a:ext>
            </a:extLst>
          </p:cNvPr>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a:extLst>
              <a:ext uri="{FF2B5EF4-FFF2-40B4-BE49-F238E27FC236}">
                <a16:creationId xmlns:a16="http://schemas.microsoft.com/office/drawing/2014/main" id="{0E2BB9FB-5380-4CBA-9B6E-C85E724621EF}"/>
              </a:ext>
            </a:extLst>
          </p:cNvPr>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a:extLst>
              <a:ext uri="{FF2B5EF4-FFF2-40B4-BE49-F238E27FC236}">
                <a16:creationId xmlns:a16="http://schemas.microsoft.com/office/drawing/2014/main" id="{6CE6633A-7328-4686-A310-AAA4CE083640}"/>
              </a:ext>
            </a:extLst>
          </p:cNvPr>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a:extLst>
              <a:ext uri="{FF2B5EF4-FFF2-40B4-BE49-F238E27FC236}">
                <a16:creationId xmlns:a16="http://schemas.microsoft.com/office/drawing/2014/main" id="{45051B0A-73E0-4F68-91F7-58C40767EC1B}"/>
              </a:ext>
            </a:extLst>
          </p:cNvPr>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a:extLst>
              <a:ext uri="{FF2B5EF4-FFF2-40B4-BE49-F238E27FC236}">
                <a16:creationId xmlns:a16="http://schemas.microsoft.com/office/drawing/2014/main" id="{25EB2891-3C10-45D9-AC24-C58D8C4CCBD6}"/>
              </a:ext>
            </a:extLst>
          </p:cNvPr>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a:extLst>
              <a:ext uri="{FF2B5EF4-FFF2-40B4-BE49-F238E27FC236}">
                <a16:creationId xmlns:a16="http://schemas.microsoft.com/office/drawing/2014/main" id="{D35A4706-8A76-4189-AEA9-7D91BF49E3F2}"/>
              </a:ext>
            </a:extLst>
          </p:cNvPr>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a:extLst>
              <a:ext uri="{FF2B5EF4-FFF2-40B4-BE49-F238E27FC236}">
                <a16:creationId xmlns:a16="http://schemas.microsoft.com/office/drawing/2014/main" id="{73CC4B54-3DC1-46DA-9FCF-D5C9A12319E4}"/>
              </a:ext>
            </a:extLst>
          </p:cNvPr>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a:extLst>
              <a:ext uri="{FF2B5EF4-FFF2-40B4-BE49-F238E27FC236}">
                <a16:creationId xmlns:a16="http://schemas.microsoft.com/office/drawing/2014/main" id="{0558D550-F3A2-4777-A825-70E79052ED28}"/>
              </a:ext>
            </a:extLst>
          </p:cNvPr>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a:extLst>
              <a:ext uri="{FF2B5EF4-FFF2-40B4-BE49-F238E27FC236}">
                <a16:creationId xmlns:a16="http://schemas.microsoft.com/office/drawing/2014/main" id="{F3634886-87B2-46E3-90AB-18F489CF453B}"/>
              </a:ext>
            </a:extLst>
          </p:cNvPr>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a:extLst>
              <a:ext uri="{FF2B5EF4-FFF2-40B4-BE49-F238E27FC236}">
                <a16:creationId xmlns:a16="http://schemas.microsoft.com/office/drawing/2014/main" id="{456D75C6-3F5F-4493-9467-4E3C9243BD33}"/>
              </a:ext>
            </a:extLst>
          </p:cNvPr>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a:extLst>
              <a:ext uri="{FF2B5EF4-FFF2-40B4-BE49-F238E27FC236}">
                <a16:creationId xmlns:a16="http://schemas.microsoft.com/office/drawing/2014/main" id="{908F6527-56DA-424F-8BDB-341D68529DFA}"/>
              </a:ext>
            </a:extLst>
          </p:cNvPr>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a:extLst>
              <a:ext uri="{FF2B5EF4-FFF2-40B4-BE49-F238E27FC236}">
                <a16:creationId xmlns:a16="http://schemas.microsoft.com/office/drawing/2014/main" id="{E9FB3B3A-3D71-4B63-9B9D-08B45A2EE1E6}"/>
              </a:ext>
            </a:extLst>
          </p:cNvPr>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a:extLst>
              <a:ext uri="{FF2B5EF4-FFF2-40B4-BE49-F238E27FC236}">
                <a16:creationId xmlns:a16="http://schemas.microsoft.com/office/drawing/2014/main" id="{83709DC2-5AD2-4A99-A767-8EC672FD8E2C}"/>
              </a:ext>
            </a:extLst>
          </p:cNvPr>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a:extLst>
              <a:ext uri="{FF2B5EF4-FFF2-40B4-BE49-F238E27FC236}">
                <a16:creationId xmlns:a16="http://schemas.microsoft.com/office/drawing/2014/main" id="{521006D4-E350-4C43-BD56-EBEAB64CF80A}"/>
              </a:ext>
            </a:extLst>
          </p:cNvPr>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a:extLst>
              <a:ext uri="{FF2B5EF4-FFF2-40B4-BE49-F238E27FC236}">
                <a16:creationId xmlns:a16="http://schemas.microsoft.com/office/drawing/2014/main" id="{14BF0164-62A0-4455-A596-4FDA6514B7B9}"/>
              </a:ext>
            </a:extLst>
          </p:cNvPr>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a:extLst>
              <a:ext uri="{FF2B5EF4-FFF2-40B4-BE49-F238E27FC236}">
                <a16:creationId xmlns:a16="http://schemas.microsoft.com/office/drawing/2014/main" id="{041DBCCA-124F-4AD3-9223-DC47305A7512}"/>
              </a:ext>
            </a:extLst>
          </p:cNvPr>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a:extLst>
              <a:ext uri="{FF2B5EF4-FFF2-40B4-BE49-F238E27FC236}">
                <a16:creationId xmlns:a16="http://schemas.microsoft.com/office/drawing/2014/main" id="{0094B12F-46EA-4D0A-BBFF-E48BE76A215F}"/>
              </a:ext>
            </a:extLst>
          </p:cNvPr>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a:extLst>
              <a:ext uri="{FF2B5EF4-FFF2-40B4-BE49-F238E27FC236}">
                <a16:creationId xmlns:a16="http://schemas.microsoft.com/office/drawing/2014/main" id="{B815BC3E-A9E5-48CD-8F4D-AB17FCE36EE2}"/>
              </a:ext>
            </a:extLst>
          </p:cNvPr>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a:extLst>
              <a:ext uri="{FF2B5EF4-FFF2-40B4-BE49-F238E27FC236}">
                <a16:creationId xmlns:a16="http://schemas.microsoft.com/office/drawing/2014/main" id="{FB43AEA9-5B34-4223-815B-46510A8E7B17}"/>
              </a:ext>
            </a:extLst>
          </p:cNvPr>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a:extLst>
              <a:ext uri="{FF2B5EF4-FFF2-40B4-BE49-F238E27FC236}">
                <a16:creationId xmlns:a16="http://schemas.microsoft.com/office/drawing/2014/main" id="{979A6832-E9E8-4C24-9E4B-4F8C36C12362}"/>
              </a:ext>
            </a:extLst>
          </p:cNvPr>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a:extLst>
              <a:ext uri="{FF2B5EF4-FFF2-40B4-BE49-F238E27FC236}">
                <a16:creationId xmlns:a16="http://schemas.microsoft.com/office/drawing/2014/main" id="{9DF1C7FC-E27D-4DD6-8020-ADA9FA7DD5E7}"/>
              </a:ext>
            </a:extLst>
          </p:cNvPr>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a:extLst>
              <a:ext uri="{FF2B5EF4-FFF2-40B4-BE49-F238E27FC236}">
                <a16:creationId xmlns:a16="http://schemas.microsoft.com/office/drawing/2014/main" id="{76634B17-1F3E-4E37-A8D7-653A45A31D4C}"/>
              </a:ext>
            </a:extLst>
          </p:cNvPr>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a:extLst>
              <a:ext uri="{FF2B5EF4-FFF2-40B4-BE49-F238E27FC236}">
                <a16:creationId xmlns:a16="http://schemas.microsoft.com/office/drawing/2014/main" id="{B5DAD1C2-D3F2-4B85-8628-483342866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a:extLst>
              <a:ext uri="{FF2B5EF4-FFF2-40B4-BE49-F238E27FC236}">
                <a16:creationId xmlns:a16="http://schemas.microsoft.com/office/drawing/2014/main" id="{1FEDCC09-9339-4810-8583-F494E4AD7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a:extLst>
              <a:ext uri="{FF2B5EF4-FFF2-40B4-BE49-F238E27FC236}">
                <a16:creationId xmlns:a16="http://schemas.microsoft.com/office/drawing/2014/main" id="{352DA717-7994-4078-8C36-FC8409EFF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a:extLst>
              <a:ext uri="{FF2B5EF4-FFF2-40B4-BE49-F238E27FC236}">
                <a16:creationId xmlns:a16="http://schemas.microsoft.com/office/drawing/2014/main" id="{C1005C4A-5B04-4B2B-8A8B-0A1352E27D60}"/>
              </a:ext>
            </a:extLst>
          </p:cNvPr>
          <p:cNvSpPr>
            <a:spLocks noGrp="1" noChangeArrowheads="1"/>
          </p:cNvSpPr>
          <p:nvPr>
            <p:ph type="title"/>
          </p:nvPr>
        </p:nvSpPr>
        <p:spPr/>
        <p:txBody>
          <a:bodyPr/>
          <a:lstStyle/>
          <a:p>
            <a:pPr algn="l"/>
            <a:r>
              <a:rPr lang="en-US" altLang="en-US" dirty="0"/>
              <a:t>Sources of Data</a:t>
            </a:r>
          </a:p>
        </p:txBody>
      </p:sp>
      <p:sp>
        <p:nvSpPr>
          <p:cNvPr id="3117" name="Rectangle 45">
            <a:extLst>
              <a:ext uri="{FF2B5EF4-FFF2-40B4-BE49-F238E27FC236}">
                <a16:creationId xmlns:a16="http://schemas.microsoft.com/office/drawing/2014/main" id="{93B9516A-36A2-497D-8804-9ED24799C3CA}"/>
              </a:ext>
            </a:extLst>
          </p:cNvPr>
          <p:cNvSpPr>
            <a:spLocks noGrp="1" noChangeArrowheads="1"/>
          </p:cNvSpPr>
          <p:nvPr>
            <p:ph type="body" idx="1"/>
          </p:nvPr>
        </p:nvSpPr>
        <p:spPr>
          <a:xfrm>
            <a:off x="700074" y="1828800"/>
            <a:ext cx="7772400" cy="4419600"/>
          </a:xfrm>
        </p:spPr>
        <p:txBody>
          <a:bodyPr/>
          <a:lstStyle/>
          <a:p>
            <a:r>
              <a:rPr lang="en-US" sz="2800" dirty="0"/>
              <a:t>Data reported by state grantees or developed for annual LIHEAP publications</a:t>
            </a:r>
          </a:p>
          <a:p>
            <a:r>
              <a:rPr lang="en-US" sz="2800" dirty="0"/>
              <a:t>Sources include:</a:t>
            </a:r>
          </a:p>
          <a:p>
            <a:pPr lvl="1"/>
            <a:r>
              <a:rPr lang="en-US" sz="2400" dirty="0"/>
              <a:t>The LIHEAP Household Report </a:t>
            </a:r>
          </a:p>
          <a:p>
            <a:pPr lvl="1"/>
            <a:r>
              <a:rPr lang="en-US" sz="2400" dirty="0"/>
              <a:t>The LIHEAP Performance Data Form</a:t>
            </a:r>
          </a:p>
          <a:p>
            <a:pPr lvl="1"/>
            <a:r>
              <a:rPr lang="en-US" sz="2400" dirty="0"/>
              <a:t>Population Estimates developed using Census data </a:t>
            </a:r>
          </a:p>
          <a:p>
            <a:endParaRPr lang="en-US" sz="1600" dirty="0"/>
          </a:p>
          <a:p>
            <a:r>
              <a:rPr lang="en-US" sz="2800" dirty="0"/>
              <a:t>Data available from FFY 2001 to FFY 2017 </a:t>
            </a:r>
          </a:p>
          <a:p>
            <a:r>
              <a:rPr lang="en-US" sz="2800" dirty="0"/>
              <a:t>New data published annually </a:t>
            </a:r>
          </a:p>
          <a:p>
            <a:endParaRPr lang="en-US" altLang="en-US" dirty="0"/>
          </a:p>
        </p:txBody>
      </p:sp>
      <p:sp>
        <p:nvSpPr>
          <p:cNvPr id="3118" name="Text Box 46">
            <a:extLst>
              <a:ext uri="{FF2B5EF4-FFF2-40B4-BE49-F238E27FC236}">
                <a16:creationId xmlns:a16="http://schemas.microsoft.com/office/drawing/2014/main" id="{24F93D1A-02A4-4C1B-A847-C1EA95087D66}"/>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78D5600-90D5-462D-9057-03C783E4AC29}" type="slidenum">
              <a:rPr lang="en-US" altLang="en-US" sz="1000"/>
              <a:pPr eaLnBrk="1" hangingPunct="1">
                <a:spcBef>
                  <a:spcPct val="50000"/>
                </a:spcBef>
              </a:pPr>
              <a:t>6</a:t>
            </a:fld>
            <a:endParaRPr lang="en-US" altLang="en-US" sz="1000"/>
          </a:p>
        </p:txBody>
      </p:sp>
    </p:spTree>
    <p:extLst>
      <p:ext uri="{BB962C8B-B14F-4D97-AF65-F5344CB8AC3E}">
        <p14:creationId xmlns:p14="http://schemas.microsoft.com/office/powerpoint/2010/main" val="2686111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id="{9745043C-A432-4ED4-9D7E-65CE8D0E86C6}"/>
              </a:ext>
            </a:extLst>
          </p:cNvPr>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a:extLst>
              <a:ext uri="{FF2B5EF4-FFF2-40B4-BE49-F238E27FC236}">
                <a16:creationId xmlns:a16="http://schemas.microsoft.com/office/drawing/2014/main" id="{54DAE54B-DE40-41F4-AD3A-9ADEDA1E5028}"/>
              </a:ext>
            </a:extLst>
          </p:cNvPr>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a:extLst>
              <a:ext uri="{FF2B5EF4-FFF2-40B4-BE49-F238E27FC236}">
                <a16:creationId xmlns:a16="http://schemas.microsoft.com/office/drawing/2014/main" id="{C197A805-8539-4E5C-874D-EAE92B0000F3}"/>
              </a:ext>
            </a:extLst>
          </p:cNvPr>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a:extLst>
              <a:ext uri="{FF2B5EF4-FFF2-40B4-BE49-F238E27FC236}">
                <a16:creationId xmlns:a16="http://schemas.microsoft.com/office/drawing/2014/main" id="{88949218-73A3-4807-8559-60A4CDF52EBD}"/>
              </a:ext>
            </a:extLst>
          </p:cNvPr>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a:extLst>
              <a:ext uri="{FF2B5EF4-FFF2-40B4-BE49-F238E27FC236}">
                <a16:creationId xmlns:a16="http://schemas.microsoft.com/office/drawing/2014/main" id="{5E857A65-9B37-499A-909E-2618FC5F09D7}"/>
              </a:ext>
            </a:extLst>
          </p:cNvPr>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a:extLst>
              <a:ext uri="{FF2B5EF4-FFF2-40B4-BE49-F238E27FC236}">
                <a16:creationId xmlns:a16="http://schemas.microsoft.com/office/drawing/2014/main" id="{2BE6B98B-BEB3-4FE8-BD86-B2E3E6C09165}"/>
              </a:ext>
            </a:extLst>
          </p:cNvPr>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a:extLst>
              <a:ext uri="{FF2B5EF4-FFF2-40B4-BE49-F238E27FC236}">
                <a16:creationId xmlns:a16="http://schemas.microsoft.com/office/drawing/2014/main" id="{E0AFC0B2-D9A2-441E-9F08-F3B867B61F32}"/>
              </a:ext>
            </a:extLst>
          </p:cNvPr>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a:extLst>
              <a:ext uri="{FF2B5EF4-FFF2-40B4-BE49-F238E27FC236}">
                <a16:creationId xmlns:a16="http://schemas.microsoft.com/office/drawing/2014/main" id="{A3F4ABFB-B9C1-4F64-9F9A-868542B7B4D1}"/>
              </a:ext>
            </a:extLst>
          </p:cNvPr>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a:extLst>
              <a:ext uri="{FF2B5EF4-FFF2-40B4-BE49-F238E27FC236}">
                <a16:creationId xmlns:a16="http://schemas.microsoft.com/office/drawing/2014/main" id="{51B0F848-C47F-44FA-AF54-3B1FF9FE8932}"/>
              </a:ext>
            </a:extLst>
          </p:cNvPr>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a:extLst>
              <a:ext uri="{FF2B5EF4-FFF2-40B4-BE49-F238E27FC236}">
                <a16:creationId xmlns:a16="http://schemas.microsoft.com/office/drawing/2014/main" id="{9927D67B-C27F-46E6-8C82-29F665D18606}"/>
              </a:ext>
            </a:extLst>
          </p:cNvPr>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a:extLst>
              <a:ext uri="{FF2B5EF4-FFF2-40B4-BE49-F238E27FC236}">
                <a16:creationId xmlns:a16="http://schemas.microsoft.com/office/drawing/2014/main" id="{759290E9-17A7-49BA-B6FD-CEE9790CE182}"/>
              </a:ext>
            </a:extLst>
          </p:cNvPr>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a:extLst>
              <a:ext uri="{FF2B5EF4-FFF2-40B4-BE49-F238E27FC236}">
                <a16:creationId xmlns:a16="http://schemas.microsoft.com/office/drawing/2014/main" id="{89717889-3DDC-41EF-B7D7-65A0D1E5D94F}"/>
              </a:ext>
            </a:extLst>
          </p:cNvPr>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a:extLst>
              <a:ext uri="{FF2B5EF4-FFF2-40B4-BE49-F238E27FC236}">
                <a16:creationId xmlns:a16="http://schemas.microsoft.com/office/drawing/2014/main" id="{BD0770BC-BCCC-4A05-AF93-0399FA294AB1}"/>
              </a:ext>
            </a:extLst>
          </p:cNvPr>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a:extLst>
              <a:ext uri="{FF2B5EF4-FFF2-40B4-BE49-F238E27FC236}">
                <a16:creationId xmlns:a16="http://schemas.microsoft.com/office/drawing/2014/main" id="{D3DC11F2-CF0E-49BD-85DB-9FD2A67F7EAC}"/>
              </a:ext>
            </a:extLst>
          </p:cNvPr>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a:extLst>
              <a:ext uri="{FF2B5EF4-FFF2-40B4-BE49-F238E27FC236}">
                <a16:creationId xmlns:a16="http://schemas.microsoft.com/office/drawing/2014/main" id="{13020DD7-621B-4B1C-87A6-5F3477043559}"/>
              </a:ext>
            </a:extLst>
          </p:cNvPr>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a:extLst>
              <a:ext uri="{FF2B5EF4-FFF2-40B4-BE49-F238E27FC236}">
                <a16:creationId xmlns:a16="http://schemas.microsoft.com/office/drawing/2014/main" id="{5EF0F3F7-0F41-4A51-9A7F-DA929A9DDF7E}"/>
              </a:ext>
            </a:extLst>
          </p:cNvPr>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a:extLst>
              <a:ext uri="{FF2B5EF4-FFF2-40B4-BE49-F238E27FC236}">
                <a16:creationId xmlns:a16="http://schemas.microsoft.com/office/drawing/2014/main" id="{A2D8F73C-5FC5-467F-BC9C-91D2AF742899}"/>
              </a:ext>
            </a:extLst>
          </p:cNvPr>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a:extLst>
              <a:ext uri="{FF2B5EF4-FFF2-40B4-BE49-F238E27FC236}">
                <a16:creationId xmlns:a16="http://schemas.microsoft.com/office/drawing/2014/main" id="{FF5C0D09-4BFE-43D1-909E-F66EBAEAE970}"/>
              </a:ext>
            </a:extLst>
          </p:cNvPr>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a:extLst>
              <a:ext uri="{FF2B5EF4-FFF2-40B4-BE49-F238E27FC236}">
                <a16:creationId xmlns:a16="http://schemas.microsoft.com/office/drawing/2014/main" id="{0E2BB9FB-5380-4CBA-9B6E-C85E724621EF}"/>
              </a:ext>
            </a:extLst>
          </p:cNvPr>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a:extLst>
              <a:ext uri="{FF2B5EF4-FFF2-40B4-BE49-F238E27FC236}">
                <a16:creationId xmlns:a16="http://schemas.microsoft.com/office/drawing/2014/main" id="{6CE6633A-7328-4686-A310-AAA4CE083640}"/>
              </a:ext>
            </a:extLst>
          </p:cNvPr>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a:extLst>
              <a:ext uri="{FF2B5EF4-FFF2-40B4-BE49-F238E27FC236}">
                <a16:creationId xmlns:a16="http://schemas.microsoft.com/office/drawing/2014/main" id="{45051B0A-73E0-4F68-91F7-58C40767EC1B}"/>
              </a:ext>
            </a:extLst>
          </p:cNvPr>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a:extLst>
              <a:ext uri="{FF2B5EF4-FFF2-40B4-BE49-F238E27FC236}">
                <a16:creationId xmlns:a16="http://schemas.microsoft.com/office/drawing/2014/main" id="{25EB2891-3C10-45D9-AC24-C58D8C4CCBD6}"/>
              </a:ext>
            </a:extLst>
          </p:cNvPr>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a:extLst>
              <a:ext uri="{FF2B5EF4-FFF2-40B4-BE49-F238E27FC236}">
                <a16:creationId xmlns:a16="http://schemas.microsoft.com/office/drawing/2014/main" id="{D35A4706-8A76-4189-AEA9-7D91BF49E3F2}"/>
              </a:ext>
            </a:extLst>
          </p:cNvPr>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a:extLst>
              <a:ext uri="{FF2B5EF4-FFF2-40B4-BE49-F238E27FC236}">
                <a16:creationId xmlns:a16="http://schemas.microsoft.com/office/drawing/2014/main" id="{73CC4B54-3DC1-46DA-9FCF-D5C9A12319E4}"/>
              </a:ext>
            </a:extLst>
          </p:cNvPr>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a:extLst>
              <a:ext uri="{FF2B5EF4-FFF2-40B4-BE49-F238E27FC236}">
                <a16:creationId xmlns:a16="http://schemas.microsoft.com/office/drawing/2014/main" id="{0558D550-F3A2-4777-A825-70E79052ED28}"/>
              </a:ext>
            </a:extLst>
          </p:cNvPr>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a:extLst>
              <a:ext uri="{FF2B5EF4-FFF2-40B4-BE49-F238E27FC236}">
                <a16:creationId xmlns:a16="http://schemas.microsoft.com/office/drawing/2014/main" id="{F3634886-87B2-46E3-90AB-18F489CF453B}"/>
              </a:ext>
            </a:extLst>
          </p:cNvPr>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a:extLst>
              <a:ext uri="{FF2B5EF4-FFF2-40B4-BE49-F238E27FC236}">
                <a16:creationId xmlns:a16="http://schemas.microsoft.com/office/drawing/2014/main" id="{456D75C6-3F5F-4493-9467-4E3C9243BD33}"/>
              </a:ext>
            </a:extLst>
          </p:cNvPr>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a:extLst>
              <a:ext uri="{FF2B5EF4-FFF2-40B4-BE49-F238E27FC236}">
                <a16:creationId xmlns:a16="http://schemas.microsoft.com/office/drawing/2014/main" id="{908F6527-56DA-424F-8BDB-341D68529DFA}"/>
              </a:ext>
            </a:extLst>
          </p:cNvPr>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a:extLst>
              <a:ext uri="{FF2B5EF4-FFF2-40B4-BE49-F238E27FC236}">
                <a16:creationId xmlns:a16="http://schemas.microsoft.com/office/drawing/2014/main" id="{E9FB3B3A-3D71-4B63-9B9D-08B45A2EE1E6}"/>
              </a:ext>
            </a:extLst>
          </p:cNvPr>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a:extLst>
              <a:ext uri="{FF2B5EF4-FFF2-40B4-BE49-F238E27FC236}">
                <a16:creationId xmlns:a16="http://schemas.microsoft.com/office/drawing/2014/main" id="{83709DC2-5AD2-4A99-A767-8EC672FD8E2C}"/>
              </a:ext>
            </a:extLst>
          </p:cNvPr>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a:extLst>
              <a:ext uri="{FF2B5EF4-FFF2-40B4-BE49-F238E27FC236}">
                <a16:creationId xmlns:a16="http://schemas.microsoft.com/office/drawing/2014/main" id="{521006D4-E350-4C43-BD56-EBEAB64CF80A}"/>
              </a:ext>
            </a:extLst>
          </p:cNvPr>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a:extLst>
              <a:ext uri="{FF2B5EF4-FFF2-40B4-BE49-F238E27FC236}">
                <a16:creationId xmlns:a16="http://schemas.microsoft.com/office/drawing/2014/main" id="{14BF0164-62A0-4455-A596-4FDA6514B7B9}"/>
              </a:ext>
            </a:extLst>
          </p:cNvPr>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a:extLst>
              <a:ext uri="{FF2B5EF4-FFF2-40B4-BE49-F238E27FC236}">
                <a16:creationId xmlns:a16="http://schemas.microsoft.com/office/drawing/2014/main" id="{041DBCCA-124F-4AD3-9223-DC47305A7512}"/>
              </a:ext>
            </a:extLst>
          </p:cNvPr>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a:extLst>
              <a:ext uri="{FF2B5EF4-FFF2-40B4-BE49-F238E27FC236}">
                <a16:creationId xmlns:a16="http://schemas.microsoft.com/office/drawing/2014/main" id="{0094B12F-46EA-4D0A-BBFF-E48BE76A215F}"/>
              </a:ext>
            </a:extLst>
          </p:cNvPr>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a:extLst>
              <a:ext uri="{FF2B5EF4-FFF2-40B4-BE49-F238E27FC236}">
                <a16:creationId xmlns:a16="http://schemas.microsoft.com/office/drawing/2014/main" id="{B815BC3E-A9E5-48CD-8F4D-AB17FCE36EE2}"/>
              </a:ext>
            </a:extLst>
          </p:cNvPr>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a:extLst>
              <a:ext uri="{FF2B5EF4-FFF2-40B4-BE49-F238E27FC236}">
                <a16:creationId xmlns:a16="http://schemas.microsoft.com/office/drawing/2014/main" id="{FB43AEA9-5B34-4223-815B-46510A8E7B17}"/>
              </a:ext>
            </a:extLst>
          </p:cNvPr>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a:extLst>
              <a:ext uri="{FF2B5EF4-FFF2-40B4-BE49-F238E27FC236}">
                <a16:creationId xmlns:a16="http://schemas.microsoft.com/office/drawing/2014/main" id="{979A6832-E9E8-4C24-9E4B-4F8C36C12362}"/>
              </a:ext>
            </a:extLst>
          </p:cNvPr>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a:extLst>
              <a:ext uri="{FF2B5EF4-FFF2-40B4-BE49-F238E27FC236}">
                <a16:creationId xmlns:a16="http://schemas.microsoft.com/office/drawing/2014/main" id="{9DF1C7FC-E27D-4DD6-8020-ADA9FA7DD5E7}"/>
              </a:ext>
            </a:extLst>
          </p:cNvPr>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a:extLst>
              <a:ext uri="{FF2B5EF4-FFF2-40B4-BE49-F238E27FC236}">
                <a16:creationId xmlns:a16="http://schemas.microsoft.com/office/drawing/2014/main" id="{76634B17-1F3E-4E37-A8D7-653A45A31D4C}"/>
              </a:ext>
            </a:extLst>
          </p:cNvPr>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a:extLst>
              <a:ext uri="{FF2B5EF4-FFF2-40B4-BE49-F238E27FC236}">
                <a16:creationId xmlns:a16="http://schemas.microsoft.com/office/drawing/2014/main" id="{B5DAD1C2-D3F2-4B85-8628-483342866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a:extLst>
              <a:ext uri="{FF2B5EF4-FFF2-40B4-BE49-F238E27FC236}">
                <a16:creationId xmlns:a16="http://schemas.microsoft.com/office/drawing/2014/main" id="{1FEDCC09-9339-4810-8583-F494E4AD7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a:extLst>
              <a:ext uri="{FF2B5EF4-FFF2-40B4-BE49-F238E27FC236}">
                <a16:creationId xmlns:a16="http://schemas.microsoft.com/office/drawing/2014/main" id="{352DA717-7994-4078-8C36-FC8409EFF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a:extLst>
              <a:ext uri="{FF2B5EF4-FFF2-40B4-BE49-F238E27FC236}">
                <a16:creationId xmlns:a16="http://schemas.microsoft.com/office/drawing/2014/main" id="{C1005C4A-5B04-4B2B-8A8B-0A1352E27D60}"/>
              </a:ext>
            </a:extLst>
          </p:cNvPr>
          <p:cNvSpPr>
            <a:spLocks noGrp="1" noChangeArrowheads="1"/>
          </p:cNvSpPr>
          <p:nvPr>
            <p:ph type="title"/>
          </p:nvPr>
        </p:nvSpPr>
        <p:spPr/>
        <p:txBody>
          <a:bodyPr/>
          <a:lstStyle/>
          <a:p>
            <a:pPr algn="l"/>
            <a:r>
              <a:rPr lang="en-US" altLang="en-US" sz="4000" dirty="0"/>
              <a:t>Using the Data Warehouse</a:t>
            </a:r>
          </a:p>
        </p:txBody>
      </p:sp>
      <p:sp>
        <p:nvSpPr>
          <p:cNvPr id="3117" name="Rectangle 45">
            <a:extLst>
              <a:ext uri="{FF2B5EF4-FFF2-40B4-BE49-F238E27FC236}">
                <a16:creationId xmlns:a16="http://schemas.microsoft.com/office/drawing/2014/main" id="{93B9516A-36A2-497D-8804-9ED24799C3CA}"/>
              </a:ext>
            </a:extLst>
          </p:cNvPr>
          <p:cNvSpPr>
            <a:spLocks noGrp="1" noChangeArrowheads="1"/>
          </p:cNvSpPr>
          <p:nvPr>
            <p:ph type="body" idx="1"/>
          </p:nvPr>
        </p:nvSpPr>
        <p:spPr>
          <a:xfrm>
            <a:off x="685800" y="1828800"/>
            <a:ext cx="7772400" cy="4114800"/>
          </a:xfrm>
        </p:spPr>
        <p:txBody>
          <a:bodyPr/>
          <a:lstStyle/>
          <a:p>
            <a:pPr marL="0" indent="0">
              <a:buNone/>
            </a:pPr>
            <a:r>
              <a:rPr lang="en-US" altLang="en-US" dirty="0"/>
              <a:t>Three main options to access data:</a:t>
            </a:r>
          </a:p>
          <a:p>
            <a:pPr marL="0" indent="0">
              <a:buNone/>
            </a:pPr>
            <a:endParaRPr lang="en-US" altLang="en-US" sz="1400" dirty="0"/>
          </a:p>
          <a:p>
            <a:pPr marL="514350" indent="-514350">
              <a:buFont typeface="+mj-lt"/>
              <a:buAutoNum type="arabicPeriod"/>
            </a:pPr>
            <a:r>
              <a:rPr lang="en-US" altLang="en-US" b="1" dirty="0"/>
              <a:t>Grantee Profiles:</a:t>
            </a:r>
            <a:r>
              <a:rPr lang="en-US" altLang="en-US" dirty="0"/>
              <a:t> One-page snapshots of state LIHEAP programs</a:t>
            </a:r>
          </a:p>
          <a:p>
            <a:pPr marL="514350" indent="-514350">
              <a:buFont typeface="+mj-lt"/>
              <a:buAutoNum type="arabicPeriod"/>
            </a:pPr>
            <a:r>
              <a:rPr lang="en-US" altLang="en-US" b="1" dirty="0"/>
              <a:t>Standard Reports:</a:t>
            </a:r>
            <a:r>
              <a:rPr lang="en-US" altLang="en-US" dirty="0"/>
              <a:t> Step-by-step guidance to create reports</a:t>
            </a:r>
          </a:p>
          <a:p>
            <a:pPr marL="514350" indent="-514350">
              <a:buFont typeface="+mj-lt"/>
              <a:buAutoNum type="arabicPeriod"/>
            </a:pPr>
            <a:r>
              <a:rPr lang="en-US" altLang="en-US" b="1" dirty="0"/>
              <a:t>Custom Reports:</a:t>
            </a:r>
            <a:r>
              <a:rPr lang="en-US" altLang="en-US" dirty="0"/>
              <a:t> Generate customized reports and figures</a:t>
            </a:r>
          </a:p>
        </p:txBody>
      </p:sp>
      <p:sp>
        <p:nvSpPr>
          <p:cNvPr id="3118" name="Text Box 46">
            <a:extLst>
              <a:ext uri="{FF2B5EF4-FFF2-40B4-BE49-F238E27FC236}">
                <a16:creationId xmlns:a16="http://schemas.microsoft.com/office/drawing/2014/main" id="{24F93D1A-02A4-4C1B-A847-C1EA95087D66}"/>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78D5600-90D5-462D-9057-03C783E4AC29}" type="slidenum">
              <a:rPr lang="en-US" altLang="en-US" sz="1000"/>
              <a:pPr eaLnBrk="1" hangingPunct="1">
                <a:spcBef>
                  <a:spcPct val="50000"/>
                </a:spcBef>
              </a:pPr>
              <a:t>7</a:t>
            </a:fld>
            <a:endParaRPr lang="en-US" altLang="en-US" sz="1000"/>
          </a:p>
        </p:txBody>
      </p:sp>
    </p:spTree>
    <p:extLst>
      <p:ext uri="{BB962C8B-B14F-4D97-AF65-F5344CB8AC3E}">
        <p14:creationId xmlns:p14="http://schemas.microsoft.com/office/powerpoint/2010/main" val="2984182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id="{9745043C-A432-4ED4-9D7E-65CE8D0E86C6}"/>
              </a:ext>
            </a:extLst>
          </p:cNvPr>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a:extLst>
              <a:ext uri="{FF2B5EF4-FFF2-40B4-BE49-F238E27FC236}">
                <a16:creationId xmlns:a16="http://schemas.microsoft.com/office/drawing/2014/main" id="{54DAE54B-DE40-41F4-AD3A-9ADEDA1E5028}"/>
              </a:ext>
            </a:extLst>
          </p:cNvPr>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a:extLst>
              <a:ext uri="{FF2B5EF4-FFF2-40B4-BE49-F238E27FC236}">
                <a16:creationId xmlns:a16="http://schemas.microsoft.com/office/drawing/2014/main" id="{C197A805-8539-4E5C-874D-EAE92B0000F3}"/>
              </a:ext>
            </a:extLst>
          </p:cNvPr>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a:extLst>
              <a:ext uri="{FF2B5EF4-FFF2-40B4-BE49-F238E27FC236}">
                <a16:creationId xmlns:a16="http://schemas.microsoft.com/office/drawing/2014/main" id="{88949218-73A3-4807-8559-60A4CDF52EBD}"/>
              </a:ext>
            </a:extLst>
          </p:cNvPr>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a:extLst>
              <a:ext uri="{FF2B5EF4-FFF2-40B4-BE49-F238E27FC236}">
                <a16:creationId xmlns:a16="http://schemas.microsoft.com/office/drawing/2014/main" id="{5E857A65-9B37-499A-909E-2618FC5F09D7}"/>
              </a:ext>
            </a:extLst>
          </p:cNvPr>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a:extLst>
              <a:ext uri="{FF2B5EF4-FFF2-40B4-BE49-F238E27FC236}">
                <a16:creationId xmlns:a16="http://schemas.microsoft.com/office/drawing/2014/main" id="{2BE6B98B-BEB3-4FE8-BD86-B2E3E6C09165}"/>
              </a:ext>
            </a:extLst>
          </p:cNvPr>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a:extLst>
              <a:ext uri="{FF2B5EF4-FFF2-40B4-BE49-F238E27FC236}">
                <a16:creationId xmlns:a16="http://schemas.microsoft.com/office/drawing/2014/main" id="{E0AFC0B2-D9A2-441E-9F08-F3B867B61F32}"/>
              </a:ext>
            </a:extLst>
          </p:cNvPr>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a:extLst>
              <a:ext uri="{FF2B5EF4-FFF2-40B4-BE49-F238E27FC236}">
                <a16:creationId xmlns:a16="http://schemas.microsoft.com/office/drawing/2014/main" id="{A3F4ABFB-B9C1-4F64-9F9A-868542B7B4D1}"/>
              </a:ext>
            </a:extLst>
          </p:cNvPr>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a:extLst>
              <a:ext uri="{FF2B5EF4-FFF2-40B4-BE49-F238E27FC236}">
                <a16:creationId xmlns:a16="http://schemas.microsoft.com/office/drawing/2014/main" id="{51B0F848-C47F-44FA-AF54-3B1FF9FE8932}"/>
              </a:ext>
            </a:extLst>
          </p:cNvPr>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a:extLst>
              <a:ext uri="{FF2B5EF4-FFF2-40B4-BE49-F238E27FC236}">
                <a16:creationId xmlns:a16="http://schemas.microsoft.com/office/drawing/2014/main" id="{9927D67B-C27F-46E6-8C82-29F665D18606}"/>
              </a:ext>
            </a:extLst>
          </p:cNvPr>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a:extLst>
              <a:ext uri="{FF2B5EF4-FFF2-40B4-BE49-F238E27FC236}">
                <a16:creationId xmlns:a16="http://schemas.microsoft.com/office/drawing/2014/main" id="{759290E9-17A7-49BA-B6FD-CEE9790CE182}"/>
              </a:ext>
            </a:extLst>
          </p:cNvPr>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a:extLst>
              <a:ext uri="{FF2B5EF4-FFF2-40B4-BE49-F238E27FC236}">
                <a16:creationId xmlns:a16="http://schemas.microsoft.com/office/drawing/2014/main" id="{89717889-3DDC-41EF-B7D7-65A0D1E5D94F}"/>
              </a:ext>
            </a:extLst>
          </p:cNvPr>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a:extLst>
              <a:ext uri="{FF2B5EF4-FFF2-40B4-BE49-F238E27FC236}">
                <a16:creationId xmlns:a16="http://schemas.microsoft.com/office/drawing/2014/main" id="{BD0770BC-BCCC-4A05-AF93-0399FA294AB1}"/>
              </a:ext>
            </a:extLst>
          </p:cNvPr>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a:extLst>
              <a:ext uri="{FF2B5EF4-FFF2-40B4-BE49-F238E27FC236}">
                <a16:creationId xmlns:a16="http://schemas.microsoft.com/office/drawing/2014/main" id="{D3DC11F2-CF0E-49BD-85DB-9FD2A67F7EAC}"/>
              </a:ext>
            </a:extLst>
          </p:cNvPr>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a:extLst>
              <a:ext uri="{FF2B5EF4-FFF2-40B4-BE49-F238E27FC236}">
                <a16:creationId xmlns:a16="http://schemas.microsoft.com/office/drawing/2014/main" id="{13020DD7-621B-4B1C-87A6-5F3477043559}"/>
              </a:ext>
            </a:extLst>
          </p:cNvPr>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a:extLst>
              <a:ext uri="{FF2B5EF4-FFF2-40B4-BE49-F238E27FC236}">
                <a16:creationId xmlns:a16="http://schemas.microsoft.com/office/drawing/2014/main" id="{5EF0F3F7-0F41-4A51-9A7F-DA929A9DDF7E}"/>
              </a:ext>
            </a:extLst>
          </p:cNvPr>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a:extLst>
              <a:ext uri="{FF2B5EF4-FFF2-40B4-BE49-F238E27FC236}">
                <a16:creationId xmlns:a16="http://schemas.microsoft.com/office/drawing/2014/main" id="{A2D8F73C-5FC5-467F-BC9C-91D2AF742899}"/>
              </a:ext>
            </a:extLst>
          </p:cNvPr>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a:extLst>
              <a:ext uri="{FF2B5EF4-FFF2-40B4-BE49-F238E27FC236}">
                <a16:creationId xmlns:a16="http://schemas.microsoft.com/office/drawing/2014/main" id="{FF5C0D09-4BFE-43D1-909E-F66EBAEAE970}"/>
              </a:ext>
            </a:extLst>
          </p:cNvPr>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a:extLst>
              <a:ext uri="{FF2B5EF4-FFF2-40B4-BE49-F238E27FC236}">
                <a16:creationId xmlns:a16="http://schemas.microsoft.com/office/drawing/2014/main" id="{0E2BB9FB-5380-4CBA-9B6E-C85E724621EF}"/>
              </a:ext>
            </a:extLst>
          </p:cNvPr>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a:extLst>
              <a:ext uri="{FF2B5EF4-FFF2-40B4-BE49-F238E27FC236}">
                <a16:creationId xmlns:a16="http://schemas.microsoft.com/office/drawing/2014/main" id="{6CE6633A-7328-4686-A310-AAA4CE083640}"/>
              </a:ext>
            </a:extLst>
          </p:cNvPr>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a:extLst>
              <a:ext uri="{FF2B5EF4-FFF2-40B4-BE49-F238E27FC236}">
                <a16:creationId xmlns:a16="http://schemas.microsoft.com/office/drawing/2014/main" id="{45051B0A-73E0-4F68-91F7-58C40767EC1B}"/>
              </a:ext>
            </a:extLst>
          </p:cNvPr>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a:extLst>
              <a:ext uri="{FF2B5EF4-FFF2-40B4-BE49-F238E27FC236}">
                <a16:creationId xmlns:a16="http://schemas.microsoft.com/office/drawing/2014/main" id="{25EB2891-3C10-45D9-AC24-C58D8C4CCBD6}"/>
              </a:ext>
            </a:extLst>
          </p:cNvPr>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a:extLst>
              <a:ext uri="{FF2B5EF4-FFF2-40B4-BE49-F238E27FC236}">
                <a16:creationId xmlns:a16="http://schemas.microsoft.com/office/drawing/2014/main" id="{D35A4706-8A76-4189-AEA9-7D91BF49E3F2}"/>
              </a:ext>
            </a:extLst>
          </p:cNvPr>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a:extLst>
              <a:ext uri="{FF2B5EF4-FFF2-40B4-BE49-F238E27FC236}">
                <a16:creationId xmlns:a16="http://schemas.microsoft.com/office/drawing/2014/main" id="{73CC4B54-3DC1-46DA-9FCF-D5C9A12319E4}"/>
              </a:ext>
            </a:extLst>
          </p:cNvPr>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a:extLst>
              <a:ext uri="{FF2B5EF4-FFF2-40B4-BE49-F238E27FC236}">
                <a16:creationId xmlns:a16="http://schemas.microsoft.com/office/drawing/2014/main" id="{0558D550-F3A2-4777-A825-70E79052ED28}"/>
              </a:ext>
            </a:extLst>
          </p:cNvPr>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a:extLst>
              <a:ext uri="{FF2B5EF4-FFF2-40B4-BE49-F238E27FC236}">
                <a16:creationId xmlns:a16="http://schemas.microsoft.com/office/drawing/2014/main" id="{F3634886-87B2-46E3-90AB-18F489CF453B}"/>
              </a:ext>
            </a:extLst>
          </p:cNvPr>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a:extLst>
              <a:ext uri="{FF2B5EF4-FFF2-40B4-BE49-F238E27FC236}">
                <a16:creationId xmlns:a16="http://schemas.microsoft.com/office/drawing/2014/main" id="{456D75C6-3F5F-4493-9467-4E3C9243BD33}"/>
              </a:ext>
            </a:extLst>
          </p:cNvPr>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a:extLst>
              <a:ext uri="{FF2B5EF4-FFF2-40B4-BE49-F238E27FC236}">
                <a16:creationId xmlns:a16="http://schemas.microsoft.com/office/drawing/2014/main" id="{908F6527-56DA-424F-8BDB-341D68529DFA}"/>
              </a:ext>
            </a:extLst>
          </p:cNvPr>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a:extLst>
              <a:ext uri="{FF2B5EF4-FFF2-40B4-BE49-F238E27FC236}">
                <a16:creationId xmlns:a16="http://schemas.microsoft.com/office/drawing/2014/main" id="{E9FB3B3A-3D71-4B63-9B9D-08B45A2EE1E6}"/>
              </a:ext>
            </a:extLst>
          </p:cNvPr>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a:extLst>
              <a:ext uri="{FF2B5EF4-FFF2-40B4-BE49-F238E27FC236}">
                <a16:creationId xmlns:a16="http://schemas.microsoft.com/office/drawing/2014/main" id="{83709DC2-5AD2-4A99-A767-8EC672FD8E2C}"/>
              </a:ext>
            </a:extLst>
          </p:cNvPr>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a:extLst>
              <a:ext uri="{FF2B5EF4-FFF2-40B4-BE49-F238E27FC236}">
                <a16:creationId xmlns:a16="http://schemas.microsoft.com/office/drawing/2014/main" id="{521006D4-E350-4C43-BD56-EBEAB64CF80A}"/>
              </a:ext>
            </a:extLst>
          </p:cNvPr>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a:extLst>
              <a:ext uri="{FF2B5EF4-FFF2-40B4-BE49-F238E27FC236}">
                <a16:creationId xmlns:a16="http://schemas.microsoft.com/office/drawing/2014/main" id="{14BF0164-62A0-4455-A596-4FDA6514B7B9}"/>
              </a:ext>
            </a:extLst>
          </p:cNvPr>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a:extLst>
              <a:ext uri="{FF2B5EF4-FFF2-40B4-BE49-F238E27FC236}">
                <a16:creationId xmlns:a16="http://schemas.microsoft.com/office/drawing/2014/main" id="{041DBCCA-124F-4AD3-9223-DC47305A7512}"/>
              </a:ext>
            </a:extLst>
          </p:cNvPr>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a:extLst>
              <a:ext uri="{FF2B5EF4-FFF2-40B4-BE49-F238E27FC236}">
                <a16:creationId xmlns:a16="http://schemas.microsoft.com/office/drawing/2014/main" id="{0094B12F-46EA-4D0A-BBFF-E48BE76A215F}"/>
              </a:ext>
            </a:extLst>
          </p:cNvPr>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a:extLst>
              <a:ext uri="{FF2B5EF4-FFF2-40B4-BE49-F238E27FC236}">
                <a16:creationId xmlns:a16="http://schemas.microsoft.com/office/drawing/2014/main" id="{B815BC3E-A9E5-48CD-8F4D-AB17FCE36EE2}"/>
              </a:ext>
            </a:extLst>
          </p:cNvPr>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a:extLst>
              <a:ext uri="{FF2B5EF4-FFF2-40B4-BE49-F238E27FC236}">
                <a16:creationId xmlns:a16="http://schemas.microsoft.com/office/drawing/2014/main" id="{FB43AEA9-5B34-4223-815B-46510A8E7B17}"/>
              </a:ext>
            </a:extLst>
          </p:cNvPr>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a:extLst>
              <a:ext uri="{FF2B5EF4-FFF2-40B4-BE49-F238E27FC236}">
                <a16:creationId xmlns:a16="http://schemas.microsoft.com/office/drawing/2014/main" id="{979A6832-E9E8-4C24-9E4B-4F8C36C12362}"/>
              </a:ext>
            </a:extLst>
          </p:cNvPr>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a:extLst>
              <a:ext uri="{FF2B5EF4-FFF2-40B4-BE49-F238E27FC236}">
                <a16:creationId xmlns:a16="http://schemas.microsoft.com/office/drawing/2014/main" id="{9DF1C7FC-E27D-4DD6-8020-ADA9FA7DD5E7}"/>
              </a:ext>
            </a:extLst>
          </p:cNvPr>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a:extLst>
              <a:ext uri="{FF2B5EF4-FFF2-40B4-BE49-F238E27FC236}">
                <a16:creationId xmlns:a16="http://schemas.microsoft.com/office/drawing/2014/main" id="{76634B17-1F3E-4E37-A8D7-653A45A31D4C}"/>
              </a:ext>
            </a:extLst>
          </p:cNvPr>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a:extLst>
              <a:ext uri="{FF2B5EF4-FFF2-40B4-BE49-F238E27FC236}">
                <a16:creationId xmlns:a16="http://schemas.microsoft.com/office/drawing/2014/main" id="{B5DAD1C2-D3F2-4B85-8628-483342866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a:extLst>
              <a:ext uri="{FF2B5EF4-FFF2-40B4-BE49-F238E27FC236}">
                <a16:creationId xmlns:a16="http://schemas.microsoft.com/office/drawing/2014/main" id="{1FEDCC09-9339-4810-8583-F494E4AD7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a:extLst>
              <a:ext uri="{FF2B5EF4-FFF2-40B4-BE49-F238E27FC236}">
                <a16:creationId xmlns:a16="http://schemas.microsoft.com/office/drawing/2014/main" id="{352DA717-7994-4078-8C36-FC8409EFF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a:extLst>
              <a:ext uri="{FF2B5EF4-FFF2-40B4-BE49-F238E27FC236}">
                <a16:creationId xmlns:a16="http://schemas.microsoft.com/office/drawing/2014/main" id="{C1005C4A-5B04-4B2B-8A8B-0A1352E27D60}"/>
              </a:ext>
            </a:extLst>
          </p:cNvPr>
          <p:cNvSpPr>
            <a:spLocks noGrp="1" noChangeArrowheads="1"/>
          </p:cNvSpPr>
          <p:nvPr>
            <p:ph type="title"/>
          </p:nvPr>
        </p:nvSpPr>
        <p:spPr>
          <a:xfrm>
            <a:off x="310262" y="415823"/>
            <a:ext cx="8153400" cy="1143000"/>
          </a:xfrm>
        </p:spPr>
        <p:txBody>
          <a:bodyPr/>
          <a:lstStyle/>
          <a:p>
            <a:pPr algn="l"/>
            <a:r>
              <a:rPr lang="en-US" altLang="en-US" sz="3600" dirty="0"/>
              <a:t>Features &amp; Tools for the</a:t>
            </a:r>
            <a:br>
              <a:rPr lang="en-US" altLang="en-US" sz="3600" dirty="0"/>
            </a:br>
            <a:r>
              <a:rPr lang="en-US" altLang="en-US" sz="3600" dirty="0"/>
              <a:t>Data Warehouse</a:t>
            </a:r>
          </a:p>
        </p:txBody>
      </p:sp>
      <p:sp>
        <p:nvSpPr>
          <p:cNvPr id="3117" name="Rectangle 45">
            <a:extLst>
              <a:ext uri="{FF2B5EF4-FFF2-40B4-BE49-F238E27FC236}">
                <a16:creationId xmlns:a16="http://schemas.microsoft.com/office/drawing/2014/main" id="{93B9516A-36A2-497D-8804-9ED24799C3CA}"/>
              </a:ext>
            </a:extLst>
          </p:cNvPr>
          <p:cNvSpPr>
            <a:spLocks noGrp="1" noChangeArrowheads="1"/>
          </p:cNvSpPr>
          <p:nvPr>
            <p:ph type="body" idx="1"/>
          </p:nvPr>
        </p:nvSpPr>
        <p:spPr>
          <a:xfrm>
            <a:off x="609600" y="1608035"/>
            <a:ext cx="7772400" cy="3944937"/>
          </a:xfrm>
        </p:spPr>
        <p:txBody>
          <a:bodyPr/>
          <a:lstStyle/>
          <a:p>
            <a:r>
              <a:rPr lang="en-US" altLang="en-US" sz="2800" dirty="0"/>
              <a:t>Features</a:t>
            </a:r>
          </a:p>
          <a:p>
            <a:pPr lvl="1"/>
            <a:r>
              <a:rPr lang="en-US" altLang="en-US" sz="2400" dirty="0"/>
              <a:t>Download and save charts/tables</a:t>
            </a:r>
          </a:p>
          <a:p>
            <a:pPr lvl="1"/>
            <a:r>
              <a:rPr lang="en-US" altLang="en-US" sz="2400" dirty="0"/>
              <a:t>Print charts/tables</a:t>
            </a:r>
          </a:p>
          <a:p>
            <a:pPr lvl="1"/>
            <a:r>
              <a:rPr lang="en-US" altLang="en-US" sz="2400" dirty="0"/>
              <a:t>Export data for your own use</a:t>
            </a:r>
          </a:p>
          <a:p>
            <a:pPr lvl="1"/>
            <a:r>
              <a:rPr lang="en-US" altLang="en-US" sz="2400" dirty="0"/>
              <a:t>Customize chart titles and descriptions</a:t>
            </a:r>
          </a:p>
          <a:p>
            <a:pPr lvl="1"/>
            <a:r>
              <a:rPr lang="en-US" altLang="en-US" sz="2400" dirty="0"/>
              <a:t>Toggle chart variables on and off</a:t>
            </a:r>
          </a:p>
          <a:p>
            <a:pPr lvl="1"/>
            <a:endParaRPr lang="en-US" altLang="en-US" sz="1050" dirty="0"/>
          </a:p>
          <a:p>
            <a:r>
              <a:rPr lang="en-US" altLang="en-US" sz="2800" dirty="0"/>
              <a:t>Tools to Help Use the Data Warehouse</a:t>
            </a:r>
          </a:p>
          <a:p>
            <a:pPr lvl="1"/>
            <a:r>
              <a:rPr lang="en-US" altLang="en-US" sz="2400" dirty="0"/>
              <a:t>Data Warehouse Tutorial</a:t>
            </a:r>
          </a:p>
          <a:p>
            <a:pPr lvl="1"/>
            <a:r>
              <a:rPr lang="en-US" altLang="en-US" sz="2400" dirty="0"/>
              <a:t>LIHEAP Glossary</a:t>
            </a:r>
          </a:p>
          <a:p>
            <a:pPr lvl="1"/>
            <a:r>
              <a:rPr lang="en-US" altLang="en-US" sz="2400" dirty="0"/>
              <a:t>Training Webinars</a:t>
            </a:r>
          </a:p>
          <a:p>
            <a:pPr marL="0" indent="0">
              <a:buNone/>
            </a:pPr>
            <a:endParaRPr lang="en-US" altLang="en-US" dirty="0"/>
          </a:p>
        </p:txBody>
      </p:sp>
      <p:sp>
        <p:nvSpPr>
          <p:cNvPr id="3118" name="Text Box 46">
            <a:extLst>
              <a:ext uri="{FF2B5EF4-FFF2-40B4-BE49-F238E27FC236}">
                <a16:creationId xmlns:a16="http://schemas.microsoft.com/office/drawing/2014/main" id="{24F93D1A-02A4-4C1B-A847-C1EA95087D66}"/>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78D5600-90D5-462D-9057-03C783E4AC29}" type="slidenum">
              <a:rPr lang="en-US" altLang="en-US" sz="1000"/>
              <a:pPr eaLnBrk="1" hangingPunct="1">
                <a:spcBef>
                  <a:spcPct val="50000"/>
                </a:spcBef>
              </a:pPr>
              <a:t>8</a:t>
            </a:fld>
            <a:endParaRPr lang="en-US" altLang="en-US" sz="1000"/>
          </a:p>
        </p:txBody>
      </p:sp>
    </p:spTree>
    <p:extLst>
      <p:ext uri="{BB962C8B-B14F-4D97-AF65-F5344CB8AC3E}">
        <p14:creationId xmlns:p14="http://schemas.microsoft.com/office/powerpoint/2010/main" val="3252221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2">
            <a:extLst>
              <a:ext uri="{FF2B5EF4-FFF2-40B4-BE49-F238E27FC236}">
                <a16:creationId xmlns:a16="http://schemas.microsoft.com/office/drawing/2014/main" id="{9745043C-A432-4ED4-9D7E-65CE8D0E86C6}"/>
              </a:ext>
            </a:extLst>
          </p:cNvPr>
          <p:cNvSpPr>
            <a:spLocks/>
          </p:cNvSpPr>
          <p:nvPr/>
        </p:nvSpPr>
        <p:spPr bwMode="auto">
          <a:xfrm>
            <a:off x="2114550"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5" name="Freeform 3">
            <a:extLst>
              <a:ext uri="{FF2B5EF4-FFF2-40B4-BE49-F238E27FC236}">
                <a16:creationId xmlns:a16="http://schemas.microsoft.com/office/drawing/2014/main" id="{54DAE54B-DE40-41F4-AD3A-9ADEDA1E5028}"/>
              </a:ext>
            </a:extLst>
          </p:cNvPr>
          <p:cNvSpPr>
            <a:spLocks/>
          </p:cNvSpPr>
          <p:nvPr/>
        </p:nvSpPr>
        <p:spPr bwMode="auto">
          <a:xfrm>
            <a:off x="1909763" y="0"/>
            <a:ext cx="146050" cy="55563"/>
          </a:xfrm>
          <a:custGeom>
            <a:avLst/>
            <a:gdLst>
              <a:gd name="T0" fmla="*/ 92 w 92"/>
              <a:gd name="T1" fmla="*/ 35 h 35"/>
              <a:gd name="T2" fmla="*/ 46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6"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6" name="Freeform 4">
            <a:extLst>
              <a:ext uri="{FF2B5EF4-FFF2-40B4-BE49-F238E27FC236}">
                <a16:creationId xmlns:a16="http://schemas.microsoft.com/office/drawing/2014/main" id="{C197A805-8539-4E5C-874D-EAE92B0000F3}"/>
              </a:ext>
            </a:extLst>
          </p:cNvPr>
          <p:cNvSpPr>
            <a:spLocks/>
          </p:cNvSpPr>
          <p:nvPr/>
        </p:nvSpPr>
        <p:spPr bwMode="auto">
          <a:xfrm>
            <a:off x="1693863" y="0"/>
            <a:ext cx="147637"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7" name="Freeform 5">
            <a:extLst>
              <a:ext uri="{FF2B5EF4-FFF2-40B4-BE49-F238E27FC236}">
                <a16:creationId xmlns:a16="http://schemas.microsoft.com/office/drawing/2014/main" id="{88949218-73A3-4807-8559-60A4CDF52EBD}"/>
              </a:ext>
            </a:extLst>
          </p:cNvPr>
          <p:cNvSpPr>
            <a:spLocks/>
          </p:cNvSpPr>
          <p:nvPr/>
        </p:nvSpPr>
        <p:spPr bwMode="auto">
          <a:xfrm>
            <a:off x="14874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8" name="Freeform 6">
            <a:extLst>
              <a:ext uri="{FF2B5EF4-FFF2-40B4-BE49-F238E27FC236}">
                <a16:creationId xmlns:a16="http://schemas.microsoft.com/office/drawing/2014/main" id="{5E857A65-9B37-499A-909E-2618FC5F09D7}"/>
              </a:ext>
            </a:extLst>
          </p:cNvPr>
          <p:cNvSpPr>
            <a:spLocks/>
          </p:cNvSpPr>
          <p:nvPr/>
        </p:nvSpPr>
        <p:spPr bwMode="auto">
          <a:xfrm>
            <a:off x="1282700"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9" name="Freeform 7">
            <a:extLst>
              <a:ext uri="{FF2B5EF4-FFF2-40B4-BE49-F238E27FC236}">
                <a16:creationId xmlns:a16="http://schemas.microsoft.com/office/drawing/2014/main" id="{2BE6B98B-BEB3-4FE8-BD86-B2E3E6C09165}"/>
              </a:ext>
            </a:extLst>
          </p:cNvPr>
          <p:cNvSpPr>
            <a:spLocks/>
          </p:cNvSpPr>
          <p:nvPr/>
        </p:nvSpPr>
        <p:spPr bwMode="auto">
          <a:xfrm>
            <a:off x="1063625" y="0"/>
            <a:ext cx="147638" cy="55563"/>
          </a:xfrm>
          <a:custGeom>
            <a:avLst/>
            <a:gdLst>
              <a:gd name="T0" fmla="*/ 93 w 93"/>
              <a:gd name="T1" fmla="*/ 35 h 35"/>
              <a:gd name="T2" fmla="*/ 47 w 93"/>
              <a:gd name="T3" fmla="*/ 0 h 35"/>
              <a:gd name="T4" fmla="*/ 0 w 93"/>
              <a:gd name="T5" fmla="*/ 35 h 35"/>
              <a:gd name="T6" fmla="*/ 93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93" y="35"/>
                </a:moveTo>
                <a:lnTo>
                  <a:pt x="47" y="0"/>
                </a:lnTo>
                <a:lnTo>
                  <a:pt x="0" y="35"/>
                </a:lnTo>
                <a:lnTo>
                  <a:pt x="93"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0" name="Freeform 8">
            <a:extLst>
              <a:ext uri="{FF2B5EF4-FFF2-40B4-BE49-F238E27FC236}">
                <a16:creationId xmlns:a16="http://schemas.microsoft.com/office/drawing/2014/main" id="{E0AFC0B2-D9A2-441E-9F08-F3B867B61F32}"/>
              </a:ext>
            </a:extLst>
          </p:cNvPr>
          <p:cNvSpPr>
            <a:spLocks/>
          </p:cNvSpPr>
          <p:nvPr/>
        </p:nvSpPr>
        <p:spPr bwMode="auto">
          <a:xfrm>
            <a:off x="865188"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1" name="Freeform 9">
            <a:extLst>
              <a:ext uri="{FF2B5EF4-FFF2-40B4-BE49-F238E27FC236}">
                <a16:creationId xmlns:a16="http://schemas.microsoft.com/office/drawing/2014/main" id="{A3F4ABFB-B9C1-4F64-9F9A-868542B7B4D1}"/>
              </a:ext>
            </a:extLst>
          </p:cNvPr>
          <p:cNvSpPr>
            <a:spLocks/>
          </p:cNvSpPr>
          <p:nvPr/>
        </p:nvSpPr>
        <p:spPr bwMode="auto">
          <a:xfrm>
            <a:off x="65563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2" name="Freeform 10">
            <a:extLst>
              <a:ext uri="{FF2B5EF4-FFF2-40B4-BE49-F238E27FC236}">
                <a16:creationId xmlns:a16="http://schemas.microsoft.com/office/drawing/2014/main" id="{51B0F848-C47F-44FA-AF54-3B1FF9FE8932}"/>
              </a:ext>
            </a:extLst>
          </p:cNvPr>
          <p:cNvSpPr>
            <a:spLocks/>
          </p:cNvSpPr>
          <p:nvPr/>
        </p:nvSpPr>
        <p:spPr bwMode="auto">
          <a:xfrm>
            <a:off x="447675" y="0"/>
            <a:ext cx="149225" cy="55563"/>
          </a:xfrm>
          <a:custGeom>
            <a:avLst/>
            <a:gdLst>
              <a:gd name="T0" fmla="*/ 94 w 94"/>
              <a:gd name="T1" fmla="*/ 35 h 35"/>
              <a:gd name="T2" fmla="*/ 47 w 94"/>
              <a:gd name="T3" fmla="*/ 0 h 35"/>
              <a:gd name="T4" fmla="*/ 0 w 94"/>
              <a:gd name="T5" fmla="*/ 35 h 35"/>
              <a:gd name="T6" fmla="*/ 94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94" y="35"/>
                </a:moveTo>
                <a:lnTo>
                  <a:pt x="47" y="0"/>
                </a:lnTo>
                <a:lnTo>
                  <a:pt x="0" y="35"/>
                </a:lnTo>
                <a:lnTo>
                  <a:pt x="94"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3" name="Freeform 11">
            <a:extLst>
              <a:ext uri="{FF2B5EF4-FFF2-40B4-BE49-F238E27FC236}">
                <a16:creationId xmlns:a16="http://schemas.microsoft.com/office/drawing/2014/main" id="{9927D67B-C27F-46E6-8C82-29F665D18606}"/>
              </a:ext>
            </a:extLst>
          </p:cNvPr>
          <p:cNvSpPr>
            <a:spLocks/>
          </p:cNvSpPr>
          <p:nvPr/>
        </p:nvSpPr>
        <p:spPr bwMode="auto">
          <a:xfrm>
            <a:off x="242888" y="0"/>
            <a:ext cx="146050" cy="55563"/>
          </a:xfrm>
          <a:custGeom>
            <a:avLst/>
            <a:gdLst>
              <a:gd name="T0" fmla="*/ 92 w 92"/>
              <a:gd name="T1" fmla="*/ 35 h 35"/>
              <a:gd name="T2" fmla="*/ 47 w 92"/>
              <a:gd name="T3" fmla="*/ 0 h 35"/>
              <a:gd name="T4" fmla="*/ 0 w 92"/>
              <a:gd name="T5" fmla="*/ 35 h 35"/>
              <a:gd name="T6" fmla="*/ 92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92" y="35"/>
                </a:moveTo>
                <a:lnTo>
                  <a:pt x="47" y="0"/>
                </a:lnTo>
                <a:lnTo>
                  <a:pt x="0" y="35"/>
                </a:lnTo>
                <a:lnTo>
                  <a:pt x="92"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4" name="Freeform 12">
            <a:extLst>
              <a:ext uri="{FF2B5EF4-FFF2-40B4-BE49-F238E27FC236}">
                <a16:creationId xmlns:a16="http://schemas.microsoft.com/office/drawing/2014/main" id="{759290E9-17A7-49BA-B6FD-CEE9790CE182}"/>
              </a:ext>
            </a:extLst>
          </p:cNvPr>
          <p:cNvSpPr>
            <a:spLocks/>
          </p:cNvSpPr>
          <p:nvPr/>
        </p:nvSpPr>
        <p:spPr bwMode="auto">
          <a:xfrm>
            <a:off x="66659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5" name="Freeform 13">
            <a:extLst>
              <a:ext uri="{FF2B5EF4-FFF2-40B4-BE49-F238E27FC236}">
                <a16:creationId xmlns:a16="http://schemas.microsoft.com/office/drawing/2014/main" id="{89717889-3DDC-41EF-B7D7-65A0D1E5D94F}"/>
              </a:ext>
            </a:extLst>
          </p:cNvPr>
          <p:cNvSpPr>
            <a:spLocks/>
          </p:cNvSpPr>
          <p:nvPr/>
        </p:nvSpPr>
        <p:spPr bwMode="auto">
          <a:xfrm>
            <a:off x="64611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6" name="Freeform 14">
            <a:extLst>
              <a:ext uri="{FF2B5EF4-FFF2-40B4-BE49-F238E27FC236}">
                <a16:creationId xmlns:a16="http://schemas.microsoft.com/office/drawing/2014/main" id="{BD0770BC-BCCC-4A05-AF93-0399FA294AB1}"/>
              </a:ext>
            </a:extLst>
          </p:cNvPr>
          <p:cNvSpPr>
            <a:spLocks/>
          </p:cNvSpPr>
          <p:nvPr/>
        </p:nvSpPr>
        <p:spPr bwMode="auto">
          <a:xfrm>
            <a:off x="68754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7" name="Freeform 15">
            <a:extLst>
              <a:ext uri="{FF2B5EF4-FFF2-40B4-BE49-F238E27FC236}">
                <a16:creationId xmlns:a16="http://schemas.microsoft.com/office/drawing/2014/main" id="{D3DC11F2-CF0E-49BD-85DB-9FD2A67F7EAC}"/>
              </a:ext>
            </a:extLst>
          </p:cNvPr>
          <p:cNvSpPr>
            <a:spLocks/>
          </p:cNvSpPr>
          <p:nvPr/>
        </p:nvSpPr>
        <p:spPr bwMode="auto">
          <a:xfrm>
            <a:off x="70834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8" name="Freeform 16">
            <a:extLst>
              <a:ext uri="{FF2B5EF4-FFF2-40B4-BE49-F238E27FC236}">
                <a16:creationId xmlns:a16="http://schemas.microsoft.com/office/drawing/2014/main" id="{13020DD7-621B-4B1C-87A6-5F3477043559}"/>
              </a:ext>
            </a:extLst>
          </p:cNvPr>
          <p:cNvSpPr>
            <a:spLocks/>
          </p:cNvSpPr>
          <p:nvPr/>
        </p:nvSpPr>
        <p:spPr bwMode="auto">
          <a:xfrm>
            <a:off x="72977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89" name="Freeform 17">
            <a:extLst>
              <a:ext uri="{FF2B5EF4-FFF2-40B4-BE49-F238E27FC236}">
                <a16:creationId xmlns:a16="http://schemas.microsoft.com/office/drawing/2014/main" id="{5EF0F3F7-0F41-4A51-9A7F-DA929A9DDF7E}"/>
              </a:ext>
            </a:extLst>
          </p:cNvPr>
          <p:cNvSpPr>
            <a:spLocks/>
          </p:cNvSpPr>
          <p:nvPr/>
        </p:nvSpPr>
        <p:spPr bwMode="auto">
          <a:xfrm>
            <a:off x="75025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0" name="Freeform 18">
            <a:extLst>
              <a:ext uri="{FF2B5EF4-FFF2-40B4-BE49-F238E27FC236}">
                <a16:creationId xmlns:a16="http://schemas.microsoft.com/office/drawing/2014/main" id="{A2D8F73C-5FC5-467F-BC9C-91D2AF742899}"/>
              </a:ext>
            </a:extLst>
          </p:cNvPr>
          <p:cNvSpPr>
            <a:spLocks/>
          </p:cNvSpPr>
          <p:nvPr/>
        </p:nvSpPr>
        <p:spPr bwMode="auto">
          <a:xfrm>
            <a:off x="77104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1" name="Freeform 19">
            <a:extLst>
              <a:ext uri="{FF2B5EF4-FFF2-40B4-BE49-F238E27FC236}">
                <a16:creationId xmlns:a16="http://schemas.microsoft.com/office/drawing/2014/main" id="{FF5C0D09-4BFE-43D1-909E-F66EBAEAE970}"/>
              </a:ext>
            </a:extLst>
          </p:cNvPr>
          <p:cNvSpPr>
            <a:spLocks/>
          </p:cNvSpPr>
          <p:nvPr/>
        </p:nvSpPr>
        <p:spPr bwMode="auto">
          <a:xfrm>
            <a:off x="79279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2" name="Freeform 20">
            <a:extLst>
              <a:ext uri="{FF2B5EF4-FFF2-40B4-BE49-F238E27FC236}">
                <a16:creationId xmlns:a16="http://schemas.microsoft.com/office/drawing/2014/main" id="{0E2BB9FB-5380-4CBA-9B6E-C85E724621EF}"/>
              </a:ext>
            </a:extLst>
          </p:cNvPr>
          <p:cNvSpPr>
            <a:spLocks/>
          </p:cNvSpPr>
          <p:nvPr/>
        </p:nvSpPr>
        <p:spPr bwMode="auto">
          <a:xfrm>
            <a:off x="812800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3" name="Freeform 21">
            <a:extLst>
              <a:ext uri="{FF2B5EF4-FFF2-40B4-BE49-F238E27FC236}">
                <a16:creationId xmlns:a16="http://schemas.microsoft.com/office/drawing/2014/main" id="{6CE6633A-7328-4686-A310-AAA4CE083640}"/>
              </a:ext>
            </a:extLst>
          </p:cNvPr>
          <p:cNvSpPr>
            <a:spLocks/>
          </p:cNvSpPr>
          <p:nvPr/>
        </p:nvSpPr>
        <p:spPr bwMode="auto">
          <a:xfrm>
            <a:off x="833755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4" name="Freeform 22">
            <a:extLst>
              <a:ext uri="{FF2B5EF4-FFF2-40B4-BE49-F238E27FC236}">
                <a16:creationId xmlns:a16="http://schemas.microsoft.com/office/drawing/2014/main" id="{45051B0A-73E0-4F68-91F7-58C40767EC1B}"/>
              </a:ext>
            </a:extLst>
          </p:cNvPr>
          <p:cNvSpPr>
            <a:spLocks/>
          </p:cNvSpPr>
          <p:nvPr/>
        </p:nvSpPr>
        <p:spPr bwMode="auto">
          <a:xfrm>
            <a:off x="85423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5" name="Freeform 23">
            <a:extLst>
              <a:ext uri="{FF2B5EF4-FFF2-40B4-BE49-F238E27FC236}">
                <a16:creationId xmlns:a16="http://schemas.microsoft.com/office/drawing/2014/main" id="{25EB2891-3C10-45D9-AC24-C58D8C4CCBD6}"/>
              </a:ext>
            </a:extLst>
          </p:cNvPr>
          <p:cNvSpPr>
            <a:spLocks/>
          </p:cNvSpPr>
          <p:nvPr/>
        </p:nvSpPr>
        <p:spPr bwMode="auto">
          <a:xfrm>
            <a:off x="8750300" y="0"/>
            <a:ext cx="146050" cy="55563"/>
          </a:xfrm>
          <a:custGeom>
            <a:avLst/>
            <a:gdLst>
              <a:gd name="T0" fmla="*/ 0 w 92"/>
              <a:gd name="T1" fmla="*/ 35 h 35"/>
              <a:gd name="T2" fmla="*/ 47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7"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6" name="Freeform 24">
            <a:extLst>
              <a:ext uri="{FF2B5EF4-FFF2-40B4-BE49-F238E27FC236}">
                <a16:creationId xmlns:a16="http://schemas.microsoft.com/office/drawing/2014/main" id="{D35A4706-8A76-4189-AEA9-7D91BF49E3F2}"/>
              </a:ext>
            </a:extLst>
          </p:cNvPr>
          <p:cNvSpPr>
            <a:spLocks/>
          </p:cNvSpPr>
          <p:nvPr/>
        </p:nvSpPr>
        <p:spPr bwMode="auto">
          <a:xfrm>
            <a:off x="543083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7" name="Freeform 25">
            <a:extLst>
              <a:ext uri="{FF2B5EF4-FFF2-40B4-BE49-F238E27FC236}">
                <a16:creationId xmlns:a16="http://schemas.microsoft.com/office/drawing/2014/main" id="{73CC4B54-3DC1-46DA-9FCF-D5C9A12319E4}"/>
              </a:ext>
            </a:extLst>
          </p:cNvPr>
          <p:cNvSpPr>
            <a:spLocks/>
          </p:cNvSpPr>
          <p:nvPr/>
        </p:nvSpPr>
        <p:spPr bwMode="auto">
          <a:xfrm>
            <a:off x="522287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8" name="Freeform 26">
            <a:extLst>
              <a:ext uri="{FF2B5EF4-FFF2-40B4-BE49-F238E27FC236}">
                <a16:creationId xmlns:a16="http://schemas.microsoft.com/office/drawing/2014/main" id="{0558D550-F3A2-4777-A825-70E79052ED28}"/>
              </a:ext>
            </a:extLst>
          </p:cNvPr>
          <p:cNvSpPr>
            <a:spLocks/>
          </p:cNvSpPr>
          <p:nvPr/>
        </p:nvSpPr>
        <p:spPr bwMode="auto">
          <a:xfrm>
            <a:off x="56403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99" name="Freeform 27">
            <a:extLst>
              <a:ext uri="{FF2B5EF4-FFF2-40B4-BE49-F238E27FC236}">
                <a16:creationId xmlns:a16="http://schemas.microsoft.com/office/drawing/2014/main" id="{F3634886-87B2-46E3-90AB-18F489CF453B}"/>
              </a:ext>
            </a:extLst>
          </p:cNvPr>
          <p:cNvSpPr>
            <a:spLocks/>
          </p:cNvSpPr>
          <p:nvPr/>
        </p:nvSpPr>
        <p:spPr bwMode="auto">
          <a:xfrm>
            <a:off x="5848350"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0" name="Freeform 28">
            <a:extLst>
              <a:ext uri="{FF2B5EF4-FFF2-40B4-BE49-F238E27FC236}">
                <a16:creationId xmlns:a16="http://schemas.microsoft.com/office/drawing/2014/main" id="{456D75C6-3F5F-4493-9467-4E3C9243BD33}"/>
              </a:ext>
            </a:extLst>
          </p:cNvPr>
          <p:cNvSpPr>
            <a:spLocks/>
          </p:cNvSpPr>
          <p:nvPr/>
        </p:nvSpPr>
        <p:spPr bwMode="auto">
          <a:xfrm>
            <a:off x="6062663" y="0"/>
            <a:ext cx="146050" cy="55563"/>
          </a:xfrm>
          <a:custGeom>
            <a:avLst/>
            <a:gdLst>
              <a:gd name="T0" fmla="*/ 0 w 92"/>
              <a:gd name="T1" fmla="*/ 35 h 35"/>
              <a:gd name="T2" fmla="*/ 45 w 92"/>
              <a:gd name="T3" fmla="*/ 0 h 35"/>
              <a:gd name="T4" fmla="*/ 92 w 92"/>
              <a:gd name="T5" fmla="*/ 35 h 35"/>
              <a:gd name="T6" fmla="*/ 0 w 92"/>
              <a:gd name="T7" fmla="*/ 35 h 35"/>
              <a:gd name="T8" fmla="*/ 0 60000 65536"/>
              <a:gd name="T9" fmla="*/ 0 60000 65536"/>
              <a:gd name="T10" fmla="*/ 0 60000 65536"/>
              <a:gd name="T11" fmla="*/ 0 60000 65536"/>
              <a:gd name="T12" fmla="*/ 0 w 92"/>
              <a:gd name="T13" fmla="*/ 0 h 35"/>
              <a:gd name="T14" fmla="*/ 92 w 92"/>
              <a:gd name="T15" fmla="*/ 35 h 35"/>
            </a:gdLst>
            <a:ahLst/>
            <a:cxnLst>
              <a:cxn ang="T8">
                <a:pos x="T0" y="T1"/>
              </a:cxn>
              <a:cxn ang="T9">
                <a:pos x="T2" y="T3"/>
              </a:cxn>
              <a:cxn ang="T10">
                <a:pos x="T4" y="T5"/>
              </a:cxn>
              <a:cxn ang="T11">
                <a:pos x="T6" y="T7"/>
              </a:cxn>
            </a:cxnLst>
            <a:rect l="T12" t="T13" r="T14" b="T15"/>
            <a:pathLst>
              <a:path w="92" h="35">
                <a:moveTo>
                  <a:pt x="0" y="35"/>
                </a:moveTo>
                <a:lnTo>
                  <a:pt x="45" y="0"/>
                </a:lnTo>
                <a:lnTo>
                  <a:pt x="92"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1" name="Freeform 29">
            <a:extLst>
              <a:ext uri="{FF2B5EF4-FFF2-40B4-BE49-F238E27FC236}">
                <a16:creationId xmlns:a16="http://schemas.microsoft.com/office/drawing/2014/main" id="{908F6527-56DA-424F-8BDB-341D68529DFA}"/>
              </a:ext>
            </a:extLst>
          </p:cNvPr>
          <p:cNvSpPr>
            <a:spLocks/>
          </p:cNvSpPr>
          <p:nvPr/>
        </p:nvSpPr>
        <p:spPr bwMode="auto">
          <a:xfrm>
            <a:off x="626586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2" name="Freeform 30">
            <a:extLst>
              <a:ext uri="{FF2B5EF4-FFF2-40B4-BE49-F238E27FC236}">
                <a16:creationId xmlns:a16="http://schemas.microsoft.com/office/drawing/2014/main" id="{E9FB3B3A-3D71-4B63-9B9D-08B45A2EE1E6}"/>
              </a:ext>
            </a:extLst>
          </p:cNvPr>
          <p:cNvSpPr>
            <a:spLocks/>
          </p:cNvSpPr>
          <p:nvPr/>
        </p:nvSpPr>
        <p:spPr bwMode="auto">
          <a:xfrm>
            <a:off x="418147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3" name="Freeform 31">
            <a:extLst>
              <a:ext uri="{FF2B5EF4-FFF2-40B4-BE49-F238E27FC236}">
                <a16:creationId xmlns:a16="http://schemas.microsoft.com/office/drawing/2014/main" id="{83709DC2-5AD2-4A99-A767-8EC672FD8E2C}"/>
              </a:ext>
            </a:extLst>
          </p:cNvPr>
          <p:cNvSpPr>
            <a:spLocks/>
          </p:cNvSpPr>
          <p:nvPr/>
        </p:nvSpPr>
        <p:spPr bwMode="auto">
          <a:xfrm>
            <a:off x="39735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4" name="Freeform 32">
            <a:extLst>
              <a:ext uri="{FF2B5EF4-FFF2-40B4-BE49-F238E27FC236}">
                <a16:creationId xmlns:a16="http://schemas.microsoft.com/office/drawing/2014/main" id="{521006D4-E350-4C43-BD56-EBEAB64CF80A}"/>
              </a:ext>
            </a:extLst>
          </p:cNvPr>
          <p:cNvSpPr>
            <a:spLocks/>
          </p:cNvSpPr>
          <p:nvPr/>
        </p:nvSpPr>
        <p:spPr bwMode="auto">
          <a:xfrm>
            <a:off x="4391025" y="0"/>
            <a:ext cx="147638"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5" name="Freeform 33">
            <a:extLst>
              <a:ext uri="{FF2B5EF4-FFF2-40B4-BE49-F238E27FC236}">
                <a16:creationId xmlns:a16="http://schemas.microsoft.com/office/drawing/2014/main" id="{14BF0164-62A0-4455-A596-4FDA6514B7B9}"/>
              </a:ext>
            </a:extLst>
          </p:cNvPr>
          <p:cNvSpPr>
            <a:spLocks/>
          </p:cNvSpPr>
          <p:nvPr/>
        </p:nvSpPr>
        <p:spPr bwMode="auto">
          <a:xfrm>
            <a:off x="4595813"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6" name="Freeform 34">
            <a:extLst>
              <a:ext uri="{FF2B5EF4-FFF2-40B4-BE49-F238E27FC236}">
                <a16:creationId xmlns:a16="http://schemas.microsoft.com/office/drawing/2014/main" id="{041DBCCA-124F-4AD3-9223-DC47305A7512}"/>
              </a:ext>
            </a:extLst>
          </p:cNvPr>
          <p:cNvSpPr>
            <a:spLocks/>
          </p:cNvSpPr>
          <p:nvPr/>
        </p:nvSpPr>
        <p:spPr bwMode="auto">
          <a:xfrm>
            <a:off x="4810125"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7" name="Freeform 35">
            <a:extLst>
              <a:ext uri="{FF2B5EF4-FFF2-40B4-BE49-F238E27FC236}">
                <a16:creationId xmlns:a16="http://schemas.microsoft.com/office/drawing/2014/main" id="{0094B12F-46EA-4D0A-BBFF-E48BE76A215F}"/>
              </a:ext>
            </a:extLst>
          </p:cNvPr>
          <p:cNvSpPr>
            <a:spLocks/>
          </p:cNvSpPr>
          <p:nvPr/>
        </p:nvSpPr>
        <p:spPr bwMode="auto">
          <a:xfrm>
            <a:off x="5018088"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8" name="Freeform 36">
            <a:extLst>
              <a:ext uri="{FF2B5EF4-FFF2-40B4-BE49-F238E27FC236}">
                <a16:creationId xmlns:a16="http://schemas.microsoft.com/office/drawing/2014/main" id="{B815BC3E-A9E5-48CD-8F4D-AB17FCE36EE2}"/>
              </a:ext>
            </a:extLst>
          </p:cNvPr>
          <p:cNvSpPr>
            <a:spLocks/>
          </p:cNvSpPr>
          <p:nvPr/>
        </p:nvSpPr>
        <p:spPr bwMode="auto">
          <a:xfrm>
            <a:off x="293528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09" name="Freeform 37">
            <a:extLst>
              <a:ext uri="{FF2B5EF4-FFF2-40B4-BE49-F238E27FC236}">
                <a16:creationId xmlns:a16="http://schemas.microsoft.com/office/drawing/2014/main" id="{FB43AEA9-5B34-4223-815B-46510A8E7B17}"/>
              </a:ext>
            </a:extLst>
          </p:cNvPr>
          <p:cNvSpPr>
            <a:spLocks/>
          </p:cNvSpPr>
          <p:nvPr/>
        </p:nvSpPr>
        <p:spPr bwMode="auto">
          <a:xfrm>
            <a:off x="2728913" y="0"/>
            <a:ext cx="147637"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0" name="Freeform 38">
            <a:extLst>
              <a:ext uri="{FF2B5EF4-FFF2-40B4-BE49-F238E27FC236}">
                <a16:creationId xmlns:a16="http://schemas.microsoft.com/office/drawing/2014/main" id="{979A6832-E9E8-4C24-9E4B-4F8C36C12362}"/>
              </a:ext>
            </a:extLst>
          </p:cNvPr>
          <p:cNvSpPr>
            <a:spLocks/>
          </p:cNvSpPr>
          <p:nvPr/>
        </p:nvSpPr>
        <p:spPr bwMode="auto">
          <a:xfrm>
            <a:off x="3144838" y="0"/>
            <a:ext cx="149225" cy="55563"/>
          </a:xfrm>
          <a:custGeom>
            <a:avLst/>
            <a:gdLst>
              <a:gd name="T0" fmla="*/ 0 w 94"/>
              <a:gd name="T1" fmla="*/ 35 h 35"/>
              <a:gd name="T2" fmla="*/ 47 w 94"/>
              <a:gd name="T3" fmla="*/ 0 h 35"/>
              <a:gd name="T4" fmla="*/ 94 w 94"/>
              <a:gd name="T5" fmla="*/ 35 h 35"/>
              <a:gd name="T6" fmla="*/ 0 w 94"/>
              <a:gd name="T7" fmla="*/ 35 h 35"/>
              <a:gd name="T8" fmla="*/ 0 60000 65536"/>
              <a:gd name="T9" fmla="*/ 0 60000 65536"/>
              <a:gd name="T10" fmla="*/ 0 60000 65536"/>
              <a:gd name="T11" fmla="*/ 0 60000 65536"/>
              <a:gd name="T12" fmla="*/ 0 w 94"/>
              <a:gd name="T13" fmla="*/ 0 h 35"/>
              <a:gd name="T14" fmla="*/ 94 w 94"/>
              <a:gd name="T15" fmla="*/ 35 h 35"/>
            </a:gdLst>
            <a:ahLst/>
            <a:cxnLst>
              <a:cxn ang="T8">
                <a:pos x="T0" y="T1"/>
              </a:cxn>
              <a:cxn ang="T9">
                <a:pos x="T2" y="T3"/>
              </a:cxn>
              <a:cxn ang="T10">
                <a:pos x="T4" y="T5"/>
              </a:cxn>
              <a:cxn ang="T11">
                <a:pos x="T6" y="T7"/>
              </a:cxn>
            </a:cxnLst>
            <a:rect l="T12" t="T13" r="T14" b="T15"/>
            <a:pathLst>
              <a:path w="94" h="35">
                <a:moveTo>
                  <a:pt x="0" y="35"/>
                </a:moveTo>
                <a:lnTo>
                  <a:pt x="47" y="0"/>
                </a:lnTo>
                <a:lnTo>
                  <a:pt x="94"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1" name="Freeform 39">
            <a:extLst>
              <a:ext uri="{FF2B5EF4-FFF2-40B4-BE49-F238E27FC236}">
                <a16:creationId xmlns:a16="http://schemas.microsoft.com/office/drawing/2014/main" id="{9DF1C7FC-E27D-4DD6-8020-ADA9FA7DD5E7}"/>
              </a:ext>
            </a:extLst>
          </p:cNvPr>
          <p:cNvSpPr>
            <a:spLocks/>
          </p:cNvSpPr>
          <p:nvPr/>
        </p:nvSpPr>
        <p:spPr bwMode="auto">
          <a:xfrm>
            <a:off x="3351213" y="0"/>
            <a:ext cx="147637" cy="55563"/>
          </a:xfrm>
          <a:custGeom>
            <a:avLst/>
            <a:gdLst>
              <a:gd name="T0" fmla="*/ 0 w 93"/>
              <a:gd name="T1" fmla="*/ 35 h 35"/>
              <a:gd name="T2" fmla="*/ 47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7"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112" name="Freeform 40">
            <a:extLst>
              <a:ext uri="{FF2B5EF4-FFF2-40B4-BE49-F238E27FC236}">
                <a16:creationId xmlns:a16="http://schemas.microsoft.com/office/drawing/2014/main" id="{76634B17-1F3E-4E37-A8D7-653A45A31D4C}"/>
              </a:ext>
            </a:extLst>
          </p:cNvPr>
          <p:cNvSpPr>
            <a:spLocks/>
          </p:cNvSpPr>
          <p:nvPr/>
        </p:nvSpPr>
        <p:spPr bwMode="auto">
          <a:xfrm>
            <a:off x="3565525" y="0"/>
            <a:ext cx="147638" cy="55563"/>
          </a:xfrm>
          <a:custGeom>
            <a:avLst/>
            <a:gdLst>
              <a:gd name="T0" fmla="*/ 0 w 93"/>
              <a:gd name="T1" fmla="*/ 35 h 35"/>
              <a:gd name="T2" fmla="*/ 46 w 93"/>
              <a:gd name="T3" fmla="*/ 0 h 35"/>
              <a:gd name="T4" fmla="*/ 93 w 93"/>
              <a:gd name="T5" fmla="*/ 35 h 35"/>
              <a:gd name="T6" fmla="*/ 0 w 93"/>
              <a:gd name="T7" fmla="*/ 35 h 35"/>
              <a:gd name="T8" fmla="*/ 0 60000 65536"/>
              <a:gd name="T9" fmla="*/ 0 60000 65536"/>
              <a:gd name="T10" fmla="*/ 0 60000 65536"/>
              <a:gd name="T11" fmla="*/ 0 60000 65536"/>
              <a:gd name="T12" fmla="*/ 0 w 93"/>
              <a:gd name="T13" fmla="*/ 0 h 35"/>
              <a:gd name="T14" fmla="*/ 93 w 93"/>
              <a:gd name="T15" fmla="*/ 35 h 35"/>
            </a:gdLst>
            <a:ahLst/>
            <a:cxnLst>
              <a:cxn ang="T8">
                <a:pos x="T0" y="T1"/>
              </a:cxn>
              <a:cxn ang="T9">
                <a:pos x="T2" y="T3"/>
              </a:cxn>
              <a:cxn ang="T10">
                <a:pos x="T4" y="T5"/>
              </a:cxn>
              <a:cxn ang="T11">
                <a:pos x="T6" y="T7"/>
              </a:cxn>
            </a:cxnLst>
            <a:rect l="T12" t="T13" r="T14" b="T15"/>
            <a:pathLst>
              <a:path w="93" h="35">
                <a:moveTo>
                  <a:pt x="0" y="35"/>
                </a:moveTo>
                <a:lnTo>
                  <a:pt x="46" y="0"/>
                </a:lnTo>
                <a:lnTo>
                  <a:pt x="93" y="35"/>
                </a:lnTo>
                <a:lnTo>
                  <a:pt x="0" y="35"/>
                </a:lnTo>
                <a:close/>
              </a:path>
            </a:pathLst>
          </a:custGeom>
          <a:solidFill>
            <a:srgbClr val="BFFF8C"/>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3113" name="Picture 41" descr="BD14742_">
            <a:extLst>
              <a:ext uri="{FF2B5EF4-FFF2-40B4-BE49-F238E27FC236}">
                <a16:creationId xmlns:a16="http://schemas.microsoft.com/office/drawing/2014/main" id="{B5DAD1C2-D3F2-4B85-8628-483342866F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696075"/>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Logo">
            <a:extLst>
              <a:ext uri="{FF2B5EF4-FFF2-40B4-BE49-F238E27FC236}">
                <a16:creationId xmlns:a16="http://schemas.microsoft.com/office/drawing/2014/main" id="{1FEDCC09-9339-4810-8583-F494E4AD7B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52400"/>
            <a:ext cx="2743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BD14742_">
            <a:extLst>
              <a:ext uri="{FF2B5EF4-FFF2-40B4-BE49-F238E27FC236}">
                <a16:creationId xmlns:a16="http://schemas.microsoft.com/office/drawing/2014/main" id="{352DA717-7994-4078-8C36-FC8409EFF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6" name="Rectangle 44">
            <a:extLst>
              <a:ext uri="{FF2B5EF4-FFF2-40B4-BE49-F238E27FC236}">
                <a16:creationId xmlns:a16="http://schemas.microsoft.com/office/drawing/2014/main" id="{C1005C4A-5B04-4B2B-8A8B-0A1352E27D60}"/>
              </a:ext>
            </a:extLst>
          </p:cNvPr>
          <p:cNvSpPr>
            <a:spLocks noGrp="1" noChangeArrowheads="1"/>
          </p:cNvSpPr>
          <p:nvPr>
            <p:ph type="title"/>
          </p:nvPr>
        </p:nvSpPr>
        <p:spPr>
          <a:xfrm>
            <a:off x="2876549" y="2324100"/>
            <a:ext cx="3998913" cy="1143000"/>
          </a:xfrm>
        </p:spPr>
        <p:txBody>
          <a:bodyPr/>
          <a:lstStyle/>
          <a:p>
            <a:pPr algn="l"/>
            <a:r>
              <a:rPr lang="en-US" altLang="en-US" dirty="0"/>
              <a:t>Demonstration</a:t>
            </a:r>
          </a:p>
        </p:txBody>
      </p:sp>
      <p:sp>
        <p:nvSpPr>
          <p:cNvPr id="3118" name="Text Box 46">
            <a:extLst>
              <a:ext uri="{FF2B5EF4-FFF2-40B4-BE49-F238E27FC236}">
                <a16:creationId xmlns:a16="http://schemas.microsoft.com/office/drawing/2014/main" id="{24F93D1A-02A4-4C1B-A847-C1EA95087D66}"/>
              </a:ext>
            </a:extLst>
          </p:cNvPr>
          <p:cNvSpPr txBox="1">
            <a:spLocks noChangeArrowheads="1"/>
          </p:cNvSpPr>
          <p:nvPr/>
        </p:nvSpPr>
        <p:spPr bwMode="auto">
          <a:xfrm>
            <a:off x="8534400" y="6400800"/>
            <a:ext cx="381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fld id="{978D5600-90D5-462D-9057-03C783E4AC29}" type="slidenum">
              <a:rPr lang="en-US" altLang="en-US" sz="1000"/>
              <a:pPr eaLnBrk="1" hangingPunct="1">
                <a:spcBef>
                  <a:spcPct val="50000"/>
                </a:spcBef>
              </a:pPr>
              <a:t>9</a:t>
            </a:fld>
            <a:endParaRPr lang="en-US" altLang="en-US" sz="1000"/>
          </a:p>
        </p:txBody>
      </p:sp>
    </p:spTree>
    <p:extLst>
      <p:ext uri="{BB962C8B-B14F-4D97-AF65-F5344CB8AC3E}">
        <p14:creationId xmlns:p14="http://schemas.microsoft.com/office/powerpoint/2010/main" val="3630002043"/>
      </p:ext>
    </p:extLst>
  </p:cSld>
  <p:clrMapOvr>
    <a:masterClrMapping/>
  </p:clrMapOvr>
</p:sld>
</file>

<file path=ppt/theme/theme1.xml><?xml version="1.0" encoding="utf-8"?>
<a:theme xmlns:a="http://schemas.openxmlformats.org/drawingml/2006/main" name="Power Point Template - Cover and Page">
  <a:themeElements>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ower Point Template - Cover and Pag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ower Point Template - Cover and Pag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 Point Template - Cover and Pag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 Point Template - Cover and Pag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 Point Template - Cover and Pag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 Point Template - Cover and Pag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 Point Template - Cover and Pag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 Point Template - Cover and Pag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 - Cover and Page</Template>
  <TotalTime>431</TotalTime>
  <Words>327</Words>
  <Application>Microsoft Office PowerPoint</Application>
  <PresentationFormat>On-screen Show (4:3)</PresentationFormat>
  <Paragraphs>77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Times New Roman</vt:lpstr>
      <vt:lpstr>Power Point Template - Cover and Page</vt:lpstr>
      <vt:lpstr>The LIHEAP Data Warehouse: Overview and Demonstration</vt:lpstr>
      <vt:lpstr>LIHEAP Performance Management Website</vt:lpstr>
      <vt:lpstr>LIHEAP Performance Management Website</vt:lpstr>
      <vt:lpstr>The Data Warehouse</vt:lpstr>
      <vt:lpstr>Data included in the Data Warehouse</vt:lpstr>
      <vt:lpstr>Sources of Data</vt:lpstr>
      <vt:lpstr>Using the Data Warehouse</vt:lpstr>
      <vt:lpstr>Features &amp; Tools for the Data Warehouse</vt:lpstr>
      <vt:lpstr>Demonstration</vt:lpstr>
      <vt:lpstr>    Experience the Data Warehouse!  Visit the APPRISE Exhibitor Table to use the Data Warehouse, print reports for your state, and receive handouts with instructions to generate these reports.  Dan Bausch, APPRISE Daniel-Bausch@appriseinc.org 609-252-9050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LIHEAP Performance</dc:title>
  <dc:creator>Daniel Bausch</dc:creator>
  <cp:lastModifiedBy>Daniel Bausch</cp:lastModifiedBy>
  <cp:revision>18</cp:revision>
  <dcterms:created xsi:type="dcterms:W3CDTF">2019-05-28T11:37:44Z</dcterms:created>
  <dcterms:modified xsi:type="dcterms:W3CDTF">2019-05-29T13:33:54Z</dcterms:modified>
</cp:coreProperties>
</file>