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91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2" r:id="rId22"/>
    <p:sldId id="290" r:id="rId2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4660"/>
  </p:normalViewPr>
  <p:slideViewPr>
    <p:cSldViewPr>
      <p:cViewPr varScale="1">
        <p:scale>
          <a:sx n="104" d="100"/>
          <a:sy n="104" d="100"/>
        </p:scale>
        <p:origin x="17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171757515817772E-2"/>
          <c:y val="5.5573092041889462E-2"/>
          <c:w val="0.60205320349449076"/>
          <c:h val="0.944426907958110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Funding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A1-406E-9EED-4924E0DC8EFA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A1-406E-9EED-4924E0DC8EFA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DA1-406E-9EED-4924E0DC8EFA}"/>
              </c:ext>
            </c:extLst>
          </c:dPt>
          <c:dLbls>
            <c:numFmt formatCode="&quot;$&quot;#,##0.00&quot;M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Federal Funding</c:v>
                </c:pt>
                <c:pt idx="1">
                  <c:v>District Funding</c:v>
                </c:pt>
                <c:pt idx="2">
                  <c:v>Ratepayer Funding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8.1342040000000004</c:v>
                </c:pt>
                <c:pt idx="1">
                  <c:v>6.8255140000000001</c:v>
                </c:pt>
                <c:pt idx="2">
                  <c:v>5.41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A1-406E-9EED-4924E0DC8E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1924B1-6A90-4EFC-BD4B-22E17660A94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497FFF-B27B-4E7A-9A49-ED5613DECAAC}">
      <dgm:prSet phldrT="[Text]"/>
      <dgm:spPr/>
      <dgm:t>
        <a:bodyPr/>
        <a:lstStyle/>
        <a:p>
          <a:pPr algn="ctr"/>
          <a:r>
            <a:rPr lang="en-US" dirty="0"/>
            <a:t>Income</a:t>
          </a:r>
        </a:p>
      </dgm:t>
    </dgm:pt>
    <dgm:pt modelId="{FCC4DC03-6C2E-4BCC-8BBF-0E831E996D03}" type="parTrans" cxnId="{28D00776-221B-44C6-8823-DED5797812B6}">
      <dgm:prSet/>
      <dgm:spPr/>
      <dgm:t>
        <a:bodyPr/>
        <a:lstStyle/>
        <a:p>
          <a:endParaRPr lang="en-US"/>
        </a:p>
      </dgm:t>
    </dgm:pt>
    <dgm:pt modelId="{111F89D5-1DBC-4C2B-B452-EA9B7CF08333}" type="sibTrans" cxnId="{28D00776-221B-44C6-8823-DED5797812B6}">
      <dgm:prSet/>
      <dgm:spPr/>
      <dgm:t>
        <a:bodyPr/>
        <a:lstStyle/>
        <a:p>
          <a:endParaRPr lang="en-US"/>
        </a:p>
      </dgm:t>
    </dgm:pt>
    <dgm:pt modelId="{055660B9-FBBC-47C1-BCEB-F15FA387BCB3}">
      <dgm:prSet phldrT="[Text]" custT="1"/>
      <dgm:spPr/>
      <dgm:t>
        <a:bodyPr/>
        <a:lstStyle/>
        <a:p>
          <a:pPr>
            <a:buNone/>
          </a:pPr>
          <a:r>
            <a:rPr lang="en-US" sz="2400" dirty="0"/>
            <a:t>Less income </a:t>
          </a:r>
          <a:r>
            <a:rPr lang="en-US" sz="2400" dirty="0">
              <a:sym typeface="Wingdings" panose="05000000000000000000" pitchFamily="2" charset="2"/>
            </a:rPr>
            <a:t> higher benefit</a:t>
          </a:r>
          <a:endParaRPr lang="en-US" sz="2400" dirty="0"/>
        </a:p>
      </dgm:t>
    </dgm:pt>
    <dgm:pt modelId="{267C204A-81C0-416B-8886-7C544EE0DCAF}" type="parTrans" cxnId="{DECCA3FE-AC77-4FF2-A66A-8E3D2E8BB6DE}">
      <dgm:prSet/>
      <dgm:spPr/>
      <dgm:t>
        <a:bodyPr/>
        <a:lstStyle/>
        <a:p>
          <a:endParaRPr lang="en-US"/>
        </a:p>
      </dgm:t>
    </dgm:pt>
    <dgm:pt modelId="{8392FAB8-EFB0-4E2B-9C53-EA2C39329951}" type="sibTrans" cxnId="{DECCA3FE-AC77-4FF2-A66A-8E3D2E8BB6DE}">
      <dgm:prSet/>
      <dgm:spPr/>
      <dgm:t>
        <a:bodyPr/>
        <a:lstStyle/>
        <a:p>
          <a:endParaRPr lang="en-US"/>
        </a:p>
      </dgm:t>
    </dgm:pt>
    <dgm:pt modelId="{FC61F4ED-D744-417E-B6B9-C7A34679AB07}">
      <dgm:prSet phldrT="[Text]"/>
      <dgm:spPr/>
      <dgm:t>
        <a:bodyPr/>
        <a:lstStyle/>
        <a:p>
          <a:pPr algn="ctr"/>
          <a:r>
            <a:rPr lang="en-US" dirty="0"/>
            <a:t>Household Size</a:t>
          </a:r>
        </a:p>
      </dgm:t>
    </dgm:pt>
    <dgm:pt modelId="{534ACF21-D5B3-4282-922C-1D4DA62CA7A6}" type="parTrans" cxnId="{BFA4E1C2-D1C0-41F5-882A-21FE9DA54386}">
      <dgm:prSet/>
      <dgm:spPr/>
      <dgm:t>
        <a:bodyPr/>
        <a:lstStyle/>
        <a:p>
          <a:endParaRPr lang="en-US"/>
        </a:p>
      </dgm:t>
    </dgm:pt>
    <dgm:pt modelId="{105CA82C-ABED-4DB5-9C5D-A8C3364B8802}" type="sibTrans" cxnId="{BFA4E1C2-D1C0-41F5-882A-21FE9DA54386}">
      <dgm:prSet/>
      <dgm:spPr/>
      <dgm:t>
        <a:bodyPr/>
        <a:lstStyle/>
        <a:p>
          <a:endParaRPr lang="en-US"/>
        </a:p>
      </dgm:t>
    </dgm:pt>
    <dgm:pt modelId="{4B26DF7C-3891-4CE8-8FC0-60AEFE336770}">
      <dgm:prSet phldrT="[Text]" custT="1"/>
      <dgm:spPr/>
      <dgm:t>
        <a:bodyPr/>
        <a:lstStyle/>
        <a:p>
          <a:pPr>
            <a:buNone/>
          </a:pPr>
          <a:r>
            <a:rPr lang="en-US" sz="2400" dirty="0"/>
            <a:t>More household members </a:t>
          </a:r>
          <a:r>
            <a:rPr lang="en-US" sz="2400" dirty="0">
              <a:sym typeface="Wingdings" panose="05000000000000000000" pitchFamily="2" charset="2"/>
            </a:rPr>
            <a:t> higher benefit</a:t>
          </a:r>
          <a:endParaRPr lang="en-US" sz="2400" dirty="0"/>
        </a:p>
      </dgm:t>
    </dgm:pt>
    <dgm:pt modelId="{78029CA6-6B07-4FCE-B156-34E3C6E0B51F}" type="parTrans" cxnId="{E0F84730-3E2C-49EC-9558-63E7892B9D48}">
      <dgm:prSet/>
      <dgm:spPr/>
      <dgm:t>
        <a:bodyPr/>
        <a:lstStyle/>
        <a:p>
          <a:endParaRPr lang="en-US"/>
        </a:p>
      </dgm:t>
    </dgm:pt>
    <dgm:pt modelId="{71AAE40F-6441-4AD7-86E7-DB630535573D}" type="sibTrans" cxnId="{E0F84730-3E2C-49EC-9558-63E7892B9D48}">
      <dgm:prSet/>
      <dgm:spPr/>
      <dgm:t>
        <a:bodyPr/>
        <a:lstStyle/>
        <a:p>
          <a:endParaRPr lang="en-US"/>
        </a:p>
      </dgm:t>
    </dgm:pt>
    <dgm:pt modelId="{C6CAEF58-B07D-4EA1-A366-F32E69DC86B3}">
      <dgm:prSet phldrT="[Text]"/>
      <dgm:spPr/>
      <dgm:t>
        <a:bodyPr/>
        <a:lstStyle/>
        <a:p>
          <a:pPr algn="ctr"/>
          <a:r>
            <a:rPr lang="en-US" dirty="0"/>
            <a:t>Housing Unit Type</a:t>
          </a:r>
        </a:p>
      </dgm:t>
    </dgm:pt>
    <dgm:pt modelId="{5B16F402-E0B1-4706-9A41-03E1C7EF4C5C}" type="parTrans" cxnId="{3FBDFCF3-C572-4608-AED8-C9190FA94B67}">
      <dgm:prSet/>
      <dgm:spPr/>
      <dgm:t>
        <a:bodyPr/>
        <a:lstStyle/>
        <a:p>
          <a:endParaRPr lang="en-US"/>
        </a:p>
      </dgm:t>
    </dgm:pt>
    <dgm:pt modelId="{E2757476-FB96-4245-A5E9-D07F80B62B34}" type="sibTrans" cxnId="{3FBDFCF3-C572-4608-AED8-C9190FA94B67}">
      <dgm:prSet/>
      <dgm:spPr/>
      <dgm:t>
        <a:bodyPr/>
        <a:lstStyle/>
        <a:p>
          <a:endParaRPr lang="en-US"/>
        </a:p>
      </dgm:t>
    </dgm:pt>
    <dgm:pt modelId="{9431D65A-3D91-43B9-85BC-6D222E61053D}">
      <dgm:prSet phldrT="[Text]" custT="1"/>
      <dgm:spPr/>
      <dgm:t>
        <a:bodyPr/>
        <a:lstStyle/>
        <a:p>
          <a:pPr>
            <a:buNone/>
          </a:pPr>
          <a:r>
            <a:rPr lang="en-US" sz="2400" dirty="0"/>
            <a:t>Single family home </a:t>
          </a:r>
          <a:r>
            <a:rPr lang="en-US" sz="2400" dirty="0">
              <a:sym typeface="Wingdings" panose="05000000000000000000" pitchFamily="2" charset="2"/>
            </a:rPr>
            <a:t> higher benefit</a:t>
          </a:r>
          <a:endParaRPr lang="en-US" sz="2400" dirty="0"/>
        </a:p>
      </dgm:t>
    </dgm:pt>
    <dgm:pt modelId="{D864E1D8-1532-419C-A721-071835FF655E}" type="parTrans" cxnId="{F07A05BD-25F9-4DFD-9F91-5F084798B1F1}">
      <dgm:prSet/>
      <dgm:spPr/>
      <dgm:t>
        <a:bodyPr/>
        <a:lstStyle/>
        <a:p>
          <a:endParaRPr lang="en-US"/>
        </a:p>
      </dgm:t>
    </dgm:pt>
    <dgm:pt modelId="{470290CD-3A07-4105-8B87-8FB16E5CA039}" type="sibTrans" cxnId="{F07A05BD-25F9-4DFD-9F91-5F084798B1F1}">
      <dgm:prSet/>
      <dgm:spPr/>
      <dgm:t>
        <a:bodyPr/>
        <a:lstStyle/>
        <a:p>
          <a:endParaRPr lang="en-US"/>
        </a:p>
      </dgm:t>
    </dgm:pt>
    <dgm:pt modelId="{051CFAEB-7E8E-41FC-A872-E02FBE4BE0FD}">
      <dgm:prSet phldrT="[Text]"/>
      <dgm:spPr/>
      <dgm:t>
        <a:bodyPr/>
        <a:lstStyle/>
        <a:p>
          <a:pPr algn="ctr"/>
          <a:r>
            <a:rPr lang="en-US" dirty="0"/>
            <a:t>Heating Fuel Type</a:t>
          </a:r>
        </a:p>
      </dgm:t>
    </dgm:pt>
    <dgm:pt modelId="{0215C681-9BBF-4C8A-817C-45988678C685}" type="parTrans" cxnId="{56C7609A-531D-402B-9AEA-C50E2AD6D3F8}">
      <dgm:prSet/>
      <dgm:spPr/>
      <dgm:t>
        <a:bodyPr/>
        <a:lstStyle/>
        <a:p>
          <a:endParaRPr lang="en-US"/>
        </a:p>
      </dgm:t>
    </dgm:pt>
    <dgm:pt modelId="{F59BE32B-046E-4F9C-9FB2-994900F61896}" type="sibTrans" cxnId="{56C7609A-531D-402B-9AEA-C50E2AD6D3F8}">
      <dgm:prSet/>
      <dgm:spPr/>
      <dgm:t>
        <a:bodyPr/>
        <a:lstStyle/>
        <a:p>
          <a:endParaRPr lang="en-US"/>
        </a:p>
      </dgm:t>
    </dgm:pt>
    <dgm:pt modelId="{C61C64AD-DC93-46B8-8300-01C9E98FBC71}">
      <dgm:prSet phldrT="[Text]" custT="1"/>
      <dgm:spPr/>
      <dgm:t>
        <a:bodyPr/>
        <a:lstStyle/>
        <a:p>
          <a:pPr>
            <a:buNone/>
          </a:pPr>
          <a:r>
            <a:rPr lang="en-US" sz="2400" dirty="0"/>
            <a:t>Electric main heat </a:t>
          </a:r>
          <a:r>
            <a:rPr lang="en-US" sz="2400" dirty="0">
              <a:sym typeface="Wingdings" panose="05000000000000000000" pitchFamily="2" charset="2"/>
            </a:rPr>
            <a:t> higher benefit</a:t>
          </a:r>
          <a:endParaRPr lang="en-US" sz="2400" dirty="0"/>
        </a:p>
      </dgm:t>
    </dgm:pt>
    <dgm:pt modelId="{DABF3860-7AC7-4CAC-A8F9-63D60C20D056}" type="parTrans" cxnId="{C97E81F4-91E6-4530-94E1-9DAF15585002}">
      <dgm:prSet/>
      <dgm:spPr/>
      <dgm:t>
        <a:bodyPr/>
        <a:lstStyle/>
        <a:p>
          <a:endParaRPr lang="en-US"/>
        </a:p>
      </dgm:t>
    </dgm:pt>
    <dgm:pt modelId="{9D903F1E-3FDE-4EAE-828F-1004895B0339}" type="sibTrans" cxnId="{C97E81F4-91E6-4530-94E1-9DAF15585002}">
      <dgm:prSet/>
      <dgm:spPr/>
      <dgm:t>
        <a:bodyPr/>
        <a:lstStyle/>
        <a:p>
          <a:endParaRPr lang="en-US"/>
        </a:p>
      </dgm:t>
    </dgm:pt>
    <dgm:pt modelId="{E7DD4ED7-4F3A-4DF0-B0B4-305871F479D6}" type="pres">
      <dgm:prSet presAssocID="{FC1924B1-6A90-4EFC-BD4B-22E17660A942}" presName="Name0" presStyleCnt="0">
        <dgm:presLayoutVars>
          <dgm:dir/>
          <dgm:animLvl val="lvl"/>
          <dgm:resizeHandles val="exact"/>
        </dgm:presLayoutVars>
      </dgm:prSet>
      <dgm:spPr/>
    </dgm:pt>
    <dgm:pt modelId="{FE86F264-B265-4C6B-9A2F-0551EEDD30E9}" type="pres">
      <dgm:prSet presAssocID="{051CFAEB-7E8E-41FC-A872-E02FBE4BE0FD}" presName="linNode" presStyleCnt="0"/>
      <dgm:spPr/>
    </dgm:pt>
    <dgm:pt modelId="{500F0279-8477-45F6-823B-6723840FC8CD}" type="pres">
      <dgm:prSet presAssocID="{051CFAEB-7E8E-41FC-A872-E02FBE4BE0FD}" presName="parentText" presStyleLbl="node1" presStyleIdx="0" presStyleCnt="4" custScaleX="81888">
        <dgm:presLayoutVars>
          <dgm:chMax val="1"/>
          <dgm:bulletEnabled val="1"/>
        </dgm:presLayoutVars>
      </dgm:prSet>
      <dgm:spPr/>
    </dgm:pt>
    <dgm:pt modelId="{3E4647C7-DDBC-4819-9432-0AD47F191FFD}" type="pres">
      <dgm:prSet presAssocID="{051CFAEB-7E8E-41FC-A872-E02FBE4BE0FD}" presName="descendantText" presStyleLbl="alignAccFollowNode1" presStyleIdx="0" presStyleCnt="4" custScaleX="108024">
        <dgm:presLayoutVars>
          <dgm:bulletEnabled val="1"/>
        </dgm:presLayoutVars>
      </dgm:prSet>
      <dgm:spPr/>
    </dgm:pt>
    <dgm:pt modelId="{7AEBF07F-3B8A-41FB-AC9E-AF0A72594487}" type="pres">
      <dgm:prSet presAssocID="{F59BE32B-046E-4F9C-9FB2-994900F61896}" presName="sp" presStyleCnt="0"/>
      <dgm:spPr/>
    </dgm:pt>
    <dgm:pt modelId="{A4D61D7A-7B03-4AFF-A732-D4B0313EC04F}" type="pres">
      <dgm:prSet presAssocID="{FE497FFF-B27B-4E7A-9A49-ED5613DECAAC}" presName="linNode" presStyleCnt="0"/>
      <dgm:spPr/>
    </dgm:pt>
    <dgm:pt modelId="{63A0738F-14B5-47CA-92FE-0942E9846119}" type="pres">
      <dgm:prSet presAssocID="{FE497FFF-B27B-4E7A-9A49-ED5613DECAAC}" presName="parentText" presStyleLbl="node1" presStyleIdx="1" presStyleCnt="4" custScaleX="81888">
        <dgm:presLayoutVars>
          <dgm:chMax val="1"/>
          <dgm:bulletEnabled val="1"/>
        </dgm:presLayoutVars>
      </dgm:prSet>
      <dgm:spPr/>
    </dgm:pt>
    <dgm:pt modelId="{1598DE54-1F68-4D8A-9292-2BF6F2842D0B}" type="pres">
      <dgm:prSet presAssocID="{FE497FFF-B27B-4E7A-9A49-ED5613DECAAC}" presName="descendantText" presStyleLbl="alignAccFollowNode1" presStyleIdx="1" presStyleCnt="4" custScaleX="108024">
        <dgm:presLayoutVars>
          <dgm:bulletEnabled val="1"/>
        </dgm:presLayoutVars>
      </dgm:prSet>
      <dgm:spPr/>
    </dgm:pt>
    <dgm:pt modelId="{AFBEF64E-7496-45B5-81B6-E99DEFD58513}" type="pres">
      <dgm:prSet presAssocID="{111F89D5-1DBC-4C2B-B452-EA9B7CF08333}" presName="sp" presStyleCnt="0"/>
      <dgm:spPr/>
    </dgm:pt>
    <dgm:pt modelId="{95AE2E1E-D1E2-4084-9F38-850E3BDDF519}" type="pres">
      <dgm:prSet presAssocID="{FC61F4ED-D744-417E-B6B9-C7A34679AB07}" presName="linNode" presStyleCnt="0"/>
      <dgm:spPr/>
    </dgm:pt>
    <dgm:pt modelId="{3CCADE0B-E55A-4A96-A15D-CCB912EBB424}" type="pres">
      <dgm:prSet presAssocID="{FC61F4ED-D744-417E-B6B9-C7A34679AB07}" presName="parentText" presStyleLbl="node1" presStyleIdx="2" presStyleCnt="4" custScaleX="81888">
        <dgm:presLayoutVars>
          <dgm:chMax val="1"/>
          <dgm:bulletEnabled val="1"/>
        </dgm:presLayoutVars>
      </dgm:prSet>
      <dgm:spPr/>
    </dgm:pt>
    <dgm:pt modelId="{38AD17C8-82E4-4B0A-BF52-11F5B236C4AA}" type="pres">
      <dgm:prSet presAssocID="{FC61F4ED-D744-417E-B6B9-C7A34679AB07}" presName="descendantText" presStyleLbl="alignAccFollowNode1" presStyleIdx="2" presStyleCnt="4" custScaleX="108024">
        <dgm:presLayoutVars>
          <dgm:bulletEnabled val="1"/>
        </dgm:presLayoutVars>
      </dgm:prSet>
      <dgm:spPr/>
    </dgm:pt>
    <dgm:pt modelId="{0E6CAD88-0FE2-4655-90D1-A5EED44E4360}" type="pres">
      <dgm:prSet presAssocID="{105CA82C-ABED-4DB5-9C5D-A8C3364B8802}" presName="sp" presStyleCnt="0"/>
      <dgm:spPr/>
    </dgm:pt>
    <dgm:pt modelId="{3B99EBF8-59EF-4A40-AE70-C4F4DA9DB42C}" type="pres">
      <dgm:prSet presAssocID="{C6CAEF58-B07D-4EA1-A366-F32E69DC86B3}" presName="linNode" presStyleCnt="0"/>
      <dgm:spPr/>
    </dgm:pt>
    <dgm:pt modelId="{0B8E8309-41C2-4814-B162-55688AADBECF}" type="pres">
      <dgm:prSet presAssocID="{C6CAEF58-B07D-4EA1-A366-F32E69DC86B3}" presName="parentText" presStyleLbl="node1" presStyleIdx="3" presStyleCnt="4" custScaleX="81888">
        <dgm:presLayoutVars>
          <dgm:chMax val="1"/>
          <dgm:bulletEnabled val="1"/>
        </dgm:presLayoutVars>
      </dgm:prSet>
      <dgm:spPr/>
    </dgm:pt>
    <dgm:pt modelId="{9ADD657B-0138-4F6A-952F-BF89807CB57D}" type="pres">
      <dgm:prSet presAssocID="{C6CAEF58-B07D-4EA1-A366-F32E69DC86B3}" presName="descendantText" presStyleLbl="alignAccFollowNode1" presStyleIdx="3" presStyleCnt="4" custScaleX="108024">
        <dgm:presLayoutVars>
          <dgm:bulletEnabled val="1"/>
        </dgm:presLayoutVars>
      </dgm:prSet>
      <dgm:spPr/>
    </dgm:pt>
  </dgm:ptLst>
  <dgm:cxnLst>
    <dgm:cxn modelId="{72727E07-51B0-4D60-95D1-13DF2D36DDB3}" type="presOf" srcId="{C6CAEF58-B07D-4EA1-A366-F32E69DC86B3}" destId="{0B8E8309-41C2-4814-B162-55688AADBECF}" srcOrd="0" destOrd="0" presId="urn:microsoft.com/office/officeart/2005/8/layout/vList5"/>
    <dgm:cxn modelId="{FFE65B0E-691A-4DDF-83F8-F5816767342D}" type="presOf" srcId="{C61C64AD-DC93-46B8-8300-01C9E98FBC71}" destId="{3E4647C7-DDBC-4819-9432-0AD47F191FFD}" srcOrd="0" destOrd="0" presId="urn:microsoft.com/office/officeart/2005/8/layout/vList5"/>
    <dgm:cxn modelId="{3AED9A2A-08B2-424A-A631-CCEE132B95F7}" type="presOf" srcId="{FC1924B1-6A90-4EFC-BD4B-22E17660A942}" destId="{E7DD4ED7-4F3A-4DF0-B0B4-305871F479D6}" srcOrd="0" destOrd="0" presId="urn:microsoft.com/office/officeart/2005/8/layout/vList5"/>
    <dgm:cxn modelId="{E0F84730-3E2C-49EC-9558-63E7892B9D48}" srcId="{FC61F4ED-D744-417E-B6B9-C7A34679AB07}" destId="{4B26DF7C-3891-4CE8-8FC0-60AEFE336770}" srcOrd="0" destOrd="0" parTransId="{78029CA6-6B07-4FCE-B156-34E3C6E0B51F}" sibTransId="{71AAE40F-6441-4AD7-86E7-DB630535573D}"/>
    <dgm:cxn modelId="{28D00776-221B-44C6-8823-DED5797812B6}" srcId="{FC1924B1-6A90-4EFC-BD4B-22E17660A942}" destId="{FE497FFF-B27B-4E7A-9A49-ED5613DECAAC}" srcOrd="1" destOrd="0" parTransId="{FCC4DC03-6C2E-4BCC-8BBF-0E831E996D03}" sibTransId="{111F89D5-1DBC-4C2B-B452-EA9B7CF08333}"/>
    <dgm:cxn modelId="{312D6A8F-4088-4563-8208-B1D0FAAD7EFE}" type="presOf" srcId="{051CFAEB-7E8E-41FC-A872-E02FBE4BE0FD}" destId="{500F0279-8477-45F6-823B-6723840FC8CD}" srcOrd="0" destOrd="0" presId="urn:microsoft.com/office/officeart/2005/8/layout/vList5"/>
    <dgm:cxn modelId="{56C7609A-531D-402B-9AEA-C50E2AD6D3F8}" srcId="{FC1924B1-6A90-4EFC-BD4B-22E17660A942}" destId="{051CFAEB-7E8E-41FC-A872-E02FBE4BE0FD}" srcOrd="0" destOrd="0" parTransId="{0215C681-9BBF-4C8A-817C-45988678C685}" sibTransId="{F59BE32B-046E-4F9C-9FB2-994900F61896}"/>
    <dgm:cxn modelId="{22D5ABB2-DC2A-4AFB-A3C3-C39A44F7F8BB}" type="presOf" srcId="{4B26DF7C-3891-4CE8-8FC0-60AEFE336770}" destId="{38AD17C8-82E4-4B0A-BF52-11F5B236C4AA}" srcOrd="0" destOrd="0" presId="urn:microsoft.com/office/officeart/2005/8/layout/vList5"/>
    <dgm:cxn modelId="{34A1CDB8-C545-4E31-A3C4-6A45DD10F066}" type="presOf" srcId="{FE497FFF-B27B-4E7A-9A49-ED5613DECAAC}" destId="{63A0738F-14B5-47CA-92FE-0942E9846119}" srcOrd="0" destOrd="0" presId="urn:microsoft.com/office/officeart/2005/8/layout/vList5"/>
    <dgm:cxn modelId="{0B68ECB9-402C-4D6C-B512-8BAF5F30A00A}" type="presOf" srcId="{FC61F4ED-D744-417E-B6B9-C7A34679AB07}" destId="{3CCADE0B-E55A-4A96-A15D-CCB912EBB424}" srcOrd="0" destOrd="0" presId="urn:microsoft.com/office/officeart/2005/8/layout/vList5"/>
    <dgm:cxn modelId="{F07A05BD-25F9-4DFD-9F91-5F084798B1F1}" srcId="{C6CAEF58-B07D-4EA1-A366-F32E69DC86B3}" destId="{9431D65A-3D91-43B9-85BC-6D222E61053D}" srcOrd="0" destOrd="0" parTransId="{D864E1D8-1532-419C-A721-071835FF655E}" sibTransId="{470290CD-3A07-4105-8B87-8FB16E5CA039}"/>
    <dgm:cxn modelId="{E14C1AC1-C032-4FBD-95E6-8E7C5D3D33DC}" type="presOf" srcId="{055660B9-FBBC-47C1-BCEB-F15FA387BCB3}" destId="{1598DE54-1F68-4D8A-9292-2BF6F2842D0B}" srcOrd="0" destOrd="0" presId="urn:microsoft.com/office/officeart/2005/8/layout/vList5"/>
    <dgm:cxn modelId="{BFA4E1C2-D1C0-41F5-882A-21FE9DA54386}" srcId="{FC1924B1-6A90-4EFC-BD4B-22E17660A942}" destId="{FC61F4ED-D744-417E-B6B9-C7A34679AB07}" srcOrd="2" destOrd="0" parTransId="{534ACF21-D5B3-4282-922C-1D4DA62CA7A6}" sibTransId="{105CA82C-ABED-4DB5-9C5D-A8C3364B8802}"/>
    <dgm:cxn modelId="{3FBDFCF3-C572-4608-AED8-C9190FA94B67}" srcId="{FC1924B1-6A90-4EFC-BD4B-22E17660A942}" destId="{C6CAEF58-B07D-4EA1-A366-F32E69DC86B3}" srcOrd="3" destOrd="0" parTransId="{5B16F402-E0B1-4706-9A41-03E1C7EF4C5C}" sibTransId="{E2757476-FB96-4245-A5E9-D07F80B62B34}"/>
    <dgm:cxn modelId="{C97E81F4-91E6-4530-94E1-9DAF15585002}" srcId="{051CFAEB-7E8E-41FC-A872-E02FBE4BE0FD}" destId="{C61C64AD-DC93-46B8-8300-01C9E98FBC71}" srcOrd="0" destOrd="0" parTransId="{DABF3860-7AC7-4CAC-A8F9-63D60C20D056}" sibTransId="{9D903F1E-3FDE-4EAE-828F-1004895B0339}"/>
    <dgm:cxn modelId="{A722EEFD-D5B6-4413-AA62-EF1C5E12C30C}" type="presOf" srcId="{9431D65A-3D91-43B9-85BC-6D222E61053D}" destId="{9ADD657B-0138-4F6A-952F-BF89807CB57D}" srcOrd="0" destOrd="0" presId="urn:microsoft.com/office/officeart/2005/8/layout/vList5"/>
    <dgm:cxn modelId="{DECCA3FE-AC77-4FF2-A66A-8E3D2E8BB6DE}" srcId="{FE497FFF-B27B-4E7A-9A49-ED5613DECAAC}" destId="{055660B9-FBBC-47C1-BCEB-F15FA387BCB3}" srcOrd="0" destOrd="0" parTransId="{267C204A-81C0-416B-8886-7C544EE0DCAF}" sibTransId="{8392FAB8-EFB0-4E2B-9C53-EA2C39329951}"/>
    <dgm:cxn modelId="{1E40137B-8C40-41F1-AA5A-E090765D55F0}" type="presParOf" srcId="{E7DD4ED7-4F3A-4DF0-B0B4-305871F479D6}" destId="{FE86F264-B265-4C6B-9A2F-0551EEDD30E9}" srcOrd="0" destOrd="0" presId="urn:microsoft.com/office/officeart/2005/8/layout/vList5"/>
    <dgm:cxn modelId="{344DB981-5FCF-475E-A8D6-53EB127A924D}" type="presParOf" srcId="{FE86F264-B265-4C6B-9A2F-0551EEDD30E9}" destId="{500F0279-8477-45F6-823B-6723840FC8CD}" srcOrd="0" destOrd="0" presId="urn:microsoft.com/office/officeart/2005/8/layout/vList5"/>
    <dgm:cxn modelId="{0FCA4AD7-2B27-4C3D-8691-02FB45E316D1}" type="presParOf" srcId="{FE86F264-B265-4C6B-9A2F-0551EEDD30E9}" destId="{3E4647C7-DDBC-4819-9432-0AD47F191FFD}" srcOrd="1" destOrd="0" presId="urn:microsoft.com/office/officeart/2005/8/layout/vList5"/>
    <dgm:cxn modelId="{283F1298-2974-4B1D-8F42-958141EAB3F8}" type="presParOf" srcId="{E7DD4ED7-4F3A-4DF0-B0B4-305871F479D6}" destId="{7AEBF07F-3B8A-41FB-AC9E-AF0A72594487}" srcOrd="1" destOrd="0" presId="urn:microsoft.com/office/officeart/2005/8/layout/vList5"/>
    <dgm:cxn modelId="{55AB7385-6910-4593-8674-ADC55697FD51}" type="presParOf" srcId="{E7DD4ED7-4F3A-4DF0-B0B4-305871F479D6}" destId="{A4D61D7A-7B03-4AFF-A732-D4B0313EC04F}" srcOrd="2" destOrd="0" presId="urn:microsoft.com/office/officeart/2005/8/layout/vList5"/>
    <dgm:cxn modelId="{C01AFFE6-1A04-4BAC-ACEF-D5DBC58085BA}" type="presParOf" srcId="{A4D61D7A-7B03-4AFF-A732-D4B0313EC04F}" destId="{63A0738F-14B5-47CA-92FE-0942E9846119}" srcOrd="0" destOrd="0" presId="urn:microsoft.com/office/officeart/2005/8/layout/vList5"/>
    <dgm:cxn modelId="{0DDB4AAF-7B57-42C9-BBC6-72C433D5B9D0}" type="presParOf" srcId="{A4D61D7A-7B03-4AFF-A732-D4B0313EC04F}" destId="{1598DE54-1F68-4D8A-9292-2BF6F2842D0B}" srcOrd="1" destOrd="0" presId="urn:microsoft.com/office/officeart/2005/8/layout/vList5"/>
    <dgm:cxn modelId="{6130B4D6-F26A-4CF9-A7DC-8F9CDA7D9CAF}" type="presParOf" srcId="{E7DD4ED7-4F3A-4DF0-B0B4-305871F479D6}" destId="{AFBEF64E-7496-45B5-81B6-E99DEFD58513}" srcOrd="3" destOrd="0" presId="urn:microsoft.com/office/officeart/2005/8/layout/vList5"/>
    <dgm:cxn modelId="{C839DB6E-C89E-48E5-8E56-837D388CB298}" type="presParOf" srcId="{E7DD4ED7-4F3A-4DF0-B0B4-305871F479D6}" destId="{95AE2E1E-D1E2-4084-9F38-850E3BDDF519}" srcOrd="4" destOrd="0" presId="urn:microsoft.com/office/officeart/2005/8/layout/vList5"/>
    <dgm:cxn modelId="{CF601090-92C6-4409-BD39-A9BE67A9C6F9}" type="presParOf" srcId="{95AE2E1E-D1E2-4084-9F38-850E3BDDF519}" destId="{3CCADE0B-E55A-4A96-A15D-CCB912EBB424}" srcOrd="0" destOrd="0" presId="urn:microsoft.com/office/officeart/2005/8/layout/vList5"/>
    <dgm:cxn modelId="{6912D8A4-7AC6-4C14-82D4-6F066E5B812C}" type="presParOf" srcId="{95AE2E1E-D1E2-4084-9F38-850E3BDDF519}" destId="{38AD17C8-82E4-4B0A-BF52-11F5B236C4AA}" srcOrd="1" destOrd="0" presId="urn:microsoft.com/office/officeart/2005/8/layout/vList5"/>
    <dgm:cxn modelId="{C1686348-A228-4B5E-B44C-57845E48171E}" type="presParOf" srcId="{E7DD4ED7-4F3A-4DF0-B0B4-305871F479D6}" destId="{0E6CAD88-0FE2-4655-90D1-A5EED44E4360}" srcOrd="5" destOrd="0" presId="urn:microsoft.com/office/officeart/2005/8/layout/vList5"/>
    <dgm:cxn modelId="{8B88216F-A963-4C1E-880B-499779F827AD}" type="presParOf" srcId="{E7DD4ED7-4F3A-4DF0-B0B4-305871F479D6}" destId="{3B99EBF8-59EF-4A40-AE70-C4F4DA9DB42C}" srcOrd="6" destOrd="0" presId="urn:microsoft.com/office/officeart/2005/8/layout/vList5"/>
    <dgm:cxn modelId="{6FD09D35-0201-4E12-A3C2-E6259C556026}" type="presParOf" srcId="{3B99EBF8-59EF-4A40-AE70-C4F4DA9DB42C}" destId="{0B8E8309-41C2-4814-B162-55688AADBECF}" srcOrd="0" destOrd="0" presId="urn:microsoft.com/office/officeart/2005/8/layout/vList5"/>
    <dgm:cxn modelId="{2D6A7EBC-D5A3-4D82-9988-0D2DAEC32734}" type="presParOf" srcId="{3B99EBF8-59EF-4A40-AE70-C4F4DA9DB42C}" destId="{9ADD657B-0138-4F6A-952F-BF89807CB5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4647C7-DDBC-4819-9432-0AD47F191FFD}">
      <dsp:nvSpPr>
        <dsp:cNvPr id="0" name=""/>
        <dsp:cNvSpPr/>
      </dsp:nvSpPr>
      <dsp:spPr>
        <a:xfrm rot="5400000">
          <a:off x="5238451" y="-2464215"/>
          <a:ext cx="922962" cy="60869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/>
            <a:t>Electric main heat </a:t>
          </a:r>
          <a:r>
            <a:rPr lang="en-US" sz="2400" kern="1200" dirty="0">
              <a:sym typeface="Wingdings" panose="05000000000000000000" pitchFamily="2" charset="2"/>
            </a:rPr>
            <a:t> higher benefit</a:t>
          </a:r>
          <a:endParaRPr lang="en-US" sz="2400" kern="1200" dirty="0"/>
        </a:p>
      </dsp:txBody>
      <dsp:txXfrm rot="-5400000">
        <a:off x="2656468" y="162823"/>
        <a:ext cx="6041875" cy="832852"/>
      </dsp:txXfrm>
    </dsp:sp>
    <dsp:sp modelId="{500F0279-8477-45F6-823B-6723840FC8CD}">
      <dsp:nvSpPr>
        <dsp:cNvPr id="0" name=""/>
        <dsp:cNvSpPr/>
      </dsp:nvSpPr>
      <dsp:spPr>
        <a:xfrm>
          <a:off x="60968" y="2398"/>
          <a:ext cx="2595498" cy="1153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Heating Fuel Type</a:t>
          </a:r>
        </a:p>
      </dsp:txBody>
      <dsp:txXfrm>
        <a:off x="117287" y="58717"/>
        <a:ext cx="2482860" cy="1041064"/>
      </dsp:txXfrm>
    </dsp:sp>
    <dsp:sp modelId="{1598DE54-1F68-4D8A-9292-2BF6F2842D0B}">
      <dsp:nvSpPr>
        <dsp:cNvPr id="0" name=""/>
        <dsp:cNvSpPr/>
      </dsp:nvSpPr>
      <dsp:spPr>
        <a:xfrm rot="5400000">
          <a:off x="5238451" y="-1252827"/>
          <a:ext cx="922962" cy="60869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/>
            <a:t>Less income </a:t>
          </a:r>
          <a:r>
            <a:rPr lang="en-US" sz="2400" kern="1200" dirty="0">
              <a:sym typeface="Wingdings" panose="05000000000000000000" pitchFamily="2" charset="2"/>
            </a:rPr>
            <a:t> higher benefit</a:t>
          </a:r>
          <a:endParaRPr lang="en-US" sz="2400" kern="1200" dirty="0"/>
        </a:p>
      </dsp:txBody>
      <dsp:txXfrm rot="-5400000">
        <a:off x="2656468" y="1374211"/>
        <a:ext cx="6041875" cy="832852"/>
      </dsp:txXfrm>
    </dsp:sp>
    <dsp:sp modelId="{63A0738F-14B5-47CA-92FE-0942E9846119}">
      <dsp:nvSpPr>
        <dsp:cNvPr id="0" name=""/>
        <dsp:cNvSpPr/>
      </dsp:nvSpPr>
      <dsp:spPr>
        <a:xfrm>
          <a:off x="60968" y="1213786"/>
          <a:ext cx="2595498" cy="1153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Income</a:t>
          </a:r>
        </a:p>
      </dsp:txBody>
      <dsp:txXfrm>
        <a:off x="117287" y="1270105"/>
        <a:ext cx="2482860" cy="1041064"/>
      </dsp:txXfrm>
    </dsp:sp>
    <dsp:sp modelId="{38AD17C8-82E4-4B0A-BF52-11F5B236C4AA}">
      <dsp:nvSpPr>
        <dsp:cNvPr id="0" name=""/>
        <dsp:cNvSpPr/>
      </dsp:nvSpPr>
      <dsp:spPr>
        <a:xfrm rot="5400000">
          <a:off x="5238451" y="-41439"/>
          <a:ext cx="922962" cy="60869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/>
            <a:t>More household members </a:t>
          </a:r>
          <a:r>
            <a:rPr lang="en-US" sz="2400" kern="1200" dirty="0">
              <a:sym typeface="Wingdings" panose="05000000000000000000" pitchFamily="2" charset="2"/>
            </a:rPr>
            <a:t> higher benefit</a:t>
          </a:r>
          <a:endParaRPr lang="en-US" sz="2400" kern="1200" dirty="0"/>
        </a:p>
      </dsp:txBody>
      <dsp:txXfrm rot="-5400000">
        <a:off x="2656468" y="2585599"/>
        <a:ext cx="6041875" cy="832852"/>
      </dsp:txXfrm>
    </dsp:sp>
    <dsp:sp modelId="{3CCADE0B-E55A-4A96-A15D-CCB912EBB424}">
      <dsp:nvSpPr>
        <dsp:cNvPr id="0" name=""/>
        <dsp:cNvSpPr/>
      </dsp:nvSpPr>
      <dsp:spPr>
        <a:xfrm>
          <a:off x="60968" y="2425174"/>
          <a:ext cx="2595498" cy="1153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Household Size</a:t>
          </a:r>
        </a:p>
      </dsp:txBody>
      <dsp:txXfrm>
        <a:off x="117287" y="2481493"/>
        <a:ext cx="2482860" cy="1041064"/>
      </dsp:txXfrm>
    </dsp:sp>
    <dsp:sp modelId="{9ADD657B-0138-4F6A-952F-BF89807CB57D}">
      <dsp:nvSpPr>
        <dsp:cNvPr id="0" name=""/>
        <dsp:cNvSpPr/>
      </dsp:nvSpPr>
      <dsp:spPr>
        <a:xfrm rot="5400000">
          <a:off x="5238451" y="1169947"/>
          <a:ext cx="922962" cy="60869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/>
            <a:t>Single family home </a:t>
          </a:r>
          <a:r>
            <a:rPr lang="en-US" sz="2400" kern="1200" dirty="0">
              <a:sym typeface="Wingdings" panose="05000000000000000000" pitchFamily="2" charset="2"/>
            </a:rPr>
            <a:t> higher benefit</a:t>
          </a:r>
          <a:endParaRPr lang="en-US" sz="2400" kern="1200" dirty="0"/>
        </a:p>
      </dsp:txBody>
      <dsp:txXfrm rot="-5400000">
        <a:off x="2656468" y="3796986"/>
        <a:ext cx="6041875" cy="832852"/>
      </dsp:txXfrm>
    </dsp:sp>
    <dsp:sp modelId="{0B8E8309-41C2-4814-B162-55688AADBECF}">
      <dsp:nvSpPr>
        <dsp:cNvPr id="0" name=""/>
        <dsp:cNvSpPr/>
      </dsp:nvSpPr>
      <dsp:spPr>
        <a:xfrm>
          <a:off x="60968" y="3636561"/>
          <a:ext cx="2595498" cy="1153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Housing Unit Type</a:t>
          </a:r>
        </a:p>
      </dsp:txBody>
      <dsp:txXfrm>
        <a:off x="117287" y="3692880"/>
        <a:ext cx="2482860" cy="1041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AC4B522-5FF7-4E12-8334-920D9779CE0E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D095AFD-4F7C-4D23-8556-471855B4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5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95AFD-4F7C-4D23-8556-471855B400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5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95AFD-4F7C-4D23-8556-471855B400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34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95AFD-4F7C-4D23-8556-471855B400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33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95AFD-4F7C-4D23-8556-471855B400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0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95AFD-4F7C-4D23-8556-471855B400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74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95AFD-4F7C-4D23-8556-471855B400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76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95AFD-4F7C-4D23-8556-471855B400A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45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B7E7CC-B9EA-4AB4-BF81-685BF3393DF0}" type="datetime1">
              <a:rPr lang="en-US" smtClean="0"/>
              <a:t>5/31/2019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2117-2E1F-4598-8702-F5C903032FC2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768E-AC24-4983-ACEC-509657E751B1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1EE20-5DC0-48B4-B12B-B66463ED92FE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79DB-1735-4CEC-8D66-BBF0FE735825}" type="datetime1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8534-18D4-4608-AC84-E7DFCA026DD3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5790-E05C-4468-8807-CDFA4E6D3AE0}" type="datetime1">
              <a:rPr lang="en-US" smtClean="0"/>
              <a:t>5/31/2019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4FDD-BE3C-48F3-AD48-CB481A6F36EB}" type="datetime1">
              <a:rPr lang="en-US" smtClean="0"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24E1-BDB7-4DD1-881E-37AB07439B04}" type="datetime1">
              <a:rPr lang="en-US" smtClean="0"/>
              <a:t>5/31/2019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8C29F83-DEF2-4F00-AAA4-BA6E09BA857B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DE7BAE-763B-4F9E-8FDE-E76D8E55CED7}" type="datetime1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F8980B-D36E-491E-8AA3-5187D40837E4}" type="datetime1">
              <a:rPr lang="en-US" smtClean="0"/>
              <a:t>5/31/2019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04701D-7A9F-4726-8885-70582D6349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-mcgrath@appriseinc.org" TargetMode="External"/><Relationship Id="rId2" Type="http://schemas.openxmlformats.org/officeDocument/2006/relationships/hyperlink" Target="mailto:kenley.farmer@dc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752600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LIHEAP Performance Management in the District of Columbia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1"/>
            <a:ext cx="77724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3300" dirty="0"/>
              <a:t>Kenley Farmer</a:t>
            </a:r>
            <a:br>
              <a:rPr lang="en-US" dirty="0"/>
            </a:br>
            <a:r>
              <a:rPr lang="en-US" sz="1800" dirty="0"/>
              <a:t>Associate Director, Department of Energy &amp; Environment</a:t>
            </a:r>
          </a:p>
          <a:p>
            <a:endParaRPr lang="en-US" sz="1800" dirty="0"/>
          </a:p>
          <a:p>
            <a:r>
              <a:rPr lang="en-US" sz="3300" dirty="0"/>
              <a:t>Kevin McGrath</a:t>
            </a:r>
          </a:p>
          <a:p>
            <a:r>
              <a:rPr lang="en-US" sz="1800" dirty="0"/>
              <a:t>Project Director, APPRISE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0E3463-7CFF-4F66-8F95-6CD9B0EF7FAB}"/>
              </a:ext>
            </a:extLst>
          </p:cNvPr>
          <p:cNvSpPr txBox="1"/>
          <p:nvPr/>
        </p:nvSpPr>
        <p:spPr>
          <a:xfrm>
            <a:off x="304800" y="622327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2019 NEUAC Annual Conference</a:t>
            </a:r>
          </a:p>
        </p:txBody>
      </p:sp>
    </p:spTree>
    <p:extLst>
      <p:ext uri="{BB962C8B-B14F-4D97-AF65-F5344CB8AC3E}">
        <p14:creationId xmlns:p14="http://schemas.microsoft.com/office/powerpoint/2010/main" val="2318458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FY 2017 LIHEAP Performance Measures</a:t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Details by Heating Fuel Type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BE8F4-380A-4CC1-AE54-86D6AB1DD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700" y="1280161"/>
            <a:ext cx="7358600" cy="534559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67281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Increased local program funding between 2014 and 2018 to ensure year-round operation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Assess whether resources were being used in the best possible way to serve the most clients with the greatest impact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effectLst/>
              </a:rPr>
              <a:t>Purposes of 2018 Energy Burden Study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78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427DF-D934-434D-879D-51E0A64C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B691AB-2FCD-4455-95D5-022E66C0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31543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2018 Energy Burden Study Findings</a:t>
            </a:r>
          </a:p>
        </p:txBody>
      </p:sp>
    </p:spTree>
    <p:extLst>
      <p:ext uri="{BB962C8B-B14F-4D97-AF65-F5344CB8AC3E}">
        <p14:creationId xmlns:p14="http://schemas.microsoft.com/office/powerpoint/2010/main" val="524428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Factors Used in Prior Benefit Matrix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746B2012-AEE0-454F-B34F-E5607702C4C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1589" y="1384300"/>
          <a:ext cx="8804366" cy="479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2514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Data Sources &amp; Reliability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726B5-FCDC-45E5-965B-41028499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84663"/>
            <a:ext cx="8262802" cy="47923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i="1" dirty="0"/>
              <a:t>LIHEAP Database </a:t>
            </a:r>
            <a:r>
              <a:rPr lang="en-US" dirty="0">
                <a:sym typeface="Wingdings" panose="05000000000000000000" pitchFamily="2" charset="2"/>
              </a:rPr>
              <a:t> income, household size, main heating fuel type, demographics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i="1" dirty="0">
                <a:sym typeface="Wingdings" panose="05000000000000000000" pitchFamily="2" charset="2"/>
              </a:rPr>
              <a:t>PEPCO data file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 electricity consumption and expenditures, factors to estimate ratepayer discount amount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ym typeface="Wingdings" panose="05000000000000000000" pitchFamily="2" charset="2"/>
              </a:rPr>
              <a:t>5.2k electric main heat clients  80% with “complete” data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i="1" dirty="0">
                <a:sym typeface="Wingdings" panose="05000000000000000000" pitchFamily="2" charset="2"/>
              </a:rPr>
              <a:t>Washington Gas data file</a:t>
            </a:r>
            <a:r>
              <a:rPr lang="en-US" dirty="0">
                <a:sym typeface="Wingdings" panose="05000000000000000000" pitchFamily="2" charset="2"/>
              </a:rPr>
              <a:t>  gas consumption and expenditures, actual ratepayer discount amount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ym typeface="Wingdings" panose="05000000000000000000" pitchFamily="2" charset="2"/>
              </a:rPr>
              <a:t>7.7k gas main heat clients  28% with “complete” data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3314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Group Average Burden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Prior Benefit Matrix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2B23209-527C-43FB-8120-0A35EEC4A1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354551"/>
              </p:ext>
            </p:extLst>
          </p:nvPr>
        </p:nvGraphicFramePr>
        <p:xfrm>
          <a:off x="628650" y="1447800"/>
          <a:ext cx="7886700" cy="4648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64">
                  <a:extLst>
                    <a:ext uri="{9D8B030D-6E8A-4147-A177-3AD203B41FA5}">
                      <a16:colId xmlns:a16="http://schemas.microsoft.com/office/drawing/2014/main" val="3169971590"/>
                    </a:ext>
                  </a:extLst>
                </a:gridCol>
                <a:gridCol w="2464526">
                  <a:extLst>
                    <a:ext uri="{9D8B030D-6E8A-4147-A177-3AD203B41FA5}">
                      <a16:colId xmlns:a16="http://schemas.microsoft.com/office/drawing/2014/main" val="2320302105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3624036617"/>
                    </a:ext>
                  </a:extLst>
                </a:gridCol>
              </a:tblGrid>
              <a:tr h="89460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Electric Main Heat Clients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Gas Main Heat Clients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67164289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Income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$13,874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$15,148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3426784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Total Energy Bill*</a:t>
                      </a:r>
                    </a:p>
                  </a:txBody>
                  <a:tcPr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$902</a:t>
                      </a:r>
                    </a:p>
                  </a:txBody>
                  <a:tcPr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$1,352</a:t>
                      </a:r>
                    </a:p>
                  </a:txBody>
                  <a:tcPr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379844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Gross Energy Burden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7%</a:t>
                      </a:r>
                    </a:p>
                  </a:txBody>
                  <a:tcPr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9%</a:t>
                      </a:r>
                    </a:p>
                  </a:txBody>
                  <a:tcPr anchor="ctr"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448332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LIHEAP Benefit</a:t>
                      </a:r>
                    </a:p>
                  </a:txBody>
                  <a:tcPr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$724</a:t>
                      </a:r>
                    </a:p>
                  </a:txBody>
                  <a:tcPr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$627</a:t>
                      </a:r>
                    </a:p>
                  </a:txBody>
                  <a:tcPr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179922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Net Energy Burden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1%</a:t>
                      </a:r>
                    </a:p>
                  </a:txBody>
                  <a:tcPr anchor="ctr"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5%</a:t>
                      </a:r>
                    </a:p>
                  </a:txBody>
                  <a:tcPr anchor="ctr"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305353"/>
                  </a:ext>
                </a:extLst>
              </a:tr>
              <a:tr h="625599"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/>
                        <a:t>*Total Energy Bill is net of ratepayer discount program benefits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76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200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Distribution of Net Burden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Prior Benefit Matrix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81FF31-1980-453C-9A15-6C043CC8F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063" y="1423367"/>
            <a:ext cx="6823874" cy="4953663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99087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Revised Benefit Matrix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726B5-FCDC-45E5-965B-41028499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84663"/>
            <a:ext cx="8262802" cy="4792300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“3% Matrix” </a:t>
            </a:r>
            <a:r>
              <a:rPr lang="en-US" sz="2400" dirty="0">
                <a:sym typeface="Wingdings" panose="05000000000000000000" pitchFamily="2" charset="2"/>
              </a:rPr>
              <a:t> targets group average net home energy burden of 3% for both electric and gas main heat clients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ym typeface="Wingdings" panose="05000000000000000000" pitchFamily="2" charset="2"/>
              </a:rPr>
              <a:t>Factors similar to prior benefit matrix except: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ym typeface="Wingdings" panose="05000000000000000000" pitchFamily="2" charset="2"/>
              </a:rPr>
              <a:t>Gas clients receive higher benefit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ym typeface="Wingdings" panose="05000000000000000000" pitchFamily="2" charset="2"/>
              </a:rPr>
              <a:t>Income, household size, and housing type adjustments based on updated data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ym typeface="Wingdings" panose="05000000000000000000" pitchFamily="2" charset="2"/>
              </a:rPr>
              <a:t>Provides more equitable outcome across fuel types and approximately cost neutral, but…</a:t>
            </a:r>
          </a:p>
          <a:p>
            <a:pPr marL="39846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/>
              <a:t>Won’t solve distributional issues for individual clients</a:t>
            </a:r>
          </a:p>
        </p:txBody>
      </p:sp>
    </p:spTree>
    <p:extLst>
      <p:ext uri="{BB962C8B-B14F-4D97-AF65-F5344CB8AC3E}">
        <p14:creationId xmlns:p14="http://schemas.microsoft.com/office/powerpoint/2010/main" val="3878186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Group Average Burden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Revised Benefit Matrix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2B23209-527C-43FB-8120-0A35EEC4A1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619989"/>
              </p:ext>
            </p:extLst>
          </p:nvPr>
        </p:nvGraphicFramePr>
        <p:xfrm>
          <a:off x="628650" y="1389089"/>
          <a:ext cx="7886700" cy="4813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64">
                  <a:extLst>
                    <a:ext uri="{9D8B030D-6E8A-4147-A177-3AD203B41FA5}">
                      <a16:colId xmlns:a16="http://schemas.microsoft.com/office/drawing/2014/main" val="3169971590"/>
                    </a:ext>
                  </a:extLst>
                </a:gridCol>
                <a:gridCol w="1232263">
                  <a:extLst>
                    <a:ext uri="{9D8B030D-6E8A-4147-A177-3AD203B41FA5}">
                      <a16:colId xmlns:a16="http://schemas.microsoft.com/office/drawing/2014/main" val="2320302105"/>
                    </a:ext>
                  </a:extLst>
                </a:gridCol>
                <a:gridCol w="1232263">
                  <a:extLst>
                    <a:ext uri="{9D8B030D-6E8A-4147-A177-3AD203B41FA5}">
                      <a16:colId xmlns:a16="http://schemas.microsoft.com/office/drawing/2014/main" val="3356883008"/>
                    </a:ext>
                  </a:extLst>
                </a:gridCol>
                <a:gridCol w="1240155">
                  <a:extLst>
                    <a:ext uri="{9D8B030D-6E8A-4147-A177-3AD203B41FA5}">
                      <a16:colId xmlns:a16="http://schemas.microsoft.com/office/drawing/2014/main" val="3624036617"/>
                    </a:ext>
                  </a:extLst>
                </a:gridCol>
                <a:gridCol w="1240155">
                  <a:extLst>
                    <a:ext uri="{9D8B030D-6E8A-4147-A177-3AD203B41FA5}">
                      <a16:colId xmlns:a16="http://schemas.microsoft.com/office/drawing/2014/main" val="1001581358"/>
                    </a:ext>
                  </a:extLst>
                </a:gridCol>
              </a:tblGrid>
              <a:tr h="647819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Electric Main Heat Clients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Gas Main Heat Clients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64289"/>
                  </a:ext>
                </a:extLst>
              </a:tr>
              <a:tr h="647819">
                <a:tc v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Prior Matrix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Revised Matrix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Prior Matrix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Revised Matrix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840840"/>
                  </a:ext>
                </a:extLst>
              </a:tr>
              <a:tr h="5685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Income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$13,874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$15,148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3426784"/>
                  </a:ext>
                </a:extLst>
              </a:tr>
              <a:tr h="5685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Total Energy Bill*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$902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/>
                    </a:p>
                  </a:txBody>
                  <a:tcPr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$1,352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/>
                    </a:p>
                  </a:txBody>
                  <a:tcPr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379844"/>
                  </a:ext>
                </a:extLst>
              </a:tr>
              <a:tr h="5685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Gross Energy Burden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7%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/>
                    </a:p>
                  </a:txBody>
                  <a:tcPr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9%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/>
                    </a:p>
                  </a:txBody>
                  <a:tcPr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448332"/>
                  </a:ext>
                </a:extLst>
              </a:tr>
              <a:tr h="5685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LIHEAP Benefit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$724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$483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$627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$888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179922"/>
                  </a:ext>
                </a:extLst>
              </a:tr>
              <a:tr h="5685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Net Energy Burden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1%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3%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/>
                        <a:t>5%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305353"/>
                  </a:ext>
                </a:extLst>
              </a:tr>
              <a:tr h="568546">
                <a:tc gridSpan="5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/>
                        <a:t>*Total Energy Bill is net of ratepayer discount program benefits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76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404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Estimated Net Affordability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Revised Benefit Matrix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593ED2-9D4D-418F-95A5-315CEE1D0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324" y="1536826"/>
            <a:ext cx="6825351" cy="495604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0767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Overview of the DC Energy Assistance Programs</a:t>
            </a:r>
            <a:endParaRPr lang="en-US" sz="1800" dirty="0"/>
          </a:p>
          <a:p>
            <a:pPr marL="624078" lvl="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Performance Data Research History in DC</a:t>
            </a:r>
          </a:p>
          <a:p>
            <a:pPr marL="624078" lvl="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2018 Energy Burden Study Findings</a:t>
            </a:r>
          </a:p>
          <a:p>
            <a:pPr marL="624078" lvl="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Using Study Findings to Make Program Changes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</a:rPr>
              <a:t>Presentation Agenda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2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427DF-D934-434D-879D-51E0A64C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B691AB-2FCD-4455-95D5-022E66C0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Using Study Findings to Make Program Changes</a:t>
            </a:r>
          </a:p>
        </p:txBody>
      </p:sp>
    </p:spTree>
    <p:extLst>
      <p:ext uri="{BB962C8B-B14F-4D97-AF65-F5344CB8AC3E}">
        <p14:creationId xmlns:p14="http://schemas.microsoft.com/office/powerpoint/2010/main" val="4088362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427DF-D934-434D-879D-51E0A64C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21</a:t>
            </a:fld>
            <a:endParaRPr lang="en-US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46A356A-D086-41AE-9BF1-18E8B1F7E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8799"/>
            <a:ext cx="8262802" cy="43481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Internal and external education </a:t>
            </a:r>
            <a:endParaRPr lang="en-US" sz="2400" dirty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ym typeface="Wingdings" panose="05000000000000000000" pitchFamily="2" charset="2"/>
              </a:rPr>
              <a:t>Advocate for additional funding</a:t>
            </a:r>
            <a:endParaRPr lang="en-US" dirty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ym typeface="Wingdings" panose="05000000000000000000" pitchFamily="2" charset="2"/>
              </a:rPr>
              <a:t>Implement a new benefit matrix and gain external and internal stakeholder input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ym typeface="Wingdings" panose="05000000000000000000" pitchFamily="2" charset="2"/>
              </a:rPr>
              <a:t>Implement a long-term action plan for “real time” energy burden data</a:t>
            </a:r>
            <a:endParaRPr lang="en-US" sz="2400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3079FC8E-DEE5-4A43-B5C7-26F372E3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Using Study Findings to Make Program Changes</a:t>
            </a:r>
          </a:p>
        </p:txBody>
      </p:sp>
    </p:spTree>
    <p:extLst>
      <p:ext uri="{BB962C8B-B14F-4D97-AF65-F5344CB8AC3E}">
        <p14:creationId xmlns:p14="http://schemas.microsoft.com/office/powerpoint/2010/main" val="2698797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+mn-lt"/>
              </a:rPr>
              <a:t>Questions &amp; Answers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ABAF2-BC01-49C5-8236-BED21C0C3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30188"/>
            <a:r>
              <a:rPr lang="en-US" sz="2800" dirty="0"/>
              <a:t>Kenley Farmer, Associate Director, DOEE</a:t>
            </a:r>
          </a:p>
          <a:p>
            <a:pPr marL="339725" lvl="1" indent="0">
              <a:buNone/>
            </a:pPr>
            <a:r>
              <a:rPr lang="en-US" sz="2400" dirty="0"/>
              <a:t>Email: </a:t>
            </a:r>
            <a:r>
              <a:rPr lang="en-US" sz="2400" dirty="0">
                <a:hlinkClick r:id="rId2"/>
              </a:rPr>
              <a:t>kenley.farmer@dc.gov</a:t>
            </a:r>
            <a:r>
              <a:rPr lang="en-US" sz="2400" dirty="0"/>
              <a:t> </a:t>
            </a:r>
          </a:p>
          <a:p>
            <a:pPr marL="339725" lvl="1" indent="0">
              <a:buNone/>
            </a:pPr>
            <a:r>
              <a:rPr lang="en-US" sz="2400" dirty="0"/>
              <a:t>Phone: (202) 478-2423</a:t>
            </a:r>
          </a:p>
          <a:p>
            <a:endParaRPr lang="en-US" dirty="0"/>
          </a:p>
          <a:p>
            <a:pPr marL="339725" indent="-230188"/>
            <a:r>
              <a:rPr lang="en-US" sz="2800" dirty="0"/>
              <a:t>Kevin McGrath, Project Director, APPRISE</a:t>
            </a:r>
          </a:p>
          <a:p>
            <a:pPr marL="339725" lvl="1" indent="0">
              <a:buNone/>
            </a:pPr>
            <a:r>
              <a:rPr lang="en-US" sz="2400" dirty="0"/>
              <a:t>Email: </a:t>
            </a:r>
            <a:r>
              <a:rPr lang="en-US" sz="2400" dirty="0">
                <a:hlinkClick r:id="rId3"/>
              </a:rPr>
              <a:t>kevin-mcgrath@appriseinc.org</a:t>
            </a:r>
            <a:r>
              <a:rPr lang="en-US" sz="2400" dirty="0"/>
              <a:t> </a:t>
            </a:r>
          </a:p>
          <a:p>
            <a:pPr marL="339725" lvl="1" indent="0">
              <a:buNone/>
            </a:pPr>
            <a:r>
              <a:rPr lang="en-US" sz="2400" dirty="0"/>
              <a:t>Phone: (609) 252-2081</a:t>
            </a:r>
          </a:p>
        </p:txBody>
      </p:sp>
    </p:spTree>
    <p:extLst>
      <p:ext uri="{BB962C8B-B14F-4D97-AF65-F5344CB8AC3E}">
        <p14:creationId xmlns:p14="http://schemas.microsoft.com/office/powerpoint/2010/main" val="407976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427DF-D934-434D-879D-51E0A64C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B691AB-2FCD-4455-95D5-022E66C0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Overview of DC Energy Assistance Programs</a:t>
            </a:r>
          </a:p>
        </p:txBody>
      </p:sp>
    </p:spTree>
    <p:extLst>
      <p:ext uri="{BB962C8B-B14F-4D97-AF65-F5344CB8AC3E}">
        <p14:creationId xmlns:p14="http://schemas.microsoft.com/office/powerpoint/2010/main" val="234910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effectLst/>
              </a:rPr>
              <a:t>DC LIHEAP Program Profile</a:t>
            </a:r>
            <a:br>
              <a:rPr lang="en-US" sz="3600" dirty="0">
                <a:effectLst/>
              </a:rPr>
            </a:br>
            <a:r>
              <a:rPr lang="en-US" sz="3600" dirty="0">
                <a:effectLst/>
              </a:rPr>
              <a:t>Federal Funding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Content Placeholder 15">
            <a:extLst>
              <a:ext uri="{FF2B5EF4-FFF2-40B4-BE49-F238E27FC236}">
                <a16:creationId xmlns:a16="http://schemas.microsoft.com/office/drawing/2014/main" id="{354B4C59-1492-48EB-9C91-AE02A0335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8894" y="1366982"/>
            <a:ext cx="7306212" cy="533086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1336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effectLst/>
              </a:rPr>
              <a:t>DC LIHEAP Program Profile</a:t>
            </a:r>
            <a:br>
              <a:rPr lang="en-US" sz="3600" dirty="0">
                <a:effectLst/>
              </a:rPr>
            </a:br>
            <a:r>
              <a:rPr lang="en-US" sz="3600" dirty="0">
                <a:effectLst/>
              </a:rPr>
              <a:t>Federal and Local Funding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0614A866-6B1F-4B85-A850-05F6BAE90C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672502"/>
              </p:ext>
            </p:extLst>
          </p:nvPr>
        </p:nvGraphicFramePr>
        <p:xfrm>
          <a:off x="628650" y="1600201"/>
          <a:ext cx="7886700" cy="4267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316997159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320302105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3624036617"/>
                    </a:ext>
                  </a:extLst>
                </a:gridCol>
              </a:tblGrid>
              <a:tr h="1288295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Federal Funding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Federal and Local Funding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67164289"/>
                  </a:ext>
                </a:extLst>
              </a:tr>
              <a:tr h="891897">
                <a:tc>
                  <a:txBody>
                    <a:bodyPr/>
                    <a:lstStyle/>
                    <a:p>
                      <a:r>
                        <a:rPr lang="en-US" sz="2200" dirty="0"/>
                        <a:t>Funding for bill payment assistance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$8.13M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$14.96M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3426784"/>
                  </a:ext>
                </a:extLst>
              </a:tr>
              <a:tr h="798714">
                <a:tc>
                  <a:txBody>
                    <a:bodyPr/>
                    <a:lstStyle/>
                    <a:p>
                      <a:r>
                        <a:rPr lang="en-US" sz="2200" dirty="0"/>
                        <a:t>Total households served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10,514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20,695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6379844"/>
                  </a:ext>
                </a:extLst>
              </a:tr>
              <a:tr h="1288295">
                <a:tc>
                  <a:txBody>
                    <a:bodyPr/>
                    <a:lstStyle/>
                    <a:p>
                      <a:r>
                        <a:rPr lang="en-US" sz="2200" dirty="0"/>
                        <a:t>Percent of income-eligible households served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7448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793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effectLst/>
              </a:rPr>
              <a:t>Funding for Energy Bill Payment Assistance Programs in DC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AD5406E0-58F3-48C5-9404-33FA2DA233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887475"/>
              </p:ext>
            </p:extLst>
          </p:nvPr>
        </p:nvGraphicFramePr>
        <p:xfrm>
          <a:off x="628650" y="1149350"/>
          <a:ext cx="7886700" cy="5027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275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427DF-D934-434D-879D-51E0A64C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B691AB-2FCD-4455-95D5-022E66C0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Performance Data Research History in DC</a:t>
            </a:r>
          </a:p>
        </p:txBody>
      </p:sp>
    </p:spTree>
    <p:extLst>
      <p:ext uri="{BB962C8B-B14F-4D97-AF65-F5344CB8AC3E}">
        <p14:creationId xmlns:p14="http://schemas.microsoft.com/office/powerpoint/2010/main" val="225322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52C4633-4467-44C3-A3C7-3430B9B42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327543"/>
              </p:ext>
            </p:extLst>
          </p:nvPr>
        </p:nvGraphicFramePr>
        <p:xfrm>
          <a:off x="457200" y="1481138"/>
          <a:ext cx="8229600" cy="392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292509378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3477834486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388505652"/>
                    </a:ext>
                  </a:extLst>
                </a:gridCol>
              </a:tblGrid>
              <a:tr h="8445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Electric Main Heat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Gas Main Heat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46987846"/>
                  </a:ext>
                </a:extLst>
              </a:tr>
              <a:tr h="477363">
                <a:tc>
                  <a:txBody>
                    <a:bodyPr/>
                    <a:lstStyle/>
                    <a:p>
                      <a:r>
                        <a:rPr lang="en-US" sz="2000" dirty="0"/>
                        <a:t>Income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$12,109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$13,393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4054351"/>
                  </a:ext>
                </a:extLst>
              </a:tr>
              <a:tr h="477363">
                <a:tc>
                  <a:txBody>
                    <a:bodyPr/>
                    <a:lstStyle/>
                    <a:p>
                      <a:r>
                        <a:rPr lang="en-US" sz="2000" dirty="0"/>
                        <a:t>Estimated Total Energy Bill*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$1,692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$2,409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86301"/>
                  </a:ext>
                </a:extLst>
              </a:tr>
              <a:tr h="477363">
                <a:tc>
                  <a:txBody>
                    <a:bodyPr/>
                    <a:lstStyle/>
                    <a:p>
                      <a:r>
                        <a:rPr lang="en-US" sz="2000" dirty="0"/>
                        <a:t>Gross Energy Burden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8018343"/>
                  </a:ext>
                </a:extLst>
              </a:tr>
              <a:tr h="477363">
                <a:tc>
                  <a:txBody>
                    <a:bodyPr/>
                    <a:lstStyle/>
                    <a:p>
                      <a:r>
                        <a:rPr lang="en-US" sz="2000" dirty="0"/>
                        <a:t>LIHEAP Benefit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$683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$512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1132917"/>
                  </a:ext>
                </a:extLst>
              </a:tr>
              <a:tr h="477363">
                <a:tc>
                  <a:txBody>
                    <a:bodyPr/>
                    <a:lstStyle/>
                    <a:p>
                      <a:r>
                        <a:rPr lang="en-US" sz="2000" dirty="0"/>
                        <a:t>Net Energy Burden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8026325"/>
                  </a:ext>
                </a:extLst>
              </a:tr>
              <a:tr h="697684">
                <a:tc gridSpan="3">
                  <a:txBody>
                    <a:bodyPr/>
                    <a:lstStyle/>
                    <a:p>
                      <a:r>
                        <a:rPr lang="en-US" sz="1600" dirty="0"/>
                        <a:t>*Electric bill data were unavailable for LIHEAP clients; estimates from the American Community Survey used as proxy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7844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</a:rPr>
              <a:t>2014 Energy Burden Study Results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701D-7A9F-4726-8885-70582D63495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0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3948-0B75-472C-B4BF-6CABE4827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48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FY 2017 LIHEAP Performance Measures</a:t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Executive Summary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3A2E61-1EDF-47AE-A216-7EB791857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52" y="1600200"/>
            <a:ext cx="8678695" cy="409585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24633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374</TotalTime>
  <Words>645</Words>
  <Application>Microsoft Office PowerPoint</Application>
  <PresentationFormat>On-screen Show (4:3)</PresentationFormat>
  <Paragraphs>155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LIHEAP Performance Management in the District of Columbia</vt:lpstr>
      <vt:lpstr>Presentation Agenda</vt:lpstr>
      <vt:lpstr>Overview of DC Energy Assistance Programs</vt:lpstr>
      <vt:lpstr>DC LIHEAP Program Profile Federal Funding</vt:lpstr>
      <vt:lpstr>DC LIHEAP Program Profile Federal and Local Funding</vt:lpstr>
      <vt:lpstr>Funding for Energy Bill Payment Assistance Programs in DC</vt:lpstr>
      <vt:lpstr>Performance Data Research History in DC</vt:lpstr>
      <vt:lpstr>2014 Energy Burden Study Results</vt:lpstr>
      <vt:lpstr>FY 2017 LIHEAP Performance Measures Executive Summary</vt:lpstr>
      <vt:lpstr>FY 2017 LIHEAP Performance Measures Details by Heating Fuel Type</vt:lpstr>
      <vt:lpstr>Purposes of 2018 Energy Burden Study</vt:lpstr>
      <vt:lpstr>2018 Energy Burden Study Findings</vt:lpstr>
      <vt:lpstr>Factors Used in Prior Benefit Matrix</vt:lpstr>
      <vt:lpstr>Data Sources &amp; Reliability</vt:lpstr>
      <vt:lpstr>Group Average Burden Prior Benefit Matrix</vt:lpstr>
      <vt:lpstr>Distribution of Net Burden Prior Benefit Matrix</vt:lpstr>
      <vt:lpstr>Revised Benefit Matrix</vt:lpstr>
      <vt:lpstr>Group Average Burden Revised Benefit Matrix</vt:lpstr>
      <vt:lpstr>Estimated Net Affordability Revised Benefit Matrix</vt:lpstr>
      <vt:lpstr>Using Study Findings to Make Program Changes</vt:lpstr>
      <vt:lpstr>Using Study Findings to Make Program Changes</vt:lpstr>
      <vt:lpstr>Questions &amp; Answers</vt:lpstr>
    </vt:vector>
  </TitlesOfParts>
  <Company>State of New Hampshire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Desmarais, Tracy</dc:creator>
  <cp:lastModifiedBy>Kevin McGrath</cp:lastModifiedBy>
  <cp:revision>27</cp:revision>
  <cp:lastPrinted>2019-05-30T15:38:40Z</cp:lastPrinted>
  <dcterms:created xsi:type="dcterms:W3CDTF">2019-05-29T16:27:24Z</dcterms:created>
  <dcterms:modified xsi:type="dcterms:W3CDTF">2019-05-31T14:58:00Z</dcterms:modified>
</cp:coreProperties>
</file>