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4" r:id="rId2"/>
    <p:sldId id="258" r:id="rId3"/>
    <p:sldId id="259" r:id="rId4"/>
    <p:sldId id="260" r:id="rId5"/>
    <p:sldId id="262" r:id="rId6"/>
    <p:sldId id="261" r:id="rId7"/>
    <p:sldId id="265" r:id="rId8"/>
    <p:sldId id="266" r:id="rId9"/>
    <p:sldId id="267" r:id="rId10"/>
    <p:sldId id="269" r:id="rId11"/>
    <p:sldId id="263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73812" autoAdjust="0"/>
  </p:normalViewPr>
  <p:slideViewPr>
    <p:cSldViewPr snapToGrid="0">
      <p:cViewPr varScale="1">
        <p:scale>
          <a:sx n="62" d="100"/>
          <a:sy n="62" d="100"/>
        </p:scale>
        <p:origin x="21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A9743BE5-A2F3-432E-A2B0-CD57A16A5131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DAAB4D35-9CCA-47B7-BCA8-0825DE4209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1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17">
              <a:defRPr/>
            </a:pPr>
            <a:fld id="{A823A3BD-D6B1-4A3E-906B-882F0A098F2F}" type="slidenum">
              <a:rPr lang="en-US">
                <a:solidFill>
                  <a:prstClr val="black"/>
                </a:solidFill>
                <a:latin typeface="Calibri"/>
              </a:rPr>
              <a:pPr defTabSz="93171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481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B4D35-9CCA-47B7-BCA8-0825DE42093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4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17">
              <a:defRPr/>
            </a:pPr>
            <a:fld id="{50527B20-B056-4210-AC37-69FE58B5FC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17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400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17">
              <a:defRPr/>
            </a:pPr>
            <a:fld id="{50527B20-B056-4210-AC37-69FE58B5FC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17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0583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17">
              <a:defRPr/>
            </a:pPr>
            <a:fld id="{50527B20-B056-4210-AC37-69FE58B5FC3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17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7472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B1727-FFEA-461C-A33F-881DBFF118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24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095" lvl="0" indent="-45709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B1727-FFEA-461C-A33F-881DBFF118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9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B1727-FFEA-461C-A33F-881DBFF118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54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B1727-FFEA-461C-A33F-881DBFF118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2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FC3A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FC3A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FC3A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FC3A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2931" y="1506624"/>
            <a:ext cx="9019155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34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00200" cy="5851525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3B4EA-2DCD-429D-BF95-C53571A45301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CD9ED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CD9ED">
                  <a:lumMod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680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4267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227013" indent="-57150" algn="l"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226243" y="1084082"/>
            <a:ext cx="8682087" cy="5307290"/>
          </a:xfrm>
        </p:spPr>
        <p:txBody>
          <a:bodyPr vert="horz"/>
          <a:lstStyle>
            <a:lvl1pPr marL="274320" indent="-27432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1825" indent="-349250">
              <a:buSzPct val="80000"/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013" y="734309"/>
            <a:ext cx="457011" cy="41674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0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74B15-1D77-4594-A64D-1C62F5AEF711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CD9ED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CD9ED">
                  <a:lumMod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669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tx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tx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3CA75-BE76-4C4D-85AA-84D0E35B137C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CD9ED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CD9ED">
                  <a:lumMod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7057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953F9-47A5-4552-AC6B-B8ACE4E4B703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CD9ED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CD9ED">
                  <a:lumMod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6" name="Picture 5" descr="ACF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34992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1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0166F-270A-430A-B7B6-5A5211F92A8D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CD9ED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CD9ED">
                  <a:lumMod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644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FC3A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FC3A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048EF-E2DE-4DED-BA38-A23A19A8CE6D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CD9ED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CD9ED">
                  <a:lumMod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12" name="Picture 11" descr="HHS and ACF logo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0" y="6172200"/>
            <a:ext cx="2438400" cy="49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1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573975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FC3A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FC3A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FC3A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4E3F8-9D44-4782-8AFD-15AA43072402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CD9ED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CD9ED">
                  <a:lumMod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911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B45E9-2B42-4DCB-BDEF-BF058FBEEDFB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CD9ED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CD9ED">
                  <a:lumMod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824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  <a:alpha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FC3A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12700">
                <a:solidFill>
                  <a:srgbClr val="BCD9ED">
                    <a:satMod val="155000"/>
                  </a:srgbClr>
                </a:solidFill>
                <a:prstDash val="solid"/>
              </a:ln>
              <a:solidFill>
                <a:srgbClr val="CFC3AE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solidFill>
            <a:schemeClr val="accent6"/>
          </a:solidFill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A5A6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283D43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CDC86-81CA-40A8-8098-24B1A073828B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CD9ED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BCD9ED">
                  <a:lumMod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327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marR="0" indent="-274320" algn="l" defTabSz="914400" rtl="0" eaLnBrk="1" fontAlgn="auto" latinLnBrk="0" hangingPunct="1">
        <a:lnSpc>
          <a:spcPct val="100000"/>
        </a:lnSpc>
        <a:spcBef>
          <a:spcPts val="580"/>
        </a:spcBef>
        <a:spcAft>
          <a:spcPts val="0"/>
        </a:spcAft>
        <a:buClr>
          <a:srgbClr val="3A5A62"/>
        </a:buClr>
        <a:buSzPct val="85000"/>
        <a:buFont typeface="Wingdings 2"/>
        <a:buChar char=""/>
        <a:tabLst/>
        <a:defRPr kumimoji="0" sz="2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8640" marR="0" indent="-228600" algn="l" defTabSz="914400" rtl="0" eaLnBrk="1" fontAlgn="auto" latinLnBrk="0" hangingPunct="1">
        <a:lnSpc>
          <a:spcPct val="100000"/>
        </a:lnSpc>
        <a:spcBef>
          <a:spcPts val="370"/>
        </a:spcBef>
        <a:spcAft>
          <a:spcPts val="0"/>
        </a:spcAft>
        <a:buClr>
          <a:srgbClr val="283D43"/>
        </a:buClr>
        <a:buSzPct val="85000"/>
        <a:buFont typeface="Wingdings 2"/>
        <a:buChar char=""/>
        <a:tabLst/>
        <a:defRPr kumimoji="0"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22960" indent="-228600" algn="l" rtl="0" eaLnBrk="1" latinLnBrk="0" hangingPunct="1">
        <a:spcBef>
          <a:spcPts val="370"/>
        </a:spcBef>
        <a:buClr>
          <a:schemeClr val="bg2">
            <a:lumMod val="50000"/>
          </a:schemeClr>
        </a:buClr>
        <a:buSzPct val="85000"/>
        <a:buFont typeface="Wingdings 2"/>
        <a:buChar char=""/>
        <a:defRPr kumimoji="0"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iheappm.acf.hhs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iheappm.acf.hhs.gov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acf.hhs.gov/ocs/programs/lihea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heapch.acf.hhs.gov/" TargetMode="External"/><Relationship Id="rId5" Type="http://schemas.openxmlformats.org/officeDocument/2006/relationships/hyperlink" Target="https://liheappm.acf.hhs.gov/assessment/#nbb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3505" y="3200399"/>
            <a:ext cx="8059232" cy="2815389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NEUAC 2019</a:t>
            </a:r>
          </a:p>
          <a:p>
            <a:r>
              <a:rPr lang="en-US" smtClean="0"/>
              <a:t>Fort Worth, TX</a:t>
            </a:r>
          </a:p>
          <a:p>
            <a:endParaRPr lang="en-US" smtClean="0"/>
          </a:p>
          <a:p>
            <a:r>
              <a:rPr lang="en-US" smtClean="0"/>
              <a:t>Presenters: </a:t>
            </a:r>
          </a:p>
          <a:p>
            <a:r>
              <a:rPr lang="en-US"/>
              <a:t>Lisa Goben, </a:t>
            </a:r>
            <a:r>
              <a:rPr lang="en-US" smtClean="0"/>
              <a:t>Oregon </a:t>
            </a:r>
            <a:r>
              <a:rPr lang="en-US"/>
              <a:t>Housing &amp; Community Services</a:t>
            </a:r>
          </a:p>
          <a:p>
            <a:r>
              <a:rPr lang="en-US" smtClean="0"/>
              <a:t>Casey Letran, Oklahoma Department of Human Services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LIHEAP Virtual Library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Updates and Future Training Opportunities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New topics added:</a:t>
            </a:r>
          </a:p>
          <a:p>
            <a:pPr lvl="1"/>
            <a:r>
              <a:rPr lang="en-US" sz="2400" b="1" dirty="0"/>
              <a:t>Program Basics: </a:t>
            </a:r>
            <a:r>
              <a:rPr lang="en-US" sz="2400" dirty="0"/>
              <a:t>LIHEAP Law, </a:t>
            </a:r>
            <a:r>
              <a:rPr lang="en-US" sz="2400" dirty="0" smtClean="0"/>
              <a:t>Statute, Information Memoranda, Action Transmittals, Dear </a:t>
            </a:r>
            <a:r>
              <a:rPr lang="en-US" sz="2400" dirty="0"/>
              <a:t>Colleague </a:t>
            </a:r>
            <a:r>
              <a:rPr lang="en-US" sz="2400" dirty="0" smtClean="0"/>
              <a:t>Letters, and examples </a:t>
            </a:r>
            <a:r>
              <a:rPr lang="en-US" sz="2400" dirty="0"/>
              <a:t>of program lifecycles/timelines developed by OCS and </a:t>
            </a:r>
            <a:r>
              <a:rPr lang="en-US" sz="2400" dirty="0" smtClean="0"/>
              <a:t>various </a:t>
            </a:r>
            <a:r>
              <a:rPr lang="en-US" sz="2400" dirty="0"/>
              <a:t>LIHEAP grantees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b="1" dirty="0" smtClean="0"/>
              <a:t>Fiscal Management: </a:t>
            </a:r>
            <a:r>
              <a:rPr lang="en-US" sz="2400" dirty="0" smtClean="0"/>
              <a:t>Fiscal responsibilities under the law, allowable costs, reporting, tracking funds, and monitoring fiscal integrity of </a:t>
            </a:r>
            <a:r>
              <a:rPr lang="en-US" sz="2400" dirty="0" err="1" smtClean="0"/>
              <a:t>subgrantees</a:t>
            </a:r>
            <a:r>
              <a:rPr lang="en-US" sz="2400" dirty="0" smtClean="0"/>
              <a:t> and vendors.  </a:t>
            </a:r>
          </a:p>
          <a:p>
            <a:pPr lvl="1"/>
            <a:endParaRPr lang="en-US" b="1" dirty="0" smtClean="0"/>
          </a:p>
          <a:p>
            <a:pPr lvl="1"/>
            <a:endParaRPr lang="en-US" sz="2000" b="1" dirty="0"/>
          </a:p>
          <a:p>
            <a:r>
              <a:rPr lang="en-US" sz="2400" b="1" dirty="0" smtClean="0"/>
              <a:t>LVL Webinar for </a:t>
            </a:r>
            <a:r>
              <a:rPr lang="en-US" sz="2400" b="1" dirty="0" smtClean="0"/>
              <a:t>Grantees: June 20 and June 25, at 3pm (EST)</a:t>
            </a:r>
            <a:endParaRPr lang="en-US" sz="2400" b="1" dirty="0" smtClean="0"/>
          </a:p>
          <a:p>
            <a:pPr marL="342900" lvl="1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B013-A80A-40D2-8FAE-6E44A516CF2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997686" y="6319061"/>
            <a:ext cx="2001982" cy="4341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lIns="91418" tIns="45710" rIns="91418" bIns="4571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Presenter(s):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smtClean="0">
                <a:solidFill>
                  <a:prstClr val="black"/>
                </a:solidFill>
                <a:latin typeface="Calibri"/>
              </a:rPr>
              <a:t>Lisa Goben</a:t>
            </a:r>
            <a:endParaRPr lang="en-US" sz="1200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6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479F1-E742-4444-8A31-16A23409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smtClean="0"/>
              <a:t>Questions?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AD9B2A2-C03E-4DEC-AA73-A5652C63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F86D1D-1A85-478B-89CE-6729929380C1}"/>
              </a:ext>
            </a:extLst>
          </p:cNvPr>
          <p:cNvSpPr/>
          <p:nvPr/>
        </p:nvSpPr>
        <p:spPr>
          <a:xfrm>
            <a:off x="1866029" y="2887024"/>
            <a:ext cx="56096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Calibri" panose="020F0502020204030204" pitchFamily="34" charset="0"/>
              </a:rPr>
              <a:t>LIHEAP </a:t>
            </a:r>
            <a:r>
              <a:rPr lang="en-US" sz="2400" b="1" smtClean="0">
                <a:latin typeface="Calibri" panose="020F0502020204030204" pitchFamily="34" charset="0"/>
              </a:rPr>
              <a:t>Virtual Library Website</a:t>
            </a:r>
            <a:endParaRPr lang="en-US" sz="2400" b="1" dirty="0">
              <a:latin typeface="Calibri" panose="020F0502020204030204" pitchFamily="34" charset="0"/>
              <a:hlinkClick r:id="rId2"/>
            </a:endParaRPr>
          </a:p>
          <a:p>
            <a:pPr algn="ctr"/>
            <a:r>
              <a:rPr lang="en-US"/>
              <a:t>https://liheappm.acf.hhs.gov/assessment/#nbb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indent="1588" algn="ctr">
              <a:lnSpc>
                <a:spcPct val="90000"/>
              </a:lnSpc>
            </a:pPr>
            <a:r>
              <a:rPr lang="en-US" sz="3600" i="1"/>
              <a:t>LIHEAP </a:t>
            </a:r>
            <a:r>
              <a:rPr lang="en-US" sz="3600" i="1" smtClean="0"/>
              <a:t>Virtual Library: Background</a:t>
            </a:r>
            <a:endParaRPr lang="en-US" sz="36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5501" y="1151049"/>
            <a:ext cx="8936523" cy="320422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/>
              <a:t>The LIHEAP Virtual Library (LVL) was designed by the Performance Management Implementation Work Group (PMIWG) in 2015 to help grantees: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/>
          </a:p>
          <a:p>
            <a:pPr marL="855663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/>
              <a:t>Learn about key elements of an effective program</a:t>
            </a:r>
          </a:p>
          <a:p>
            <a:pPr marL="855663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200"/>
          </a:p>
          <a:p>
            <a:pPr marL="855663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/>
              <a:t>Better use information to plan, design, manage, evaluate and improve their programs (Performance Management)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200"/>
          </a:p>
          <a:p>
            <a:pPr marL="855663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/>
              <a:t>Provide a framework that helps grantees find and use information to manage their programs</a:t>
            </a:r>
          </a:p>
          <a:p>
            <a:pPr marL="341313" indent="0">
              <a:spcBef>
                <a:spcPts val="0"/>
              </a:spcBef>
              <a:buNone/>
            </a:pPr>
            <a:endParaRPr lang="en-US" sz="2200"/>
          </a:p>
          <a:p>
            <a:pPr marL="855663" indent="-5143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/>
              <a:t>Provides states and tribes with the opportunity to share resources that may help other grantees</a:t>
            </a:r>
            <a:endParaRPr lang="en-US" sz="23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lIns="91418" tIns="45710" rIns="91418" bIns="4571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Presenter(s):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Lisa </a:t>
            </a:r>
            <a:r>
              <a:rPr lang="en-US" sz="1200" kern="0" dirty="0" err="1" smtClean="0">
                <a:solidFill>
                  <a:prstClr val="black"/>
                </a:solidFill>
                <a:latin typeface="Calibri"/>
              </a:rPr>
              <a:t>Goben</a:t>
            </a:r>
            <a:endParaRPr lang="en-US" sz="1200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2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42678"/>
          </a:xfrm>
        </p:spPr>
        <p:txBody>
          <a:bodyPr>
            <a:normAutofit/>
          </a:bodyPr>
          <a:lstStyle/>
          <a:p>
            <a:pPr indent="1588"/>
            <a:r>
              <a:rPr lang="en-US" sz="3600" i="1" smtClean="0"/>
              <a:t>Accessing the LIHEAP Virtual Library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447" y="1146162"/>
            <a:ext cx="4902383" cy="2960554"/>
            <a:chOff x="34447" y="1207432"/>
            <a:chExt cx="4902383" cy="29605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7" y="1207432"/>
              <a:ext cx="4902383" cy="2960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3657600" y="3713003"/>
              <a:ext cx="1197648" cy="44806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74376" y="1139241"/>
            <a:ext cx="4074090" cy="2960554"/>
            <a:chOff x="4993710" y="1207432"/>
            <a:chExt cx="4074090" cy="296055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2623"/>
            <a:stretch/>
          </p:blipFill>
          <p:spPr>
            <a:xfrm>
              <a:off x="4993710" y="1207432"/>
              <a:ext cx="4074090" cy="29605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7913144" y="2676676"/>
              <a:ext cx="1154656" cy="42580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546" y="4252438"/>
            <a:ext cx="8837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9763" lvl="1" indent="-125413"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A direct link to the LIHEAP Virtual Library: </a:t>
            </a:r>
            <a:r>
              <a:rPr lang="en-US" sz="2000" b="1" dirty="0">
                <a:latin typeface="Calibri" panose="020F0502020204030204" pitchFamily="34" charset="0"/>
                <a:hlinkClick r:id="rId5"/>
              </a:rPr>
              <a:t>https://liheappm.acf.hhs.gov/assessment/#nbb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</a:p>
          <a:p>
            <a:pPr marL="639763" lvl="1" indent="-125413">
              <a:spcBef>
                <a:spcPts val="1200"/>
              </a:spcBef>
              <a:spcAft>
                <a:spcPts val="1200"/>
              </a:spcAft>
              <a:buClr>
                <a:srgbClr val="94B6D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An icon on the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latin typeface="Calibri" pitchFamily="34" charset="0"/>
                <a:hlinkClick r:id="rId6"/>
              </a:rPr>
              <a:t>LIHEAP Clearinghouse Website</a:t>
            </a:r>
            <a:r>
              <a:rPr lang="en-US" sz="2000" b="1" dirty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and </a:t>
            </a:r>
            <a:r>
              <a:rPr lang="en-US" sz="2000" b="1" dirty="0" smtClean="0">
                <a:latin typeface="Calibri" pitchFamily="34" charset="0"/>
                <a:hlinkClick r:id="rId7"/>
              </a:rPr>
              <a:t>OCS LIHEAP Website</a:t>
            </a:r>
            <a:endParaRPr lang="en-US" sz="2000" b="1" dirty="0">
              <a:latin typeface="Calibri" panose="020F0502020204030204" pitchFamily="34" charset="0"/>
            </a:endParaRPr>
          </a:p>
          <a:p>
            <a:pPr marL="639763" lvl="1" indent="-125413">
              <a:spcBef>
                <a:spcPts val="1200"/>
              </a:spcBef>
              <a:buClr>
                <a:srgbClr val="94B6D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An icon on the </a:t>
            </a:r>
            <a:r>
              <a:rPr lang="en-US" sz="2000" b="1" dirty="0">
                <a:latin typeface="Calibri" pitchFamily="34" charset="0"/>
                <a:hlinkClick r:id="rId8"/>
              </a:rPr>
              <a:t>LIHEAP Performance Management Website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homepage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10042" y="6191430"/>
            <a:ext cx="2001982" cy="4341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lIns="91418" tIns="45710" rIns="91418" bIns="4571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Presenter(s):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Lisa </a:t>
            </a:r>
            <a:r>
              <a:rPr lang="en-US" sz="1200" kern="0" dirty="0" err="1" smtClean="0">
                <a:solidFill>
                  <a:prstClr val="black"/>
                </a:solidFill>
                <a:latin typeface="Calibri"/>
              </a:rPr>
              <a:t>Goben</a:t>
            </a:r>
            <a:endParaRPr lang="en-US" sz="1200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4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1125" lvl="0" indent="0">
              <a:lnSpc>
                <a:spcPct val="80000"/>
              </a:lnSpc>
              <a:spcBef>
                <a:spcPts val="0"/>
              </a:spcBef>
              <a:tabLst>
                <a:tab pos="111125" algn="l"/>
              </a:tabLst>
            </a:pPr>
            <a:r>
              <a:rPr lang="en-US" sz="3600" i="1" smtClean="0"/>
              <a:t>LVL Navigation</a:t>
            </a:r>
            <a:endParaRPr lang="en-US" sz="3600" dirty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042" y="6191430"/>
            <a:ext cx="2001982" cy="4341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lIns="91418" tIns="45710" rIns="91418" bIns="4571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Presenter(s):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Lisa </a:t>
            </a:r>
            <a:r>
              <a:rPr lang="en-US" sz="1200" kern="0" dirty="0" err="1" smtClean="0">
                <a:solidFill>
                  <a:prstClr val="black"/>
                </a:solidFill>
                <a:latin typeface="Calibri"/>
              </a:rPr>
              <a:t>Goben</a:t>
            </a:r>
            <a:endParaRPr lang="en-US" sz="1200" kern="0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1371" y="1905000"/>
            <a:ext cx="8001000" cy="4595766"/>
            <a:chOff x="609601" y="2057400"/>
            <a:chExt cx="8001000" cy="45957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1" y="2057400"/>
              <a:ext cx="8001000" cy="4122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" name="Group 10"/>
            <p:cNvGrpSpPr/>
            <p:nvPr/>
          </p:nvGrpSpPr>
          <p:grpSpPr>
            <a:xfrm>
              <a:off x="3583711" y="3357146"/>
              <a:ext cx="4462270" cy="471487"/>
              <a:chOff x="4419598" y="3617442"/>
              <a:chExt cx="4602074" cy="44358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419598" y="3617442"/>
                <a:ext cx="2636520" cy="443581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543799" y="3662920"/>
                <a:ext cx="1477873" cy="2895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+mn-lt"/>
                  </a:rPr>
                  <a:t>Snapshot</a:t>
                </a:r>
                <a:endParaRPr lang="en-US" sz="1400" b="1" dirty="0">
                  <a:latin typeface="+mn-lt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>
                <a:off x="7056118" y="3816807"/>
                <a:ext cx="365760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502356" y="4024509"/>
              <a:ext cx="7088192" cy="2628657"/>
              <a:chOff x="1746626" y="3763934"/>
              <a:chExt cx="6903422" cy="256815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3177521" y="5958938"/>
                <a:ext cx="439531" cy="22718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3529305" y="3763934"/>
                <a:ext cx="5120743" cy="2097644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46626" y="5974743"/>
                <a:ext cx="1473863" cy="35734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 anchor="ctr" anchorCtr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b="1" dirty="0" smtClean="0">
                    <a:latin typeface="+mn-lt"/>
                  </a:rPr>
                  <a:t>Guided Search</a:t>
                </a:r>
                <a:endParaRPr lang="en-US" sz="1400" b="1" dirty="0">
                  <a:latin typeface="+mn-lt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330925" y="1028753"/>
            <a:ext cx="8191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Users will notice two ways to explore </a:t>
            </a:r>
            <a:r>
              <a:rPr lang="en-US" b="1" smtClean="0"/>
              <a:t>resources: </a:t>
            </a:r>
          </a:p>
          <a:p>
            <a:r>
              <a:rPr lang="en-US" b="1" smtClean="0"/>
              <a:t>Snapshot and Guided Search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70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42678"/>
          </a:xfrm>
        </p:spPr>
        <p:txBody>
          <a:bodyPr>
            <a:normAutofit/>
          </a:bodyPr>
          <a:lstStyle/>
          <a:p>
            <a:pPr marL="111125" indent="3175">
              <a:lnSpc>
                <a:spcPct val="80000"/>
              </a:lnSpc>
              <a:tabLst>
                <a:tab pos="111125" algn="l"/>
              </a:tabLst>
            </a:pPr>
            <a:r>
              <a:rPr lang="en-US" sz="3600" i="1" smtClean="0"/>
              <a:t>LVL Features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0042" y="6191430"/>
            <a:ext cx="2001982" cy="4341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lIns="91418" tIns="45710" rIns="91418" bIns="4571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Presenter(s):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Lisa </a:t>
            </a:r>
            <a:r>
              <a:rPr lang="en-US" sz="1200" kern="0" dirty="0" err="1" smtClean="0">
                <a:solidFill>
                  <a:prstClr val="black"/>
                </a:solidFill>
                <a:latin typeface="Calibri"/>
              </a:rPr>
              <a:t>Goben</a:t>
            </a:r>
            <a:endParaRPr lang="en-US" sz="1200" kern="0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9550" y="1153090"/>
            <a:ext cx="8724900" cy="4937365"/>
            <a:chOff x="152400" y="1371600"/>
            <a:chExt cx="8724900" cy="49373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99" y="1371600"/>
              <a:ext cx="8610601" cy="49373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152400" y="2656650"/>
              <a:ext cx="4267200" cy="10734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67200" y="2244285"/>
              <a:ext cx="1202612" cy="4123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98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42678"/>
          </a:xfrm>
        </p:spPr>
        <p:txBody>
          <a:bodyPr>
            <a:normAutofit/>
          </a:bodyPr>
          <a:lstStyle/>
          <a:p>
            <a:pPr marL="111125" indent="3175">
              <a:lnSpc>
                <a:spcPct val="80000"/>
              </a:lnSpc>
              <a:tabLst>
                <a:tab pos="111125" algn="l"/>
              </a:tabLst>
            </a:pPr>
            <a:r>
              <a:rPr lang="en-US" sz="3600" i="1" smtClean="0"/>
              <a:t>LVL “Snapshot”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540F5-BE53-4980-ABDE-DC5A5DE073AE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0042" y="6191430"/>
            <a:ext cx="2001982" cy="4341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lIns="91418" tIns="45710" rIns="91418" bIns="4571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Presenter(s):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smtClean="0">
                <a:solidFill>
                  <a:prstClr val="black"/>
                </a:solidFill>
                <a:latin typeface="Calibri"/>
              </a:rPr>
              <a:t>Casey Letran</a:t>
            </a:r>
            <a:endParaRPr lang="en-US" sz="1200" kern="0" dirty="0" smtClea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2335497"/>
            <a:ext cx="8763000" cy="3251200"/>
            <a:chOff x="152400" y="2335497"/>
            <a:chExt cx="8763000" cy="3251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335497"/>
              <a:ext cx="8077200" cy="3251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ight Arrow 11"/>
            <p:cNvSpPr/>
            <p:nvPr/>
          </p:nvSpPr>
          <p:spPr>
            <a:xfrm>
              <a:off x="152400" y="4038600"/>
              <a:ext cx="533400" cy="2286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52400" y="4568498"/>
              <a:ext cx="533400" cy="2286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52400" y="5212082"/>
              <a:ext cx="533400" cy="2286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685800" y="1401976"/>
            <a:ext cx="7600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Each topic area (bubble) has its own “Snapshot.”  </a:t>
            </a:r>
            <a:endParaRPr lang="en-US" smtClean="0"/>
          </a:p>
          <a:p>
            <a:r>
              <a:rPr lang="en-US" smtClean="0"/>
              <a:t>Key </a:t>
            </a:r>
            <a:r>
              <a:rPr lang="en-US"/>
              <a:t>elements of each snapshot include: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6496" y="86244"/>
            <a:ext cx="8913171" cy="1070724"/>
          </a:xfrm>
          <a:ln w="28575"/>
        </p:spPr>
        <p:txBody>
          <a:bodyPr>
            <a:normAutofit/>
          </a:bodyPr>
          <a:lstStyle/>
          <a:p>
            <a:r>
              <a:rPr lang="en-US" sz="3600" b="1" i="1" smtClean="0"/>
              <a:t>“Snapshot” </a:t>
            </a:r>
            <a:r>
              <a:rPr lang="en-US" sz="3600" b="1" i="1" dirty="0" smtClean="0"/>
              <a:t>continued</a:t>
            </a:r>
            <a:endParaRPr lang="en-US" sz="3600" b="1" i="1" dirty="0" smtClean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5271" y="1143000"/>
            <a:ext cx="8229600" cy="43363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26" y="1287508"/>
            <a:ext cx="7134895" cy="478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438704" y="4826774"/>
            <a:ext cx="5334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0199" y="2877587"/>
            <a:ext cx="5334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1070" y="1352357"/>
            <a:ext cx="5334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997686" y="6319061"/>
            <a:ext cx="2001982" cy="4341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lIns="91418" tIns="45710" rIns="91418" bIns="4571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Presenter(s):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smtClean="0">
                <a:solidFill>
                  <a:prstClr val="black"/>
                </a:solidFill>
                <a:latin typeface="Calibri"/>
              </a:rPr>
              <a:t>Casey Letran</a:t>
            </a:r>
            <a:endParaRPr lang="en-US" sz="1200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8616" y="870768"/>
            <a:ext cx="457011" cy="41674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7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29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>
            <a:normAutofit/>
          </a:bodyPr>
          <a:lstStyle/>
          <a:p>
            <a:r>
              <a:rPr lang="en-US" sz="3600" b="1" i="1" dirty="0" smtClean="0"/>
              <a:t>Guided Search</a:t>
            </a:r>
            <a:endParaRPr lang="en-US" sz="3600" b="1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05446" y="1756187"/>
            <a:ext cx="7933107" cy="3749365"/>
            <a:chOff x="605446" y="1756187"/>
            <a:chExt cx="7933107" cy="37493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46" y="1756187"/>
              <a:ext cx="7933107" cy="37493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ight Arrow 7"/>
            <p:cNvSpPr/>
            <p:nvPr/>
          </p:nvSpPr>
          <p:spPr>
            <a:xfrm rot="11964884">
              <a:off x="7034100" y="2852947"/>
              <a:ext cx="870477" cy="36800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20972" y="724323"/>
            <a:ext cx="457011" cy="41674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8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97686" y="6205690"/>
            <a:ext cx="2001982" cy="4341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lIns="91418" tIns="45710" rIns="91418" bIns="4571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Presenter(s):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smtClean="0">
                <a:solidFill>
                  <a:prstClr val="black"/>
                </a:solidFill>
                <a:latin typeface="Calibri"/>
              </a:rPr>
              <a:t>Casey Letran</a:t>
            </a:r>
            <a:endParaRPr lang="en-US" sz="1200" kern="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5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>
            <a:normAutofit/>
          </a:bodyPr>
          <a:lstStyle/>
          <a:p>
            <a:r>
              <a:rPr lang="en-US" sz="3600" b="1" i="1" dirty="0" smtClean="0"/>
              <a:t>Guided Search</a:t>
            </a:r>
            <a:endParaRPr lang="en-US" sz="3600" b="1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285103" y="1141062"/>
            <a:ext cx="4776563" cy="5363137"/>
            <a:chOff x="553994" y="529004"/>
            <a:chExt cx="5433531" cy="58602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94" y="529004"/>
              <a:ext cx="5433531" cy="5860288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 rot="11964884">
              <a:off x="4608414" y="3583719"/>
              <a:ext cx="870477" cy="36800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997686" y="6319061"/>
            <a:ext cx="2001982" cy="4341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lIns="91418" tIns="45710" rIns="91418" bIns="4571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prstClr val="black"/>
                </a:solidFill>
                <a:latin typeface="Calibri"/>
              </a:rPr>
              <a:t>Presenter(s):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smtClean="0">
                <a:solidFill>
                  <a:prstClr val="black"/>
                </a:solidFill>
                <a:latin typeface="Calibri"/>
              </a:rPr>
              <a:t>Casey Letran</a:t>
            </a:r>
            <a:endParaRPr lang="en-US" sz="1200" kern="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20972" y="724323"/>
            <a:ext cx="457011" cy="41674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/>
                </a:solidFill>
              </a:rPr>
              <a:t>9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F PPT Template Tan Background - August 2013">
  <a:themeElements>
    <a:clrScheme name="Custom 5">
      <a:dk1>
        <a:sysClr val="windowText" lastClr="000000"/>
      </a:dk1>
      <a:lt1>
        <a:sysClr val="window" lastClr="FFFFFF"/>
      </a:lt1>
      <a:dk2>
        <a:srgbClr val="373545"/>
      </a:dk2>
      <a:lt2>
        <a:srgbClr val="FFFFFF"/>
      </a:lt2>
      <a:accent1>
        <a:srgbClr val="3A5A62"/>
      </a:accent1>
      <a:accent2>
        <a:srgbClr val="58B6C0"/>
      </a:accent2>
      <a:accent3>
        <a:srgbClr val="000000"/>
      </a:accent3>
      <a:accent4>
        <a:srgbClr val="7A8C8E"/>
      </a:accent4>
      <a:accent5>
        <a:srgbClr val="84ACB6"/>
      </a:accent5>
      <a:accent6>
        <a:srgbClr val="283D43"/>
      </a:accent6>
      <a:hlink>
        <a:srgbClr val="2B4349"/>
      </a:hlink>
      <a:folHlink>
        <a:srgbClr val="2B434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352</Words>
  <Application>Microsoft Office PowerPoint</Application>
  <PresentationFormat>On-screen Show (4:3)</PresentationFormat>
  <Paragraphs>82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Wingdings 2</vt:lpstr>
      <vt:lpstr>ACF PPT Template Tan Background - August 2013</vt:lpstr>
      <vt:lpstr>LIHEAP Virtual Library</vt:lpstr>
      <vt:lpstr>LIHEAP Virtual Library: Background</vt:lpstr>
      <vt:lpstr>Accessing the LIHEAP Virtual Library</vt:lpstr>
      <vt:lpstr>LVL Navigation</vt:lpstr>
      <vt:lpstr>LVL Features</vt:lpstr>
      <vt:lpstr>LVL “Snapshot”</vt:lpstr>
      <vt:lpstr>“Snapshot” continued</vt:lpstr>
      <vt:lpstr>Guided Search</vt:lpstr>
      <vt:lpstr>Guided Search</vt:lpstr>
      <vt:lpstr>Updates and Future Training Opportunities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Presenting LIHEAP Performance Measures to Stakeholders Part I:  LIHEAP Performance Measures Background</dc:title>
  <dc:creator>Erin Steuer</dc:creator>
  <cp:lastModifiedBy>Erin Steuer</cp:lastModifiedBy>
  <cp:revision>25</cp:revision>
  <cp:lastPrinted>2019-02-08T21:31:34Z</cp:lastPrinted>
  <dcterms:created xsi:type="dcterms:W3CDTF">2019-01-17T20:05:45Z</dcterms:created>
  <dcterms:modified xsi:type="dcterms:W3CDTF">2019-05-23T22:10:51Z</dcterms:modified>
</cp:coreProperties>
</file>