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7" r:id="rId1"/>
  </p:sldMasterIdLst>
  <p:notesMasterIdLst>
    <p:notesMasterId r:id="rId105"/>
  </p:notesMasterIdLst>
  <p:handoutMasterIdLst>
    <p:handoutMasterId r:id="rId106"/>
  </p:handoutMasterIdLst>
  <p:sldIdLst>
    <p:sldId id="323" r:id="rId2"/>
    <p:sldId id="257" r:id="rId3"/>
    <p:sldId id="402" r:id="rId4"/>
    <p:sldId id="403" r:id="rId5"/>
    <p:sldId id="258" r:id="rId6"/>
    <p:sldId id="404" r:id="rId7"/>
    <p:sldId id="259" r:id="rId8"/>
    <p:sldId id="405" r:id="rId9"/>
    <p:sldId id="384" r:id="rId10"/>
    <p:sldId id="391" r:id="rId11"/>
    <p:sldId id="320" r:id="rId12"/>
    <p:sldId id="410" r:id="rId13"/>
    <p:sldId id="392" r:id="rId14"/>
    <p:sldId id="325" r:id="rId15"/>
    <p:sldId id="437" r:id="rId16"/>
    <p:sldId id="326" r:id="rId17"/>
    <p:sldId id="327" r:id="rId18"/>
    <p:sldId id="329" r:id="rId19"/>
    <p:sldId id="411" r:id="rId20"/>
    <p:sldId id="400" r:id="rId21"/>
    <p:sldId id="354" r:id="rId22"/>
    <p:sldId id="355" r:id="rId23"/>
    <p:sldId id="385" r:id="rId24"/>
    <p:sldId id="357" r:id="rId25"/>
    <p:sldId id="317" r:id="rId26"/>
    <p:sldId id="311" r:id="rId27"/>
    <p:sldId id="300" r:id="rId28"/>
    <p:sldId id="312" r:id="rId29"/>
    <p:sldId id="305" r:id="rId30"/>
    <p:sldId id="303" r:id="rId31"/>
    <p:sldId id="438" r:id="rId32"/>
    <p:sldId id="313" r:id="rId33"/>
    <p:sldId id="358" r:id="rId34"/>
    <p:sldId id="307" r:id="rId35"/>
    <p:sldId id="308" r:id="rId36"/>
    <p:sldId id="315" r:id="rId37"/>
    <p:sldId id="316" r:id="rId38"/>
    <p:sldId id="431" r:id="rId39"/>
    <p:sldId id="434" r:id="rId40"/>
    <p:sldId id="432" r:id="rId41"/>
    <p:sldId id="433" r:id="rId42"/>
    <p:sldId id="331" r:id="rId43"/>
    <p:sldId id="332" r:id="rId44"/>
    <p:sldId id="298" r:id="rId45"/>
    <p:sldId id="334" r:id="rId46"/>
    <p:sldId id="360" r:id="rId47"/>
    <p:sldId id="386" r:id="rId48"/>
    <p:sldId id="394" r:id="rId49"/>
    <p:sldId id="393" r:id="rId50"/>
    <p:sldId id="396" r:id="rId51"/>
    <p:sldId id="388" r:id="rId52"/>
    <p:sldId id="337" r:id="rId53"/>
    <p:sldId id="407" r:id="rId54"/>
    <p:sldId id="465" r:id="rId55"/>
    <p:sldId id="412" r:id="rId56"/>
    <p:sldId id="413" r:id="rId57"/>
    <p:sldId id="417" r:id="rId58"/>
    <p:sldId id="442" r:id="rId59"/>
    <p:sldId id="440" r:id="rId60"/>
    <p:sldId id="443" r:id="rId61"/>
    <p:sldId id="441" r:id="rId62"/>
    <p:sldId id="415" r:id="rId63"/>
    <p:sldId id="420" r:id="rId64"/>
    <p:sldId id="439" r:id="rId65"/>
    <p:sldId id="416" r:id="rId66"/>
    <p:sldId id="419" r:id="rId67"/>
    <p:sldId id="418" r:id="rId68"/>
    <p:sldId id="421" r:id="rId69"/>
    <p:sldId id="423" r:id="rId70"/>
    <p:sldId id="414" r:id="rId71"/>
    <p:sldId id="397" r:id="rId72"/>
    <p:sldId id="408" r:id="rId73"/>
    <p:sldId id="422" r:id="rId74"/>
    <p:sldId id="346" r:id="rId75"/>
    <p:sldId id="424" r:id="rId76"/>
    <p:sldId id="427" r:id="rId77"/>
    <p:sldId id="428" r:id="rId78"/>
    <p:sldId id="435" r:id="rId79"/>
    <p:sldId id="429" r:id="rId80"/>
    <p:sldId id="430" r:id="rId81"/>
    <p:sldId id="425" r:id="rId82"/>
    <p:sldId id="426" r:id="rId83"/>
    <p:sldId id="464" r:id="rId84"/>
    <p:sldId id="444" r:id="rId85"/>
    <p:sldId id="445" r:id="rId86"/>
    <p:sldId id="446" r:id="rId87"/>
    <p:sldId id="447" r:id="rId88"/>
    <p:sldId id="448" r:id="rId89"/>
    <p:sldId id="449" r:id="rId90"/>
    <p:sldId id="450" r:id="rId91"/>
    <p:sldId id="451" r:id="rId92"/>
    <p:sldId id="452" r:id="rId93"/>
    <p:sldId id="453" r:id="rId94"/>
    <p:sldId id="454" r:id="rId95"/>
    <p:sldId id="455" r:id="rId96"/>
    <p:sldId id="456" r:id="rId97"/>
    <p:sldId id="457" r:id="rId98"/>
    <p:sldId id="458" r:id="rId99"/>
    <p:sldId id="459" r:id="rId100"/>
    <p:sldId id="460" r:id="rId101"/>
    <p:sldId id="461" r:id="rId102"/>
    <p:sldId id="462" r:id="rId103"/>
    <p:sldId id="463" r:id="rId10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DDDDDD"/>
    <a:srgbClr val="38488A"/>
    <a:srgbClr val="00823B"/>
    <a:srgbClr val="0033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sorterViewPr>
    <p:cViewPr>
      <p:scale>
        <a:sx n="66" d="100"/>
        <a:sy n="66" d="100"/>
      </p:scale>
      <p:origin x="0" y="16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Pre-LIHEAP</c:v>
                </c:pt>
              </c:strCache>
            </c:strRef>
          </c:tx>
          <c:spPr>
            <a:solidFill>
              <a:srgbClr val="0070C0"/>
            </a:solidFill>
          </c:spPr>
          <c:invertIfNegative val="0"/>
          <c:dLbls>
            <c:dLbl>
              <c:idx val="0"/>
              <c:layout>
                <c:manualLayout>
                  <c:x val="3.0661615411281258E-3"/>
                  <c:y val="9.6148890479599375E-2"/>
                </c:manualLayout>
              </c:layout>
              <c:spPr/>
              <c:txPr>
                <a:bodyPr/>
                <a:lstStyle/>
                <a:p>
                  <a:pPr>
                    <a:defRPr sz="1000" b="1" baseline="0">
                      <a:solidFill>
                        <a:schemeClr val="bg1"/>
                      </a:solidFill>
                    </a:defRPr>
                  </a:pPr>
                  <a:endParaRPr lang="en-US"/>
                </a:p>
              </c:txPr>
              <c:showLegendKey val="0"/>
              <c:showVal val="1"/>
              <c:showCatName val="0"/>
              <c:showSerName val="0"/>
              <c:showPercent val="0"/>
              <c:showBubbleSize val="0"/>
            </c:dLbl>
            <c:dLbl>
              <c:idx val="1"/>
              <c:layout>
                <c:manualLayout>
                  <c:x val="3.1050363987520564E-3"/>
                  <c:y val="0.1101010101010102"/>
                </c:manualLayout>
              </c:layout>
              <c:spPr/>
              <c:txPr>
                <a:bodyPr/>
                <a:lstStyle/>
                <a:p>
                  <a:pPr>
                    <a:defRPr sz="1000" b="1" baseline="0">
                      <a:solidFill>
                        <a:schemeClr val="bg1"/>
                      </a:solidFill>
                    </a:defRPr>
                  </a:pPr>
                  <a:endParaRPr lang="en-US"/>
                </a:p>
              </c:txPr>
              <c:showLegendKey val="0"/>
              <c:showVal val="1"/>
              <c:showCatName val="0"/>
              <c:showSerName val="0"/>
              <c:showPercent val="0"/>
              <c:showBubbleSize val="0"/>
            </c:dLbl>
            <c:txPr>
              <a:bodyPr/>
              <a:lstStyle/>
              <a:p>
                <a:pPr>
                  <a:defRPr sz="1000" b="1" baseline="0"/>
                </a:pPr>
                <a:endParaRPr lang="en-US"/>
              </a:p>
            </c:txPr>
            <c:showLegendKey val="0"/>
            <c:showVal val="1"/>
            <c:showCatName val="0"/>
            <c:showSerName val="0"/>
            <c:showPercent val="0"/>
            <c:showBubbleSize val="0"/>
            <c:showLeaderLines val="0"/>
          </c:dLbls>
          <c:cat>
            <c:strRef>
              <c:f>Sheet1!$A$2:$A$3</c:f>
              <c:strCache>
                <c:ptCount val="2"/>
                <c:pt idx="0">
                  <c:v>2005 RECS</c:v>
                </c:pt>
                <c:pt idx="1">
                  <c:v>2009 RECS</c:v>
                </c:pt>
              </c:strCache>
            </c:strRef>
          </c:cat>
          <c:val>
            <c:numRef>
              <c:f>Sheet1!$B$2:$B$3</c:f>
              <c:numCache>
                <c:formatCode>0.0%</c:formatCode>
                <c:ptCount val="2"/>
                <c:pt idx="0">
                  <c:v>0.1120000000000001</c:v>
                </c:pt>
                <c:pt idx="1">
                  <c:v>0.10100000000000002</c:v>
                </c:pt>
              </c:numCache>
            </c:numRef>
          </c:val>
        </c:ser>
        <c:ser>
          <c:idx val="1"/>
          <c:order val="1"/>
          <c:tx>
            <c:strRef>
              <c:f>Sheet1!$C$1</c:f>
              <c:strCache>
                <c:ptCount val="1"/>
                <c:pt idx="0">
                  <c:v>Post-LIHEAP</c:v>
                </c:pt>
              </c:strCache>
            </c:strRef>
          </c:tx>
          <c:spPr>
            <a:solidFill>
              <a:schemeClr val="tx2"/>
            </a:solidFill>
          </c:spPr>
          <c:invertIfNegative val="0"/>
          <c:dLbls>
            <c:dLbl>
              <c:idx val="0"/>
              <c:layout>
                <c:manualLayout>
                  <c:x val="0"/>
                  <c:y val="0.10101010101010099"/>
                </c:manualLayout>
              </c:layout>
              <c:showLegendKey val="0"/>
              <c:showVal val="1"/>
              <c:showCatName val="0"/>
              <c:showSerName val="0"/>
              <c:showPercent val="0"/>
              <c:showBubbleSize val="0"/>
            </c:dLbl>
            <c:dLbl>
              <c:idx val="1"/>
              <c:layout>
                <c:manualLayout>
                  <c:x val="0"/>
                  <c:y val="0.11111111111111122"/>
                </c:manualLayout>
              </c:layout>
              <c:showLegendKey val="0"/>
              <c:showVal val="1"/>
              <c:showCatName val="0"/>
              <c:showSerName val="0"/>
              <c:showPercent val="0"/>
              <c:showBubbleSize val="0"/>
            </c:dLbl>
            <c:txPr>
              <a:bodyPr/>
              <a:lstStyle/>
              <a:p>
                <a:pPr>
                  <a:defRPr sz="1000" b="1" baseline="0">
                    <a:solidFill>
                      <a:schemeClr val="bg1"/>
                    </a:solidFill>
                  </a:defRPr>
                </a:pPr>
                <a:endParaRPr lang="en-US"/>
              </a:p>
            </c:txPr>
            <c:showLegendKey val="0"/>
            <c:showVal val="1"/>
            <c:showCatName val="0"/>
            <c:showSerName val="0"/>
            <c:showPercent val="0"/>
            <c:showBubbleSize val="0"/>
            <c:showLeaderLines val="0"/>
          </c:dLbls>
          <c:cat>
            <c:strRef>
              <c:f>Sheet1!$A$2:$A$3</c:f>
              <c:strCache>
                <c:ptCount val="2"/>
                <c:pt idx="0">
                  <c:v>2005 RECS</c:v>
                </c:pt>
                <c:pt idx="1">
                  <c:v>2009 RECS</c:v>
                </c:pt>
              </c:strCache>
            </c:strRef>
          </c:cat>
          <c:val>
            <c:numRef>
              <c:f>Sheet1!$C$2:$C$3</c:f>
              <c:numCache>
                <c:formatCode>0.0%</c:formatCode>
                <c:ptCount val="2"/>
                <c:pt idx="0">
                  <c:v>9.2000000000000026E-2</c:v>
                </c:pt>
                <c:pt idx="1">
                  <c:v>7.6000000000000109E-2</c:v>
                </c:pt>
              </c:numCache>
            </c:numRef>
          </c:val>
        </c:ser>
        <c:dLbls>
          <c:showLegendKey val="0"/>
          <c:showVal val="0"/>
          <c:showCatName val="0"/>
          <c:showSerName val="0"/>
          <c:showPercent val="0"/>
          <c:showBubbleSize val="0"/>
        </c:dLbls>
        <c:gapWidth val="150"/>
        <c:axId val="148312064"/>
        <c:axId val="90175104"/>
      </c:barChart>
      <c:catAx>
        <c:axId val="148312064"/>
        <c:scaling>
          <c:orientation val="minMax"/>
        </c:scaling>
        <c:delete val="0"/>
        <c:axPos val="b"/>
        <c:majorTickMark val="out"/>
        <c:minorTickMark val="none"/>
        <c:tickLblPos val="nextTo"/>
        <c:txPr>
          <a:bodyPr/>
          <a:lstStyle/>
          <a:p>
            <a:pPr>
              <a:defRPr sz="1000" baseline="0"/>
            </a:pPr>
            <a:endParaRPr lang="en-US"/>
          </a:p>
        </c:txPr>
        <c:crossAx val="90175104"/>
        <c:crosses val="autoZero"/>
        <c:auto val="1"/>
        <c:lblAlgn val="ctr"/>
        <c:lblOffset val="100"/>
        <c:noMultiLvlLbl val="0"/>
      </c:catAx>
      <c:valAx>
        <c:axId val="90175104"/>
        <c:scaling>
          <c:orientation val="minMax"/>
        </c:scaling>
        <c:delete val="1"/>
        <c:axPos val="l"/>
        <c:numFmt formatCode="0.0%" sourceLinked="1"/>
        <c:majorTickMark val="out"/>
        <c:minorTickMark val="none"/>
        <c:tickLblPos val="none"/>
        <c:crossAx val="148312064"/>
        <c:crosses val="autoZero"/>
        <c:crossBetween val="between"/>
      </c:valAx>
    </c:plotArea>
    <c:legend>
      <c:legendPos val="r"/>
      <c:layout>
        <c:manualLayout>
          <c:xMode val="edge"/>
          <c:yMode val="edge"/>
          <c:x val="0.7408411101390131"/>
          <c:y val="0.17100357247010789"/>
          <c:w val="0.23574679344327282"/>
          <c:h val="0.17235584188340131"/>
        </c:manualLayout>
      </c:layout>
      <c:overlay val="0"/>
      <c:txPr>
        <a:bodyPr/>
        <a:lstStyle/>
        <a:p>
          <a:pPr>
            <a:defRPr sz="10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5" tIns="45712" rIns="91425" bIns="45712" rtlCol="0"/>
          <a:lstStyle>
            <a:lvl1pPr algn="r">
              <a:defRPr sz="1200"/>
            </a:lvl1pPr>
          </a:lstStyle>
          <a:p>
            <a:fld id="{E70E3E8C-63D3-43EB-B3B0-3CAB42173240}" type="datetimeFigureOut">
              <a:rPr lang="en-US" smtClean="0"/>
              <a:pPr/>
              <a:t>6/19/2015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5" tIns="45712" rIns="91425" bIns="45712" rtlCol="0" anchor="b"/>
          <a:lstStyle>
            <a:lvl1pPr algn="r">
              <a:defRPr sz="1200"/>
            </a:lvl1pPr>
          </a:lstStyle>
          <a:p>
            <a:fld id="{04D9F385-5D41-4A43-A887-FA3B915DBF75}" type="slidenum">
              <a:rPr lang="en-US" smtClean="0"/>
              <a:pPr/>
              <a:t>‹#›</a:t>
            </a:fld>
            <a:endParaRPr lang="en-US"/>
          </a:p>
        </p:txBody>
      </p:sp>
    </p:spTree>
    <p:extLst>
      <p:ext uri="{BB962C8B-B14F-4D97-AF65-F5344CB8AC3E}">
        <p14:creationId xmlns:p14="http://schemas.microsoft.com/office/powerpoint/2010/main" val="131454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52D193A2-1A0F-44B0-B828-48340440FF5C}" type="datetimeFigureOut">
              <a:rPr lang="en-US" smtClean="0"/>
              <a:pPr/>
              <a:t>6/19/2015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5CFB1727-FFEA-461C-A33F-881DBFF118F2}" type="slidenum">
              <a:rPr lang="en-US" smtClean="0"/>
              <a:pPr/>
              <a:t>‹#›</a:t>
            </a:fld>
            <a:endParaRPr lang="en-US"/>
          </a:p>
        </p:txBody>
      </p:sp>
    </p:spTree>
    <p:extLst>
      <p:ext uri="{BB962C8B-B14F-4D97-AF65-F5344CB8AC3E}">
        <p14:creationId xmlns:p14="http://schemas.microsoft.com/office/powerpoint/2010/main" val="1775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5</a:t>
            </a:fld>
            <a:endParaRPr lang="en-US"/>
          </a:p>
        </p:txBody>
      </p:sp>
    </p:spTree>
    <p:extLst>
      <p:ext uri="{BB962C8B-B14F-4D97-AF65-F5344CB8AC3E}">
        <p14:creationId xmlns:p14="http://schemas.microsoft.com/office/powerpoint/2010/main" val="21315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26</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36</a:t>
            </a:fld>
            <a:endParaRPr lang="en-US"/>
          </a:p>
        </p:txBody>
      </p:sp>
    </p:spTree>
    <p:extLst>
      <p:ext uri="{BB962C8B-B14F-4D97-AF65-F5344CB8AC3E}">
        <p14:creationId xmlns:p14="http://schemas.microsoft.com/office/powerpoint/2010/main" val="144612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43</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45</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46</a:t>
            </a:fld>
            <a:endParaRPr lang="en-US"/>
          </a:p>
        </p:txBody>
      </p:sp>
    </p:spTree>
    <p:extLst>
      <p:ext uri="{BB962C8B-B14F-4D97-AF65-F5344CB8AC3E}">
        <p14:creationId xmlns:p14="http://schemas.microsoft.com/office/powerpoint/2010/main" val="29553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52</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53</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54</a:t>
            </a:fld>
            <a:endParaRPr lang="en-US"/>
          </a:p>
        </p:txBody>
      </p:sp>
    </p:spTree>
    <p:extLst>
      <p:ext uri="{BB962C8B-B14F-4D97-AF65-F5344CB8AC3E}">
        <p14:creationId xmlns:p14="http://schemas.microsoft.com/office/powerpoint/2010/main" val="213157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70</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71</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6</a:t>
            </a:fld>
            <a:endParaRPr lang="en-US"/>
          </a:p>
        </p:txBody>
      </p:sp>
    </p:spTree>
    <p:extLst>
      <p:ext uri="{BB962C8B-B14F-4D97-AF65-F5344CB8AC3E}">
        <p14:creationId xmlns:p14="http://schemas.microsoft.com/office/powerpoint/2010/main" val="21315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72</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73</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75</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82</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83</a:t>
            </a:fld>
            <a:endParaRPr lang="en-US"/>
          </a:p>
        </p:txBody>
      </p:sp>
    </p:spTree>
    <p:extLst>
      <p:ext uri="{BB962C8B-B14F-4D97-AF65-F5344CB8AC3E}">
        <p14:creationId xmlns:p14="http://schemas.microsoft.com/office/powerpoint/2010/main" val="213157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89</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90</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ways to use this data—these are a few examples we’ve heard from grantees who already collect it.  </a:t>
            </a:r>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91</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92</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93</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7</a:t>
            </a:fld>
            <a:endParaRPr lang="en-US"/>
          </a:p>
        </p:txBody>
      </p:sp>
    </p:spTree>
    <p:extLst>
      <p:ext uri="{BB962C8B-B14F-4D97-AF65-F5344CB8AC3E}">
        <p14:creationId xmlns:p14="http://schemas.microsoft.com/office/powerpoint/2010/main" val="4246827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94</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96</a:t>
            </a:fld>
            <a:endParaRPr lang="en-US"/>
          </a:p>
        </p:txBody>
      </p:sp>
    </p:spTree>
    <p:extLst>
      <p:ext uri="{BB962C8B-B14F-4D97-AF65-F5344CB8AC3E}">
        <p14:creationId xmlns:p14="http://schemas.microsoft.com/office/powerpoint/2010/main" val="1186926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103</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8</a:t>
            </a:fld>
            <a:endParaRPr lang="en-US"/>
          </a:p>
        </p:txBody>
      </p:sp>
    </p:spTree>
    <p:extLst>
      <p:ext uri="{BB962C8B-B14F-4D97-AF65-F5344CB8AC3E}">
        <p14:creationId xmlns:p14="http://schemas.microsoft.com/office/powerpoint/2010/main" val="2131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9</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11</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12</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21</a:t>
            </a:fld>
            <a:endParaRPr lang="en-US"/>
          </a:p>
        </p:txBody>
      </p:sp>
    </p:spTree>
    <p:extLst>
      <p:ext uri="{BB962C8B-B14F-4D97-AF65-F5344CB8AC3E}">
        <p14:creationId xmlns:p14="http://schemas.microsoft.com/office/powerpoint/2010/main" val="427964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B1727-FFEA-461C-A33F-881DBFF118F2}" type="slidenum">
              <a:rPr lang="en-US" smtClean="0"/>
              <a:pPr/>
              <a:t>25</a:t>
            </a:fld>
            <a:endParaRPr lang="en-US"/>
          </a:p>
        </p:txBody>
      </p:sp>
    </p:spTree>
    <p:extLst>
      <p:ext uri="{BB962C8B-B14F-4D97-AF65-F5344CB8AC3E}">
        <p14:creationId xmlns:p14="http://schemas.microsoft.com/office/powerpoint/2010/main" val="427964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A21F263-3D89-45E3-819A-8B557F9D3D6B}" type="datetime1">
              <a:rPr lang="en-US" smtClean="0"/>
              <a:pPr/>
              <a:t>6/19/2015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E5B013-A80A-40D2-8FAE-6E44A516CF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B6EDD-6C9C-4BA5-B10C-468D13BD258F}" type="datetime1">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5B013-A80A-40D2-8FAE-6E44A516CF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3D49CF4-9A9D-4C63-BB0E-F541EA6A7A26}" type="datetime1">
              <a:rPr lang="en-US" smtClean="0"/>
              <a:pPr/>
              <a:t>6/19/2015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E5B013-A80A-40D2-8FAE-6E44A516CF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FB3AF-ECDD-4881-9F64-F3D5850997B4}" type="datetime1">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5B013-A80A-40D2-8FAE-6E44A516CF2D}" type="slidenum">
              <a:rPr lang="en-US" smtClean="0"/>
              <a:pPr/>
              <a:t>‹#›</a:t>
            </a:fld>
            <a:endParaRPr lang="en-US"/>
          </a:p>
        </p:txBody>
      </p:sp>
    </p:spTree>
    <p:extLst>
      <p:ext uri="{BB962C8B-B14F-4D97-AF65-F5344CB8AC3E}">
        <p14:creationId xmlns:p14="http://schemas.microsoft.com/office/powerpoint/2010/main" val="3502702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A20B0D-C8A7-48BC-88D0-D774B8372AE6}" type="datetime1">
              <a:rPr lang="en-US" smtClean="0"/>
              <a:pPr/>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fld id="{EFE5B013-A80A-40D2-8FAE-6E44A516CF2D}"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58BFA8-150E-455E-BE50-7F4CFFF844EB}" type="datetime1">
              <a:rPr lang="en-US" smtClean="0"/>
              <a:pPr/>
              <a:t>6/19/2015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E5B013-A80A-40D2-8FAE-6E44A516CF2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3D19AF4-25F4-4110-B65A-FDEE47C177F4}" type="datetime1">
              <a:rPr lang="en-US" smtClean="0"/>
              <a:pPr/>
              <a:t>6/19/2015</a:t>
            </a:fld>
            <a:endParaRPr lang="en-US"/>
          </a:p>
        </p:txBody>
      </p:sp>
      <p:sp>
        <p:nvSpPr>
          <p:cNvPr id="10" name="Slide Number Placeholder 9"/>
          <p:cNvSpPr>
            <a:spLocks noGrp="1"/>
          </p:cNvSpPr>
          <p:nvPr>
            <p:ph type="sldNum" sz="quarter" idx="16"/>
          </p:nvPr>
        </p:nvSpPr>
        <p:spPr/>
        <p:txBody>
          <a:bodyPr rtlCol="0"/>
          <a:lstStyle/>
          <a:p>
            <a:fld id="{EFE5B013-A80A-40D2-8FAE-6E44A516CF2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F84C8B9-BCCB-420E-B88B-ADCF1422A012}" type="datetime1">
              <a:rPr lang="en-US" smtClean="0"/>
              <a:pPr/>
              <a:t>6/19/2015</a:t>
            </a:fld>
            <a:endParaRPr lang="en-US"/>
          </a:p>
        </p:txBody>
      </p:sp>
      <p:sp>
        <p:nvSpPr>
          <p:cNvPr id="12" name="Slide Number Placeholder 11"/>
          <p:cNvSpPr>
            <a:spLocks noGrp="1"/>
          </p:cNvSpPr>
          <p:nvPr>
            <p:ph type="sldNum" sz="quarter" idx="16"/>
          </p:nvPr>
        </p:nvSpPr>
        <p:spPr/>
        <p:txBody>
          <a:bodyPr rtlCol="0"/>
          <a:lstStyle/>
          <a:p>
            <a:fld id="{EFE5B013-A80A-40D2-8FAE-6E44A516CF2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48391F-8493-4F3F-B293-088F5754AF2C}" type="datetime1">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E5B013-A80A-40D2-8FAE-6E44A516CF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3CE8A-5554-49D4-9AD9-B7622FC7AF1C}" type="datetime1">
              <a:rPr lang="en-US" smtClean="0"/>
              <a:pPr/>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E5B013-A80A-40D2-8FAE-6E44A516CF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8ED677-D1AE-4B37-8A4C-202BCA3A9EA7}" type="datetime1">
              <a:rPr lang="en-US" smtClean="0"/>
              <a:pPr/>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E5B013-A80A-40D2-8FAE-6E44A516CF2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A7EC3D8-DC37-4CE1-80F5-1B9330360C95}" type="datetime1">
              <a:rPr lang="en-US" smtClean="0"/>
              <a:pPr/>
              <a:t>6/19/2015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E5B013-A80A-40D2-8FAE-6E44A516CF2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31FB3AF-ECDD-4881-9F64-F3D5850997B4}" type="datetime1">
              <a:rPr lang="en-US" smtClean="0"/>
              <a:pPr/>
              <a:t>6/19/2015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fld id="{EFE5B013-A80A-40D2-8FAE-6E44A516CF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092" r:id="rId12"/>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liheappm.ncat.org/sites/default/files/private/training/webinars/OLDC_perf_data_form_121014.pptx" TargetMode="External"/><Relationship Id="rId2" Type="http://schemas.openxmlformats.org/officeDocument/2006/relationships/hyperlink" Target="https://liheappm.ncat.org/sites/default/files/private/training/webinars/OLDC_household_report_120414.pptx" TargetMode="External"/><Relationship Id="rId1" Type="http://schemas.openxmlformats.org/officeDocument/2006/relationships/slideLayout" Target="../slideLayouts/slideLayout2.xml"/><Relationship Id="rId5" Type="http://schemas.openxmlformats.org/officeDocument/2006/relationships/hyperlink" Target="https://liheappm.ncat.org/sites/default/files/private/training/webinars/DeliveredFuelVendorsWebinar_061115.pptx" TargetMode="External"/><Relationship Id="rId4" Type="http://schemas.openxmlformats.org/officeDocument/2006/relationships/hyperlink" Target="https://liheappm.ncat.org/sites/default/files/private/training/Building_Vendor_Relationships_Webinar_121814.pptx"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liheappm.ncat.org/sites/default/files/private/training/PM_Data_Collection_Guide.doc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acf.hhs.gov/sites/default/files/ocs/liheap_performance_data_form_instructions_updated.pdf" TargetMode="External"/><Relationship Id="rId2" Type="http://schemas.openxmlformats.org/officeDocument/2006/relationships/hyperlink" Target="https://www.acf.hhs.gov/sites/default/files/ocs/copy_of_liheap_performance_data_form_for_federal_fiscal_year_2014.xlsx" TargetMode="External"/><Relationship Id="rId1" Type="http://schemas.openxmlformats.org/officeDocument/2006/relationships/slideLayout" Target="../slideLayouts/slideLayout2.xml"/><Relationship Id="rId4" Type="http://schemas.openxmlformats.org/officeDocument/2006/relationships/hyperlink" Target="https://liheappm.ncat.org/faq"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liheappm.ncat.org/node/53" TargetMode="External"/><Relationship Id="rId2" Type="http://schemas.openxmlformats.org/officeDocument/2006/relationships/hyperlink" Target="https://liheappm.ncat.org/data_warehouse/index.php?report=households" TargetMode="External"/><Relationship Id="rId1" Type="http://schemas.openxmlformats.org/officeDocument/2006/relationships/slideLayout" Target="../slideLayouts/slideLayout2.xml"/><Relationship Id="rId4" Type="http://schemas.openxmlformats.org/officeDocument/2006/relationships/hyperlink" Target="https://liheappm.ncat.org/data_warehouse/index.php?report=eligibl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liheappm.ncat.org/data_warehouse/index.php?report=households" TargetMode="External"/><Relationship Id="rId2" Type="http://schemas.openxmlformats.org/officeDocument/2006/relationships/hyperlink" Target="https://liheappm.ncat.org/node/53"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895600"/>
            <a:ext cx="6096000" cy="990600"/>
          </a:xfrm>
        </p:spPr>
        <p:txBody>
          <a:bodyPr>
            <a:normAutofit fontScale="90000"/>
          </a:bodyPr>
          <a:lstStyle/>
          <a:p>
            <a:pPr algn="r"/>
            <a:r>
              <a:rPr lang="en-US" sz="4000" b="1" dirty="0" smtClean="0">
                <a:solidFill>
                  <a:schemeClr val="tx1"/>
                </a:solidFill>
                <a:latin typeface="Calibri" pitchFamily="34" charset="0"/>
              </a:rPr>
              <a:t>LIHEAP Performance Measures</a:t>
            </a:r>
            <a:endParaRPr lang="en-US" sz="4000" b="1" dirty="0">
              <a:solidFill>
                <a:schemeClr val="tx1"/>
              </a:solidFill>
              <a:latin typeface="Calibri" pitchFamily="34" charset="0"/>
            </a:endParaRPr>
          </a:p>
        </p:txBody>
      </p:sp>
      <p:sp>
        <p:nvSpPr>
          <p:cNvPr id="3" name="Subtitle 2"/>
          <p:cNvSpPr>
            <a:spLocks noGrp="1"/>
          </p:cNvSpPr>
          <p:nvPr>
            <p:ph type="subTitle" idx="4294967295"/>
          </p:nvPr>
        </p:nvSpPr>
        <p:spPr>
          <a:xfrm>
            <a:off x="3581400" y="3657600"/>
            <a:ext cx="5105400" cy="685800"/>
          </a:xfrm>
        </p:spPr>
        <p:txBody>
          <a:bodyPr>
            <a:normAutofit fontScale="85000" lnSpcReduction="10000"/>
          </a:bodyPr>
          <a:lstStyle/>
          <a:p>
            <a:pPr marL="0" indent="0">
              <a:buNone/>
            </a:pPr>
            <a:r>
              <a:rPr lang="en-US" b="1" dirty="0" smtClean="0">
                <a:latin typeface="Calibri" pitchFamily="34" charset="0"/>
              </a:rPr>
              <a:t> 2015 National Training Conference</a:t>
            </a:r>
            <a:endParaRPr lang="en-US" b="1" dirty="0">
              <a:latin typeface="Calibri" pitchFamily="34" charset="0"/>
            </a:endParaRPr>
          </a:p>
        </p:txBody>
      </p:sp>
    </p:spTree>
    <p:extLst>
      <p:ext uri="{BB962C8B-B14F-4D97-AF65-F5344CB8AC3E}">
        <p14:creationId xmlns:p14="http://schemas.microsoft.com/office/powerpoint/2010/main" val="223265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2063750" indent="-1828800">
              <a:lnSpc>
                <a:spcPct val="90000"/>
              </a:lnSpc>
            </a:pPr>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1:</a:t>
            </a:r>
            <a:r>
              <a:rPr lang="en-US" sz="3200" b="1" dirty="0">
                <a:solidFill>
                  <a:schemeClr val="tx2">
                    <a:lumMod val="75000"/>
                  </a:schemeClr>
                </a:solidFill>
                <a:latin typeface="Calibri" pitchFamily="34" charset="0"/>
              </a:rPr>
              <a:t>	Restoration and Prevention Measures</a:t>
            </a:r>
            <a:br>
              <a:rPr lang="en-US" sz="3200" b="1" dirty="0">
                <a:solidFill>
                  <a:schemeClr val="tx2">
                    <a:lumMod val="75000"/>
                  </a:schemeClr>
                </a:solidFill>
                <a:latin typeface="Calibri" pitchFamily="34" charset="0"/>
              </a:rPr>
            </a:br>
            <a:r>
              <a:rPr lang="en-US" sz="3200" b="1" i="1" dirty="0">
                <a:solidFill>
                  <a:schemeClr val="tx2">
                    <a:lumMod val="75000"/>
                  </a:schemeClr>
                </a:solidFill>
                <a:latin typeface="Calibri" pitchFamily="34" charset="0"/>
              </a:rPr>
              <a:t>What Data Do You Need?</a:t>
            </a:r>
            <a:endParaRPr lang="en-US" sz="3200" dirty="0"/>
          </a:p>
        </p:txBody>
      </p:sp>
      <p:sp>
        <p:nvSpPr>
          <p:cNvPr id="3" name="Slide Number Placeholder 2"/>
          <p:cNvSpPr>
            <a:spLocks noGrp="1"/>
          </p:cNvSpPr>
          <p:nvPr>
            <p:ph type="sldNum" sz="quarter" idx="12"/>
          </p:nvPr>
        </p:nvSpPr>
        <p:spPr/>
        <p:txBody>
          <a:bodyPr>
            <a:normAutofit fontScale="55000" lnSpcReduction="20000"/>
          </a:bodyPr>
          <a:lstStyle/>
          <a:p>
            <a:fld id="{EFE5B013-A80A-40D2-8FAE-6E44A516CF2D}" type="slidenum">
              <a:rPr lang="en-US" smtClean="0"/>
              <a:pPr/>
              <a:t>10</a:t>
            </a:fld>
            <a:endParaRPr lang="en-US" dirty="0"/>
          </a:p>
        </p:txBody>
      </p:sp>
      <p:sp>
        <p:nvSpPr>
          <p:cNvPr id="4" name="Content Placeholder 3"/>
          <p:cNvSpPr>
            <a:spLocks noGrp="1"/>
          </p:cNvSpPr>
          <p:nvPr>
            <p:ph sz="quarter" idx="1"/>
          </p:nvPr>
        </p:nvSpPr>
        <p:spPr>
          <a:xfrm>
            <a:off x="381000" y="1600200"/>
            <a:ext cx="8461248" cy="4495800"/>
          </a:xfrm>
        </p:spPr>
        <p:txBody>
          <a:bodyPr>
            <a:normAutofit lnSpcReduction="10000"/>
          </a:bodyPr>
          <a:lstStyle/>
          <a:p>
            <a:pPr marL="0" indent="0">
              <a:buNone/>
            </a:pPr>
            <a:r>
              <a:rPr lang="en-US" sz="2700" b="1" dirty="0" smtClean="0">
                <a:latin typeface="Calibri" pitchFamily="34" charset="0"/>
              </a:rPr>
              <a:t>Data needed for Restoration and Prevention Measures:</a:t>
            </a:r>
          </a:p>
          <a:p>
            <a:pPr marL="346075" indent="-346075">
              <a:buSzPct val="85000"/>
              <a:buFont typeface="Arial" pitchFamily="34" charset="0"/>
              <a:buChar char="•"/>
            </a:pPr>
            <a:endParaRPr lang="en-US" sz="2400" dirty="0" smtClean="0">
              <a:latin typeface="Calibri" pitchFamily="34" charset="0"/>
            </a:endParaRPr>
          </a:p>
          <a:p>
            <a:pPr marL="346075" indent="-346075">
              <a:buSzPct val="85000"/>
              <a:buFont typeface="Arial" pitchFamily="34" charset="0"/>
              <a:buChar char="•"/>
            </a:pPr>
            <a:r>
              <a:rPr lang="en-US" sz="2400" dirty="0" smtClean="0">
                <a:latin typeface="Calibri" pitchFamily="34" charset="0"/>
              </a:rPr>
              <a:t>At the time of the application, was the Household without Home Energy Service?</a:t>
            </a:r>
            <a:endParaRPr lang="en-US" sz="2100" dirty="0" smtClean="0">
              <a:latin typeface="Calibri" pitchFamily="34" charset="0"/>
            </a:endParaRPr>
          </a:p>
          <a:p>
            <a:pPr marL="346075" indent="-346075">
              <a:buSzPct val="85000"/>
              <a:buFont typeface="Arial" pitchFamily="34" charset="0"/>
              <a:buChar char="•"/>
            </a:pPr>
            <a:endParaRPr lang="en-US" sz="2400" dirty="0" smtClean="0">
              <a:latin typeface="Calibri" pitchFamily="34" charset="0"/>
            </a:endParaRPr>
          </a:p>
          <a:p>
            <a:pPr marL="346075" indent="-346075">
              <a:buSzPct val="85000"/>
              <a:buFont typeface="Arial" pitchFamily="34" charset="0"/>
              <a:buChar char="•"/>
            </a:pPr>
            <a:r>
              <a:rPr lang="en-US" sz="2400" dirty="0" smtClean="0">
                <a:latin typeface="Calibri" pitchFamily="34" charset="0"/>
              </a:rPr>
              <a:t>At the time of the application, was the Household at “Imminent Risk” of Losing Home Energy Service?</a:t>
            </a:r>
          </a:p>
          <a:p>
            <a:pPr marL="346075" indent="-346075">
              <a:buSzPct val="85000"/>
              <a:buFont typeface="Arial" pitchFamily="34" charset="0"/>
              <a:buChar char="•"/>
            </a:pPr>
            <a:endParaRPr lang="en-US" sz="2400" dirty="0" smtClean="0">
              <a:latin typeface="Calibri" pitchFamily="34" charset="0"/>
            </a:endParaRPr>
          </a:p>
          <a:p>
            <a:pPr marL="346075" indent="-346075">
              <a:buSzPct val="85000"/>
              <a:buFont typeface="Arial" pitchFamily="34" charset="0"/>
              <a:buChar char="•"/>
            </a:pPr>
            <a:r>
              <a:rPr lang="en-US" sz="2400" dirty="0" smtClean="0">
                <a:latin typeface="Calibri" pitchFamily="34" charset="0"/>
              </a:rPr>
              <a:t>If either without service or at “imminent risk”, to which energy source (e.g. electric, gas, fuel oil, propane) was the LIHEAP benefit applied?</a:t>
            </a:r>
          </a:p>
          <a:p>
            <a:pPr marL="0" indent="0">
              <a:buNone/>
            </a:pPr>
            <a:endParaRPr lang="en-US" sz="2600" dirty="0">
              <a:latin typeface="Calibri" pitchFamily="34" charset="0"/>
            </a:endParaRPr>
          </a:p>
        </p:txBody>
      </p:sp>
    </p:spTree>
    <p:extLst>
      <p:ext uri="{BB962C8B-B14F-4D97-AF65-F5344CB8AC3E}">
        <p14:creationId xmlns:p14="http://schemas.microsoft.com/office/powerpoint/2010/main" val="40009968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11125"/>
            <a:r>
              <a:rPr lang="en-US" sz="3200" b="1" dirty="0" smtClean="0">
                <a:solidFill>
                  <a:schemeClr val="tx2">
                    <a:lumMod val="75000"/>
                  </a:schemeClr>
                </a:solidFill>
                <a:latin typeface="Calibri" pitchFamily="34" charset="0"/>
              </a:rPr>
              <a:t>Part 3:  LIHEAP Performance Management System</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100</a:t>
            </a:fld>
            <a:endParaRPr lang="en-US"/>
          </a:p>
        </p:txBody>
      </p:sp>
      <p:sp>
        <p:nvSpPr>
          <p:cNvPr id="3" name="Content Placeholder 2"/>
          <p:cNvSpPr>
            <a:spLocks noGrp="1"/>
          </p:cNvSpPr>
          <p:nvPr>
            <p:ph sz="quarter" idx="1"/>
          </p:nvPr>
        </p:nvSpPr>
        <p:spPr>
          <a:xfrm>
            <a:off x="457200" y="1524000"/>
            <a:ext cx="8229600" cy="4876800"/>
          </a:xfrm>
        </p:spPr>
        <p:txBody>
          <a:bodyPr>
            <a:normAutofit/>
          </a:bodyPr>
          <a:lstStyle/>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gn="ctr">
              <a:lnSpc>
                <a:spcPct val="110000"/>
              </a:lnSpc>
              <a:spcBef>
                <a:spcPts val="0"/>
              </a:spcBef>
              <a:buNone/>
            </a:pPr>
            <a:r>
              <a:rPr lang="en-US" sz="4000" b="1" dirty="0" smtClean="0">
                <a:latin typeface="Calibri" pitchFamily="34" charset="0"/>
              </a:rPr>
              <a:t>Questions</a:t>
            </a:r>
            <a:endParaRPr lang="en-US" sz="4000" dirty="0" smtClean="0">
              <a:latin typeface="Calibri" pitchFamily="34" charset="0"/>
            </a:endParaRPr>
          </a:p>
          <a:p>
            <a:pPr marL="346075" indent="-346075">
              <a:spcBef>
                <a:spcPts val="0"/>
              </a:spcBef>
              <a:buFont typeface="Wingdings" pitchFamily="2" charset="2"/>
              <a:buChar char="ü"/>
            </a:pPr>
            <a:endParaRPr lang="en-US" dirty="0">
              <a:latin typeface="Calibri" pitchFamily="34" charset="0"/>
            </a:endParaRPr>
          </a:p>
        </p:txBody>
      </p:sp>
    </p:spTree>
    <p:extLst>
      <p:ext uri="{BB962C8B-B14F-4D97-AF65-F5344CB8AC3E}">
        <p14:creationId xmlns:p14="http://schemas.microsoft.com/office/powerpoint/2010/main" val="32058372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smtClean="0">
                <a:solidFill>
                  <a:schemeClr val="tx2">
                    <a:lumMod val="75000"/>
                  </a:schemeClr>
                </a:solidFill>
                <a:latin typeface="Calibri" pitchFamily="34" charset="0"/>
              </a:rPr>
              <a:t>Part 3: LIHEAP Performance Management System</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101</a:t>
            </a:fld>
            <a:endParaRPr lang="en-US"/>
          </a:p>
        </p:txBody>
      </p:sp>
      <p:sp>
        <p:nvSpPr>
          <p:cNvPr id="3" name="Content Placeholder 2"/>
          <p:cNvSpPr>
            <a:spLocks noGrp="1"/>
          </p:cNvSpPr>
          <p:nvPr>
            <p:ph sz="quarter" idx="1"/>
          </p:nvPr>
        </p:nvSpPr>
        <p:spPr>
          <a:xfrm>
            <a:off x="304800" y="1676400"/>
            <a:ext cx="8458200" cy="4876800"/>
          </a:xfrm>
        </p:spPr>
        <p:txBody>
          <a:bodyPr>
            <a:normAutofit/>
          </a:bodyPr>
          <a:lstStyle/>
          <a:p>
            <a:pPr marL="0" indent="0">
              <a:buNone/>
            </a:pPr>
            <a:r>
              <a:rPr lang="en-US" sz="2400" b="1" dirty="0" smtClean="0">
                <a:latin typeface="Calibri" pitchFamily="34" charset="0"/>
              </a:rPr>
              <a:t>PMIWG LIHEAP Self-Assessment Tool</a:t>
            </a:r>
          </a:p>
          <a:p>
            <a:pPr marL="320040" lvl="1" indent="0">
              <a:buNone/>
            </a:pPr>
            <a:r>
              <a:rPr lang="en-US" sz="2100" b="1" i="1" dirty="0" smtClean="0">
                <a:latin typeface="Calibri" pitchFamily="34" charset="0"/>
              </a:rPr>
              <a:t>Are you ready to proactively manage your LIHEAP Program? Let’s find out!!</a:t>
            </a:r>
          </a:p>
          <a:p>
            <a:pPr marL="620395" lvl="1" indent="-346075">
              <a:lnSpc>
                <a:spcPct val="110000"/>
              </a:lnSpc>
              <a:spcBef>
                <a:spcPts val="0"/>
              </a:spcBef>
              <a:buClr>
                <a:schemeClr val="accent2"/>
              </a:buClr>
              <a:buSzPct val="100000"/>
              <a:buFont typeface="Wingdings" pitchFamily="2" charset="2"/>
              <a:buChar char="ü"/>
            </a:pPr>
            <a:endParaRPr lang="en-US" sz="2000" b="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Heather Jones – </a:t>
            </a:r>
            <a:r>
              <a:rPr lang="en-US" sz="2400" dirty="0" smtClean="0">
                <a:latin typeface="Calibri" pitchFamily="34" charset="0"/>
              </a:rPr>
              <a:t>State of Missouri</a:t>
            </a:r>
            <a:endParaRPr lang="en-US" sz="24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endParaRPr lang="en-US" sz="2400"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16286966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11125"/>
            <a:r>
              <a:rPr lang="en-US" sz="3200" b="1" dirty="0" smtClean="0">
                <a:solidFill>
                  <a:schemeClr val="tx2">
                    <a:lumMod val="75000"/>
                  </a:schemeClr>
                </a:solidFill>
                <a:latin typeface="Calibri" pitchFamily="34" charset="0"/>
              </a:rPr>
              <a:t>Part 3:  LIHEAP Performance Management System</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102</a:t>
            </a:fld>
            <a:endParaRPr lang="en-US"/>
          </a:p>
        </p:txBody>
      </p:sp>
      <p:sp>
        <p:nvSpPr>
          <p:cNvPr id="3" name="Content Placeholder 2"/>
          <p:cNvSpPr>
            <a:spLocks noGrp="1"/>
          </p:cNvSpPr>
          <p:nvPr>
            <p:ph sz="quarter" idx="1"/>
          </p:nvPr>
        </p:nvSpPr>
        <p:spPr>
          <a:xfrm>
            <a:off x="457200" y="1524000"/>
            <a:ext cx="8229600" cy="4876800"/>
          </a:xfrm>
        </p:spPr>
        <p:txBody>
          <a:bodyPr>
            <a:normAutofit/>
          </a:bodyPr>
          <a:lstStyle/>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gn="ctr">
              <a:lnSpc>
                <a:spcPct val="110000"/>
              </a:lnSpc>
              <a:spcBef>
                <a:spcPts val="0"/>
              </a:spcBef>
              <a:buNone/>
            </a:pPr>
            <a:r>
              <a:rPr lang="en-US" sz="4000" b="1" dirty="0" smtClean="0">
                <a:latin typeface="Calibri" pitchFamily="34" charset="0"/>
              </a:rPr>
              <a:t>Questions</a:t>
            </a:r>
            <a:endParaRPr lang="en-US" sz="4000" dirty="0" smtClean="0">
              <a:latin typeface="Calibri" pitchFamily="34" charset="0"/>
            </a:endParaRPr>
          </a:p>
          <a:p>
            <a:pPr marL="346075" indent="-346075">
              <a:spcBef>
                <a:spcPts val="0"/>
              </a:spcBef>
              <a:buFont typeface="Wingdings" pitchFamily="2" charset="2"/>
              <a:buChar char="ü"/>
            </a:pPr>
            <a:endParaRPr lang="en-US" dirty="0">
              <a:latin typeface="Calibri" pitchFamily="34" charset="0"/>
            </a:endParaRPr>
          </a:p>
        </p:txBody>
      </p:sp>
    </p:spTree>
    <p:extLst>
      <p:ext uri="{BB962C8B-B14F-4D97-AF65-F5344CB8AC3E}">
        <p14:creationId xmlns:p14="http://schemas.microsoft.com/office/powerpoint/2010/main" val="26652573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939925" indent="-1828800">
              <a:lnSpc>
                <a:spcPct val="90000"/>
              </a:lnSpc>
            </a:pPr>
            <a:r>
              <a:rPr lang="en-US" sz="3600" b="1" dirty="0" smtClean="0">
                <a:solidFill>
                  <a:srgbClr val="00B050"/>
                </a:solidFill>
                <a:latin typeface="Calibri" pitchFamily="34" charset="0"/>
              </a:rPr>
              <a:t>Break</a:t>
            </a:r>
            <a:endParaRPr lang="en-US" sz="36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103</a:t>
            </a:fld>
            <a:endParaRPr lang="en-US"/>
          </a:p>
        </p:txBody>
      </p:sp>
      <p:sp>
        <p:nvSpPr>
          <p:cNvPr id="10" name="Content Placeholder 2"/>
          <p:cNvSpPr>
            <a:spLocks noGrp="1"/>
          </p:cNvSpPr>
          <p:nvPr>
            <p:ph sz="quarter" idx="1"/>
          </p:nvPr>
        </p:nvSpPr>
        <p:spPr>
          <a:xfrm>
            <a:off x="609600" y="3048000"/>
            <a:ext cx="7924800" cy="533400"/>
          </a:xfrm>
        </p:spPr>
        <p:txBody>
          <a:bodyPr>
            <a:noAutofit/>
          </a:bodyPr>
          <a:lstStyle/>
          <a:p>
            <a:pPr marL="0" indent="0" algn="ctr">
              <a:spcBef>
                <a:spcPts val="3000"/>
              </a:spcBef>
              <a:buNone/>
            </a:pPr>
            <a:r>
              <a:rPr lang="en-US" sz="4000" b="1" dirty="0" smtClean="0">
                <a:latin typeface="Calibri" pitchFamily="34" charset="0"/>
              </a:rPr>
              <a:t>Go to Lunch!!</a:t>
            </a:r>
          </a:p>
        </p:txBody>
      </p:sp>
    </p:spTree>
    <p:extLst>
      <p:ext uri="{BB962C8B-B14F-4D97-AF65-F5344CB8AC3E}">
        <p14:creationId xmlns:p14="http://schemas.microsoft.com/office/powerpoint/2010/main" val="61256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990600"/>
          </a:xfrm>
        </p:spPr>
        <p:txBody>
          <a:bodyPr>
            <a:normAutofit fontScale="90000"/>
          </a:bodyPr>
          <a:lstStyle/>
          <a:p>
            <a:pPr marL="2063750" indent="-1828800">
              <a:lnSpc>
                <a:spcPct val="90000"/>
              </a:lnSpc>
              <a:tabLst>
                <a:tab pos="2063750" algn="l"/>
              </a:tabLst>
            </a:pPr>
            <a:r>
              <a:rPr lang="en-US" sz="3600" b="1" dirty="0">
                <a:solidFill>
                  <a:schemeClr val="tx2">
                    <a:lumMod val="75000"/>
                  </a:schemeClr>
                </a:solidFill>
                <a:latin typeface="Calibri" pitchFamily="34" charset="0"/>
              </a:rPr>
              <a:t>Section 1:	Restoration 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What </a:t>
            </a:r>
            <a:r>
              <a:rPr lang="en-US" sz="3600" b="1" i="1" dirty="0" smtClean="0">
                <a:solidFill>
                  <a:schemeClr val="tx2">
                    <a:lumMod val="75000"/>
                  </a:schemeClr>
                </a:solidFill>
                <a:latin typeface="Calibri" pitchFamily="34" charset="0"/>
              </a:rPr>
              <a:t>Data Do You Need?</a:t>
            </a:r>
            <a:endParaRPr lang="en-US" sz="3300" b="1" dirty="0">
              <a:solidFill>
                <a:schemeClr val="accent4"/>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11</a:t>
            </a:fld>
            <a:endParaRPr lang="en-US"/>
          </a:p>
        </p:txBody>
      </p:sp>
      <p:sp>
        <p:nvSpPr>
          <p:cNvPr id="10" name="Content Placeholder 2"/>
          <p:cNvSpPr>
            <a:spLocks noGrp="1"/>
          </p:cNvSpPr>
          <p:nvPr>
            <p:ph sz="quarter" idx="1"/>
          </p:nvPr>
        </p:nvSpPr>
        <p:spPr>
          <a:xfrm>
            <a:off x="304800" y="1676400"/>
            <a:ext cx="8534400" cy="4648200"/>
          </a:xfrm>
        </p:spPr>
        <p:txBody>
          <a:bodyPr>
            <a:noAutofit/>
          </a:bodyPr>
          <a:lstStyle/>
          <a:p>
            <a:pPr marL="457200" indent="-457200">
              <a:spcBef>
                <a:spcPts val="0"/>
              </a:spcBef>
              <a:buClr>
                <a:schemeClr val="tx1"/>
              </a:buClr>
              <a:buSzPct val="75000"/>
              <a:buNone/>
            </a:pPr>
            <a:r>
              <a:rPr lang="en-US" sz="2400" b="1" dirty="0" smtClean="0">
                <a:latin typeface="Calibri" pitchFamily="34" charset="0"/>
              </a:rPr>
              <a:t>Status of Home Energy Service at Time of Application</a:t>
            </a:r>
            <a:endParaRPr lang="en-US" sz="2400" b="1" dirty="0">
              <a:latin typeface="Calibri" pitchFamily="34" charset="0"/>
            </a:endParaRPr>
          </a:p>
          <a:p>
            <a:pPr marL="349250" indent="-349250">
              <a:lnSpc>
                <a:spcPct val="50000"/>
              </a:lnSpc>
              <a:spcBef>
                <a:spcPts val="0"/>
              </a:spcBef>
              <a:buNone/>
            </a:pPr>
            <a:r>
              <a:rPr lang="en-US" b="1" dirty="0">
                <a:latin typeface="Calibri" pitchFamily="34" charset="0"/>
              </a:rPr>
              <a:t>	</a:t>
            </a:r>
            <a:endParaRPr lang="en-US" sz="1400" b="1" dirty="0">
              <a:latin typeface="Calibri" pitchFamily="34" charset="0"/>
            </a:endParaRPr>
          </a:p>
          <a:p>
            <a:pPr marL="228600" lvl="2">
              <a:lnSpc>
                <a:spcPct val="90000"/>
              </a:lnSpc>
              <a:spcBef>
                <a:spcPts val="0"/>
              </a:spcBef>
              <a:buSzPct val="85000"/>
              <a:buFont typeface="Arial" pitchFamily="34" charset="0"/>
              <a:buChar char="•"/>
            </a:pPr>
            <a:r>
              <a:rPr lang="en-US" sz="2000" b="1" dirty="0" smtClean="0">
                <a:latin typeface="Calibri" pitchFamily="34" charset="0"/>
              </a:rPr>
              <a:t>Household is without Energy Service.  </a:t>
            </a:r>
            <a:r>
              <a:rPr lang="en-US" sz="2000" dirty="0" smtClean="0">
                <a:latin typeface="Calibri" pitchFamily="34" charset="0"/>
              </a:rPr>
              <a:t>This includes whether a household is Disconnected, Out of Fuel, or has Inoperable Equipment.</a:t>
            </a:r>
          </a:p>
          <a:p>
            <a:pPr marL="342900" lvl="2" indent="-342900">
              <a:spcBef>
                <a:spcPts val="0"/>
              </a:spcBef>
              <a:buFont typeface="Wingdings" pitchFamily="2" charset="2"/>
              <a:buChar char="Ø"/>
            </a:pPr>
            <a:endParaRPr lang="en-US" sz="1400" dirty="0">
              <a:latin typeface="Calibri" pitchFamily="34" charset="0"/>
            </a:endParaRPr>
          </a:p>
          <a:p>
            <a:pPr marL="685800" lvl="2" indent="-342900">
              <a:lnSpc>
                <a:spcPct val="90000"/>
              </a:lnSpc>
              <a:spcBef>
                <a:spcPts val="0"/>
              </a:spcBef>
              <a:buSzPct val="60000"/>
              <a:buFont typeface="Wingdings" pitchFamily="2" charset="2"/>
              <a:buChar char="Ø"/>
            </a:pPr>
            <a:r>
              <a:rPr lang="en-US" sz="1600" i="1" dirty="0">
                <a:latin typeface="Calibri" pitchFamily="34" charset="0"/>
              </a:rPr>
              <a:t>“Inoperable” includes red-tagged equipment, or equipment that if powered on, will result in injury or death.</a:t>
            </a:r>
          </a:p>
          <a:p>
            <a:pPr marL="685800" lvl="2" indent="-342900">
              <a:spcBef>
                <a:spcPts val="0"/>
              </a:spcBef>
              <a:buSzPct val="60000"/>
              <a:buNone/>
            </a:pPr>
            <a:endParaRPr lang="en-US" sz="1100" i="1" dirty="0">
              <a:latin typeface="Calibri" pitchFamily="34" charset="0"/>
            </a:endParaRPr>
          </a:p>
          <a:p>
            <a:pPr marL="685800" lvl="2" indent="-342900">
              <a:lnSpc>
                <a:spcPct val="90000"/>
              </a:lnSpc>
              <a:spcBef>
                <a:spcPts val="0"/>
              </a:spcBef>
              <a:buSzPct val="60000"/>
              <a:buFont typeface="Wingdings" pitchFamily="2" charset="2"/>
              <a:buChar char="Ø"/>
            </a:pPr>
            <a:r>
              <a:rPr lang="en-US" sz="1600" i="1" dirty="0">
                <a:latin typeface="Calibri" pitchFamily="34" charset="0"/>
              </a:rPr>
              <a:t>Note: Households that heat or cool their home in “some other way” still count if they can’t use their main system.</a:t>
            </a:r>
          </a:p>
          <a:p>
            <a:pPr marL="365760" lvl="1" indent="0">
              <a:buNone/>
            </a:pPr>
            <a:endParaRPr lang="en-US" sz="2100" dirty="0" smtClean="0">
              <a:latin typeface="Calibri" pitchFamily="34" charset="0"/>
            </a:endParaRPr>
          </a:p>
          <a:p>
            <a:pPr lvl="1">
              <a:buFont typeface="Wingdings" pitchFamily="2" charset="2"/>
              <a:buChar char="Ø"/>
            </a:pPr>
            <a:endParaRPr lang="en-US" sz="2100" dirty="0">
              <a:latin typeface="Calibri" pitchFamily="34" charset="0"/>
            </a:endParaRPr>
          </a:p>
          <a:p>
            <a:pPr lvl="1">
              <a:buFont typeface="Wingdings" pitchFamily="2" charset="2"/>
              <a:buChar char="Ø"/>
            </a:pPr>
            <a:endParaRPr lang="en-US" sz="2100" dirty="0" smtClean="0">
              <a:latin typeface="Calibri" pitchFamily="34" charset="0"/>
            </a:endParaRPr>
          </a:p>
          <a:p>
            <a:pPr marL="0" indent="0">
              <a:spcBef>
                <a:spcPts val="0"/>
              </a:spcBef>
              <a:buNone/>
            </a:pPr>
            <a:endParaRPr lang="en-US" sz="2400" dirty="0" smtClean="0">
              <a:latin typeface="Calibri" pitchFamily="34" charset="0"/>
            </a:endParaRPr>
          </a:p>
        </p:txBody>
      </p:sp>
    </p:spTree>
    <p:extLst>
      <p:ext uri="{BB962C8B-B14F-4D97-AF65-F5344CB8AC3E}">
        <p14:creationId xmlns:p14="http://schemas.microsoft.com/office/powerpoint/2010/main" val="1690879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990600"/>
          </a:xfrm>
        </p:spPr>
        <p:txBody>
          <a:bodyPr>
            <a:normAutofit fontScale="90000"/>
          </a:bodyPr>
          <a:lstStyle/>
          <a:p>
            <a:pPr marL="2063750" indent="-1828800">
              <a:lnSpc>
                <a:spcPct val="90000"/>
              </a:lnSpc>
              <a:tabLst>
                <a:tab pos="2063750" algn="l"/>
              </a:tabLst>
            </a:pPr>
            <a:r>
              <a:rPr lang="en-US" sz="3600" b="1" dirty="0">
                <a:solidFill>
                  <a:schemeClr val="tx2">
                    <a:lumMod val="75000"/>
                  </a:schemeClr>
                </a:solidFill>
                <a:latin typeface="Calibri" pitchFamily="34" charset="0"/>
              </a:rPr>
              <a:t>Section 1:	Restoration 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What </a:t>
            </a:r>
            <a:r>
              <a:rPr lang="en-US" sz="3600" b="1" i="1" dirty="0" smtClean="0">
                <a:solidFill>
                  <a:schemeClr val="tx2">
                    <a:lumMod val="75000"/>
                  </a:schemeClr>
                </a:solidFill>
                <a:latin typeface="Calibri" pitchFamily="34" charset="0"/>
              </a:rPr>
              <a:t>Data Do You Need?</a:t>
            </a:r>
            <a:endParaRPr lang="en-US" sz="3300" b="1" dirty="0">
              <a:solidFill>
                <a:schemeClr val="accent4"/>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12</a:t>
            </a:fld>
            <a:endParaRPr lang="en-US"/>
          </a:p>
        </p:txBody>
      </p:sp>
      <p:sp>
        <p:nvSpPr>
          <p:cNvPr id="10" name="Content Placeholder 2"/>
          <p:cNvSpPr>
            <a:spLocks noGrp="1"/>
          </p:cNvSpPr>
          <p:nvPr>
            <p:ph sz="quarter" idx="1"/>
          </p:nvPr>
        </p:nvSpPr>
        <p:spPr>
          <a:xfrm>
            <a:off x="304800" y="1676400"/>
            <a:ext cx="8534400" cy="4648200"/>
          </a:xfrm>
        </p:spPr>
        <p:txBody>
          <a:bodyPr>
            <a:noAutofit/>
          </a:bodyPr>
          <a:lstStyle/>
          <a:p>
            <a:pPr marL="457200" indent="-457200">
              <a:spcBef>
                <a:spcPts val="0"/>
              </a:spcBef>
              <a:buClr>
                <a:schemeClr val="tx1"/>
              </a:buClr>
              <a:buSzPct val="75000"/>
              <a:buNone/>
            </a:pPr>
            <a:r>
              <a:rPr lang="en-US" sz="2400" b="1" dirty="0" smtClean="0">
                <a:latin typeface="Calibri" pitchFamily="34" charset="0"/>
              </a:rPr>
              <a:t>Status of Home Energy Service at Time of Application</a:t>
            </a:r>
            <a:endParaRPr lang="en-US" sz="2400" b="1" dirty="0">
              <a:latin typeface="Calibri" pitchFamily="34" charset="0"/>
            </a:endParaRPr>
          </a:p>
          <a:p>
            <a:pPr marL="349250" indent="-349250">
              <a:lnSpc>
                <a:spcPct val="50000"/>
              </a:lnSpc>
              <a:spcBef>
                <a:spcPts val="0"/>
              </a:spcBef>
              <a:buNone/>
            </a:pPr>
            <a:r>
              <a:rPr lang="en-US" b="1" dirty="0">
                <a:latin typeface="Calibri" pitchFamily="34" charset="0"/>
              </a:rPr>
              <a:t>	</a:t>
            </a:r>
            <a:endParaRPr lang="en-US" sz="1400" b="1" dirty="0">
              <a:latin typeface="Calibri" pitchFamily="34" charset="0"/>
            </a:endParaRPr>
          </a:p>
          <a:p>
            <a:pPr marL="803275" indent="-346075">
              <a:lnSpc>
                <a:spcPct val="50000"/>
              </a:lnSpc>
              <a:spcBef>
                <a:spcPts val="0"/>
              </a:spcBef>
              <a:buFont typeface="Wingdings" pitchFamily="2" charset="2"/>
              <a:buChar char="Ø"/>
            </a:pPr>
            <a:endParaRPr lang="en-US" sz="1050" dirty="0">
              <a:latin typeface="Calibri" pitchFamily="34" charset="0"/>
            </a:endParaRPr>
          </a:p>
          <a:p>
            <a:pPr marL="228600" indent="-228600">
              <a:lnSpc>
                <a:spcPct val="90000"/>
              </a:lnSpc>
              <a:spcBef>
                <a:spcPts val="0"/>
              </a:spcBef>
              <a:buSzPct val="85000"/>
              <a:buFont typeface="Arial" pitchFamily="34" charset="0"/>
              <a:buChar char="•"/>
            </a:pPr>
            <a:r>
              <a:rPr lang="en-US" sz="2000" b="1" dirty="0" smtClean="0">
                <a:latin typeface="Calibri" pitchFamily="34" charset="0"/>
              </a:rPr>
              <a:t>Household is </a:t>
            </a:r>
            <a:r>
              <a:rPr lang="en-US" sz="2000" b="1" dirty="0">
                <a:latin typeface="Calibri" pitchFamily="34" charset="0"/>
              </a:rPr>
              <a:t>a</a:t>
            </a:r>
            <a:r>
              <a:rPr lang="en-US" sz="2000" b="1" dirty="0" smtClean="0">
                <a:latin typeface="Calibri" pitchFamily="34" charset="0"/>
              </a:rPr>
              <a:t>t “Imminent Risk” </a:t>
            </a:r>
            <a:r>
              <a:rPr lang="en-US" sz="2000" b="1" dirty="0">
                <a:latin typeface="Calibri" pitchFamily="34" charset="0"/>
              </a:rPr>
              <a:t>of Losing Home </a:t>
            </a:r>
            <a:r>
              <a:rPr lang="en-US" sz="2000" b="1" dirty="0" smtClean="0">
                <a:latin typeface="Calibri" pitchFamily="34" charset="0"/>
              </a:rPr>
              <a:t>Energy Service.  </a:t>
            </a:r>
            <a:r>
              <a:rPr lang="en-US" sz="2000" dirty="0" smtClean="0">
                <a:latin typeface="Calibri" pitchFamily="34" charset="0"/>
              </a:rPr>
              <a:t>This includes whether a household has a utility Past Due or Shut-Off Notice, is Nearly </a:t>
            </a:r>
            <a:r>
              <a:rPr lang="en-US" sz="2000" dirty="0">
                <a:latin typeface="Calibri" pitchFamily="34" charset="0"/>
              </a:rPr>
              <a:t>Out of </a:t>
            </a:r>
            <a:r>
              <a:rPr lang="en-US" sz="2000" dirty="0" smtClean="0">
                <a:latin typeface="Calibri" pitchFamily="34" charset="0"/>
              </a:rPr>
              <a:t>Fuel, or has equipment that is still operable, but places them at imminent risk of losing their home energy service.</a:t>
            </a:r>
          </a:p>
          <a:p>
            <a:pPr marL="803275" indent="-346075">
              <a:lnSpc>
                <a:spcPct val="50000"/>
              </a:lnSpc>
              <a:spcBef>
                <a:spcPts val="0"/>
              </a:spcBef>
              <a:buNone/>
            </a:pPr>
            <a:endParaRPr lang="en-US" sz="2800" dirty="0" smtClean="0">
              <a:latin typeface="Calibri" pitchFamily="34" charset="0"/>
            </a:endParaRPr>
          </a:p>
          <a:p>
            <a:pPr marL="685800" indent="-342900">
              <a:lnSpc>
                <a:spcPct val="90000"/>
              </a:lnSpc>
              <a:spcBef>
                <a:spcPts val="0"/>
              </a:spcBef>
              <a:buFont typeface="Wingdings" pitchFamily="2" charset="2"/>
              <a:buChar char="Ø"/>
            </a:pPr>
            <a:r>
              <a:rPr lang="en-US" sz="1600" i="1" dirty="0" smtClean="0">
                <a:latin typeface="Calibri" pitchFamily="34" charset="0"/>
              </a:rPr>
              <a:t>“Imminent risk” should be defined by the grantee based on local conditions, and should correspond with existing state definitions used to determine home energy emergencies (as outlined in the grantee’s State Plan and/or policy manuals).</a:t>
            </a:r>
            <a:endParaRPr lang="en-US" sz="1600" dirty="0" smtClean="0">
              <a:latin typeface="Calibri" pitchFamily="34" charset="0"/>
            </a:endParaRPr>
          </a:p>
          <a:p>
            <a:pPr marL="365760" lvl="1" indent="0">
              <a:buNone/>
            </a:pPr>
            <a:endParaRPr lang="en-US" sz="2100" dirty="0" smtClean="0">
              <a:latin typeface="Calibri" pitchFamily="34" charset="0"/>
            </a:endParaRPr>
          </a:p>
          <a:p>
            <a:pPr marL="365760" lvl="1" indent="0">
              <a:buNone/>
            </a:pPr>
            <a:endParaRPr lang="en-US" sz="2100" dirty="0">
              <a:latin typeface="Calibri" pitchFamily="34" charset="0"/>
            </a:endParaRPr>
          </a:p>
          <a:p>
            <a:pPr marL="365760" lvl="1" indent="0">
              <a:buNone/>
            </a:pPr>
            <a:endParaRPr lang="en-US" sz="2100" dirty="0" smtClean="0">
              <a:latin typeface="Calibri" pitchFamily="34" charset="0"/>
            </a:endParaRPr>
          </a:p>
          <a:p>
            <a:pPr lvl="1">
              <a:buFont typeface="Wingdings" pitchFamily="2" charset="2"/>
              <a:buChar char="Ø"/>
            </a:pPr>
            <a:endParaRPr lang="en-US" sz="2100" dirty="0">
              <a:latin typeface="Calibri" pitchFamily="34" charset="0"/>
            </a:endParaRPr>
          </a:p>
          <a:p>
            <a:pPr lvl="1">
              <a:buFont typeface="Wingdings" pitchFamily="2" charset="2"/>
              <a:buChar char="Ø"/>
            </a:pPr>
            <a:endParaRPr lang="en-US" sz="2100" dirty="0" smtClean="0">
              <a:latin typeface="Calibri" pitchFamily="34" charset="0"/>
            </a:endParaRPr>
          </a:p>
          <a:p>
            <a:pPr marL="0" indent="0">
              <a:spcBef>
                <a:spcPts val="0"/>
              </a:spcBef>
              <a:buNone/>
            </a:pPr>
            <a:endParaRPr lang="en-US" sz="2400" dirty="0" smtClean="0">
              <a:latin typeface="Calibri" pitchFamily="34" charset="0"/>
            </a:endParaRPr>
          </a:p>
        </p:txBody>
      </p:sp>
    </p:spTree>
    <p:extLst>
      <p:ext uri="{BB962C8B-B14F-4D97-AF65-F5344CB8AC3E}">
        <p14:creationId xmlns:p14="http://schemas.microsoft.com/office/powerpoint/2010/main" val="1690879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2063750" indent="-1828800">
              <a:lnSpc>
                <a:spcPct val="90000"/>
              </a:lnSpc>
            </a:pPr>
            <a:r>
              <a:rPr lang="en-US" sz="3200" b="1" dirty="0">
                <a:solidFill>
                  <a:schemeClr val="tx2">
                    <a:lumMod val="75000"/>
                  </a:schemeClr>
                </a:solidFill>
                <a:latin typeface="Calibri" pitchFamily="34" charset="0"/>
              </a:rPr>
              <a:t>Section 1:	Restoration and Prevention Measures</a:t>
            </a:r>
            <a:br>
              <a:rPr lang="en-US" sz="3200" b="1" dirty="0">
                <a:solidFill>
                  <a:schemeClr val="tx2">
                    <a:lumMod val="75000"/>
                  </a:schemeClr>
                </a:solidFill>
                <a:latin typeface="Calibri" pitchFamily="34" charset="0"/>
              </a:rPr>
            </a:br>
            <a:r>
              <a:rPr lang="en-US" sz="3200" b="1" i="1" dirty="0">
                <a:solidFill>
                  <a:schemeClr val="tx2">
                    <a:lumMod val="75000"/>
                  </a:schemeClr>
                </a:solidFill>
                <a:latin typeface="Calibri" pitchFamily="34" charset="0"/>
              </a:rPr>
              <a:t>What Data Do You Need?</a:t>
            </a:r>
            <a:endParaRPr lang="en-US" sz="3200" dirty="0"/>
          </a:p>
        </p:txBody>
      </p:sp>
      <p:sp>
        <p:nvSpPr>
          <p:cNvPr id="3" name="Slide Number Placeholder 2"/>
          <p:cNvSpPr>
            <a:spLocks noGrp="1"/>
          </p:cNvSpPr>
          <p:nvPr>
            <p:ph type="sldNum" sz="quarter" idx="12"/>
          </p:nvPr>
        </p:nvSpPr>
        <p:spPr/>
        <p:txBody>
          <a:bodyPr>
            <a:normAutofit fontScale="55000" lnSpcReduction="20000"/>
          </a:bodyPr>
          <a:lstStyle/>
          <a:p>
            <a:fld id="{EFE5B013-A80A-40D2-8FAE-6E44A516CF2D}" type="slidenum">
              <a:rPr lang="en-US" smtClean="0"/>
              <a:pPr/>
              <a:t>13</a:t>
            </a:fld>
            <a:endParaRPr lang="en-US" dirty="0"/>
          </a:p>
        </p:txBody>
      </p:sp>
      <p:sp>
        <p:nvSpPr>
          <p:cNvPr id="4" name="Content Placeholder 3"/>
          <p:cNvSpPr>
            <a:spLocks noGrp="1"/>
          </p:cNvSpPr>
          <p:nvPr>
            <p:ph sz="quarter" idx="1"/>
          </p:nvPr>
        </p:nvSpPr>
        <p:spPr/>
        <p:txBody>
          <a:bodyPr>
            <a:normAutofit lnSpcReduction="10000"/>
          </a:bodyPr>
          <a:lstStyle/>
          <a:p>
            <a:pPr marL="457200" indent="-457200">
              <a:buSzPct val="75000"/>
              <a:buNone/>
            </a:pPr>
            <a:endParaRPr lang="en-US" sz="2200" b="1" dirty="0" smtClean="0">
              <a:latin typeface="Calibri" pitchFamily="34" charset="0"/>
            </a:endParaRPr>
          </a:p>
          <a:p>
            <a:pPr marL="457200" indent="-457200">
              <a:buSzPct val="75000"/>
              <a:buNone/>
            </a:pPr>
            <a:r>
              <a:rPr lang="en-US" sz="2800" b="1" dirty="0" smtClean="0">
                <a:latin typeface="Calibri" pitchFamily="34" charset="0"/>
              </a:rPr>
              <a:t>Energy </a:t>
            </a:r>
            <a:r>
              <a:rPr lang="en-US" sz="2800" b="1" dirty="0">
                <a:latin typeface="Calibri" pitchFamily="34" charset="0"/>
              </a:rPr>
              <a:t>Source</a:t>
            </a:r>
          </a:p>
          <a:p>
            <a:pPr marL="457200" lvl="1" indent="0">
              <a:buClr>
                <a:schemeClr val="accent2"/>
              </a:buClr>
              <a:buNone/>
            </a:pPr>
            <a:endParaRPr lang="en-US" sz="1600" dirty="0" smtClean="0">
              <a:latin typeface="Calibri" pitchFamily="34" charset="0"/>
            </a:endParaRPr>
          </a:p>
          <a:p>
            <a:pPr marL="346075" lvl="1" indent="-346075">
              <a:spcBef>
                <a:spcPts val="0"/>
              </a:spcBef>
              <a:buClr>
                <a:schemeClr val="accent2"/>
              </a:buClr>
              <a:buSzPct val="85000"/>
              <a:buFont typeface="Arial" pitchFamily="34" charset="0"/>
              <a:buChar char="•"/>
            </a:pPr>
            <a:r>
              <a:rPr lang="en-US" sz="2400" dirty="0" smtClean="0">
                <a:latin typeface="Calibri" pitchFamily="34" charset="0"/>
              </a:rPr>
              <a:t>Fuel </a:t>
            </a:r>
            <a:r>
              <a:rPr lang="en-US" sz="2400" dirty="0">
                <a:latin typeface="Calibri" pitchFamily="34" charset="0"/>
              </a:rPr>
              <a:t>type (Electric, Gas, Fuel Oil, Propane or Other) where the </a:t>
            </a:r>
            <a:r>
              <a:rPr lang="en-US" sz="2400" dirty="0" smtClean="0">
                <a:latin typeface="Calibri" pitchFamily="34" charset="0"/>
              </a:rPr>
              <a:t>household LIHEAP benefit is applied.</a:t>
            </a:r>
          </a:p>
          <a:p>
            <a:pPr marL="0" lvl="1" indent="0">
              <a:lnSpc>
                <a:spcPct val="50000"/>
              </a:lnSpc>
              <a:spcBef>
                <a:spcPts val="0"/>
              </a:spcBef>
              <a:buClr>
                <a:schemeClr val="accent2"/>
              </a:buClr>
              <a:buSzPct val="85000"/>
              <a:buNone/>
            </a:pPr>
            <a:endParaRPr lang="en-US" sz="2000" dirty="0" smtClean="0">
              <a:latin typeface="Calibri" pitchFamily="34" charset="0"/>
            </a:endParaRPr>
          </a:p>
          <a:p>
            <a:pPr marL="858838" lvl="1" indent="-512763">
              <a:buClr>
                <a:schemeClr val="accent2"/>
              </a:buClr>
              <a:buSzPct val="85000"/>
              <a:buFont typeface="Wingdings" pitchFamily="2" charset="2"/>
              <a:buChar char="Ø"/>
            </a:pPr>
            <a:r>
              <a:rPr lang="en-US" sz="2000" i="1" dirty="0" smtClean="0">
                <a:latin typeface="Calibri" pitchFamily="34" charset="0"/>
              </a:rPr>
              <a:t>In </a:t>
            </a:r>
            <a:r>
              <a:rPr lang="en-US" sz="2000" i="1" dirty="0">
                <a:latin typeface="Calibri" pitchFamily="34" charset="0"/>
              </a:rPr>
              <a:t>some cases, this may not be the household’s primary fuel source</a:t>
            </a:r>
            <a:r>
              <a:rPr lang="en-US" sz="2000" i="1" dirty="0" smtClean="0">
                <a:latin typeface="Calibri" pitchFamily="34" charset="0"/>
              </a:rPr>
              <a:t>.</a:t>
            </a:r>
          </a:p>
          <a:p>
            <a:pPr marL="858838" lvl="1" indent="-512763">
              <a:buClr>
                <a:schemeClr val="accent2"/>
              </a:buClr>
              <a:buSzPct val="85000"/>
              <a:buFont typeface="Wingdings" pitchFamily="2" charset="2"/>
              <a:buChar char="Ø"/>
            </a:pPr>
            <a:r>
              <a:rPr lang="en-US" sz="2000" i="1" dirty="0" smtClean="0">
                <a:latin typeface="Calibri" pitchFamily="34" charset="0"/>
              </a:rPr>
              <a:t>Example #1: If the household is at “imminent risk” of running out of propane for heating, the energy source is propane.</a:t>
            </a:r>
          </a:p>
          <a:p>
            <a:pPr marL="858838" lvl="1" indent="-512763">
              <a:buClr>
                <a:schemeClr val="accent2"/>
              </a:buClr>
              <a:buSzPct val="85000"/>
              <a:buFont typeface="Wingdings" pitchFamily="2" charset="2"/>
              <a:buChar char="Ø"/>
            </a:pPr>
            <a:r>
              <a:rPr lang="en-US" sz="2000" i="1" dirty="0" smtClean="0">
                <a:latin typeface="Calibri" pitchFamily="34" charset="0"/>
              </a:rPr>
              <a:t>Example #2: If the household has had their electric disconnected and cannot run their propane furnace, the energy source is electric.</a:t>
            </a:r>
          </a:p>
          <a:p>
            <a:pPr marL="858838" lvl="1" indent="-512763">
              <a:buClr>
                <a:schemeClr val="accent2"/>
              </a:buClr>
              <a:buSzPct val="85000"/>
              <a:buFont typeface="Wingdings" pitchFamily="2" charset="2"/>
              <a:buChar char="Ø"/>
            </a:pPr>
            <a:r>
              <a:rPr lang="en-US" sz="2000" i="1" dirty="0" smtClean="0">
                <a:latin typeface="Calibri" pitchFamily="34" charset="0"/>
              </a:rPr>
              <a:t>Example #3: If the household’s propane furnace is repaired or replaced, the energy source is propane.</a:t>
            </a:r>
          </a:p>
          <a:p>
            <a:endParaRPr lang="en-US" dirty="0" smtClean="0"/>
          </a:p>
          <a:p>
            <a:endParaRPr lang="en-US" dirty="0"/>
          </a:p>
        </p:txBody>
      </p:sp>
    </p:spTree>
    <p:extLst>
      <p:ext uri="{BB962C8B-B14F-4D97-AF65-F5344CB8AC3E}">
        <p14:creationId xmlns:p14="http://schemas.microsoft.com/office/powerpoint/2010/main" val="2885230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990600"/>
          </a:xfrm>
        </p:spPr>
        <p:txBody>
          <a:bodyPr>
            <a:noAutofit/>
          </a:bodyPr>
          <a:lstStyle/>
          <a:p>
            <a:pPr marL="2063750" indent="-1828800">
              <a:lnSpc>
                <a:spcPct val="90000"/>
              </a:lnSpc>
            </a:pPr>
            <a:r>
              <a:rPr lang="en-US" sz="3200" b="1" dirty="0">
                <a:solidFill>
                  <a:schemeClr val="tx2">
                    <a:lumMod val="75000"/>
                  </a:schemeClr>
                </a:solidFill>
                <a:latin typeface="Calibri" pitchFamily="34" charset="0"/>
              </a:rPr>
              <a:t>Section 1:	Restoration and Prevention Measures</a:t>
            </a:r>
            <a:br>
              <a:rPr lang="en-US" sz="3200" b="1" dirty="0">
                <a:solidFill>
                  <a:schemeClr val="tx2">
                    <a:lumMod val="75000"/>
                  </a:schemeClr>
                </a:solidFill>
                <a:latin typeface="Calibri" pitchFamily="34" charset="0"/>
              </a:rPr>
            </a:br>
            <a:r>
              <a:rPr lang="en-US" sz="3200" b="1" i="1" dirty="0" smtClean="0">
                <a:solidFill>
                  <a:schemeClr val="tx2">
                    <a:lumMod val="75000"/>
                  </a:schemeClr>
                </a:solidFill>
                <a:latin typeface="Calibri" pitchFamily="34" charset="0"/>
              </a:rPr>
              <a:t>Steps for Collecting the Data</a:t>
            </a:r>
            <a:endParaRPr lang="en-US" sz="32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14</a:t>
            </a:fld>
            <a:endParaRPr lang="en-US"/>
          </a:p>
        </p:txBody>
      </p:sp>
      <p:sp>
        <p:nvSpPr>
          <p:cNvPr id="3" name="Content Placeholder 2"/>
          <p:cNvSpPr>
            <a:spLocks noGrp="1"/>
          </p:cNvSpPr>
          <p:nvPr>
            <p:ph sz="quarter" idx="1"/>
          </p:nvPr>
        </p:nvSpPr>
        <p:spPr>
          <a:xfrm>
            <a:off x="304800" y="1828800"/>
            <a:ext cx="8305800" cy="4495800"/>
          </a:xfrm>
        </p:spPr>
        <p:txBody>
          <a:bodyPr>
            <a:normAutofit/>
          </a:bodyPr>
          <a:lstStyle/>
          <a:p>
            <a:pPr marL="0" indent="0" algn="ctr">
              <a:buNone/>
            </a:pPr>
            <a:endParaRPr lang="en-US" sz="4000" b="1" dirty="0" smtClean="0">
              <a:latin typeface="Calibri" pitchFamily="34" charset="0"/>
            </a:endParaRPr>
          </a:p>
          <a:p>
            <a:pPr marL="0" indent="0" algn="ctr">
              <a:buNone/>
            </a:pPr>
            <a:endParaRPr lang="en-US" sz="4000" b="1" dirty="0">
              <a:latin typeface="Calibri" pitchFamily="34" charset="0"/>
            </a:endParaRPr>
          </a:p>
          <a:p>
            <a:pPr marL="0" indent="0" algn="ctr">
              <a:buNone/>
            </a:pPr>
            <a:r>
              <a:rPr lang="en-US" sz="4000" b="1" dirty="0" smtClean="0">
                <a:latin typeface="Calibri" pitchFamily="34" charset="0"/>
              </a:rPr>
              <a:t>Steps you need to take for collecting Restoration and Prevention data…</a:t>
            </a:r>
            <a:endParaRPr lang="en-US" sz="4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106715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990600"/>
          </a:xfrm>
        </p:spPr>
        <p:txBody>
          <a:bodyPr>
            <a:noAutofit/>
          </a:bodyPr>
          <a:lstStyle/>
          <a:p>
            <a:pPr marL="2063750" indent="-1828800">
              <a:lnSpc>
                <a:spcPct val="90000"/>
              </a:lnSpc>
            </a:pPr>
            <a:r>
              <a:rPr lang="en-US" sz="3200" b="1" dirty="0">
                <a:solidFill>
                  <a:schemeClr val="tx2">
                    <a:lumMod val="75000"/>
                  </a:schemeClr>
                </a:solidFill>
                <a:latin typeface="Calibri" pitchFamily="34" charset="0"/>
              </a:rPr>
              <a:t>Section 1:	Restoration and Prevention Measures</a:t>
            </a:r>
            <a:br>
              <a:rPr lang="en-US" sz="3200" b="1" dirty="0">
                <a:solidFill>
                  <a:schemeClr val="tx2">
                    <a:lumMod val="75000"/>
                  </a:schemeClr>
                </a:solidFill>
                <a:latin typeface="Calibri" pitchFamily="34" charset="0"/>
              </a:rPr>
            </a:br>
            <a:r>
              <a:rPr lang="en-US" sz="3200" b="1" i="1" dirty="0" smtClean="0">
                <a:solidFill>
                  <a:schemeClr val="tx2">
                    <a:lumMod val="75000"/>
                  </a:schemeClr>
                </a:solidFill>
                <a:latin typeface="Calibri" pitchFamily="34" charset="0"/>
              </a:rPr>
              <a:t>Steps for Collecting the Data</a:t>
            </a:r>
            <a:endParaRPr lang="en-US" sz="32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15</a:t>
            </a:fld>
            <a:endParaRPr lang="en-US"/>
          </a:p>
        </p:txBody>
      </p:sp>
      <p:sp>
        <p:nvSpPr>
          <p:cNvPr id="3" name="Content Placeholder 2"/>
          <p:cNvSpPr>
            <a:spLocks noGrp="1"/>
          </p:cNvSpPr>
          <p:nvPr>
            <p:ph sz="quarter" idx="1"/>
          </p:nvPr>
        </p:nvSpPr>
        <p:spPr>
          <a:xfrm>
            <a:off x="304800" y="1828800"/>
            <a:ext cx="8305800" cy="4495800"/>
          </a:xfrm>
        </p:spPr>
        <p:txBody>
          <a:bodyPr>
            <a:normAutofit lnSpcReduction="10000"/>
          </a:bodyPr>
          <a:lstStyle/>
          <a:p>
            <a:pPr marL="457200" indent="-457200">
              <a:spcBef>
                <a:spcPts val="0"/>
              </a:spcBef>
              <a:buSzPct val="100000"/>
              <a:buFont typeface="Wingdings" pitchFamily="2" charset="2"/>
              <a:buChar char="ü"/>
            </a:pPr>
            <a:r>
              <a:rPr lang="en-US" sz="2200" b="1" dirty="0" smtClean="0">
                <a:latin typeface="Calibri" pitchFamily="34" charset="0"/>
              </a:rPr>
              <a:t>Determine your state’s criteria for “Imminent Risk.”  </a:t>
            </a:r>
            <a:r>
              <a:rPr lang="en-US" sz="2200" dirty="0" smtClean="0">
                <a:latin typeface="Calibri" pitchFamily="34" charset="0"/>
              </a:rPr>
              <a:t>In other words—when should a LIHEAP benefit be considered preventive? This criteria should correspond with your policy manuals, state plans.</a:t>
            </a:r>
          </a:p>
          <a:p>
            <a:pPr marL="0" indent="0">
              <a:lnSpc>
                <a:spcPct val="110000"/>
              </a:lnSpc>
              <a:spcBef>
                <a:spcPts val="0"/>
              </a:spcBef>
              <a:buNone/>
            </a:pPr>
            <a:endParaRPr lang="en-US" sz="1200" b="1" dirty="0">
              <a:latin typeface="Calibri" pitchFamily="34" charset="0"/>
            </a:endParaRPr>
          </a:p>
          <a:p>
            <a:pPr marL="0" indent="0">
              <a:lnSpc>
                <a:spcPct val="110000"/>
              </a:lnSpc>
              <a:spcBef>
                <a:spcPts val="0"/>
              </a:spcBef>
              <a:buNone/>
            </a:pPr>
            <a:r>
              <a:rPr lang="en-US" sz="2000" dirty="0">
                <a:latin typeface="Calibri" pitchFamily="34" charset="0"/>
              </a:rPr>
              <a:t>S</a:t>
            </a:r>
            <a:r>
              <a:rPr lang="en-US" sz="2000" dirty="0" smtClean="0">
                <a:latin typeface="Calibri" pitchFamily="34" charset="0"/>
              </a:rPr>
              <a:t>ome states simply ask applicants to self-declare whether or not they are “nearly out of fuel.”  Others are more specific.  For example:</a:t>
            </a:r>
          </a:p>
          <a:p>
            <a:pPr marL="0" indent="0">
              <a:lnSpc>
                <a:spcPct val="70000"/>
              </a:lnSpc>
              <a:spcBef>
                <a:spcPts val="0"/>
              </a:spcBef>
              <a:buNone/>
            </a:pPr>
            <a:endParaRPr lang="en-US" sz="2000" b="1" dirty="0">
              <a:latin typeface="Calibri" pitchFamily="34" charset="0"/>
            </a:endParaRPr>
          </a:p>
          <a:p>
            <a:pPr>
              <a:lnSpc>
                <a:spcPct val="110000"/>
              </a:lnSpc>
              <a:buSzPct val="100000"/>
              <a:buFont typeface="Arial" pitchFamily="34" charset="0"/>
              <a:buChar char="•"/>
              <a:tabLst>
                <a:tab pos="1316038" algn="l"/>
                <a:tab pos="1482725" algn="l"/>
              </a:tabLst>
            </a:pPr>
            <a:r>
              <a:rPr lang="en-US" sz="1800" b="1" dirty="0" smtClean="0">
                <a:latin typeface="Calibri" pitchFamily="34" charset="0"/>
              </a:rPr>
              <a:t>Maine:    		</a:t>
            </a:r>
            <a:r>
              <a:rPr lang="en-US" sz="1800" i="1" dirty="0" smtClean="0">
                <a:latin typeface="Calibri" pitchFamily="34" charset="0"/>
              </a:rPr>
              <a:t>Less </a:t>
            </a:r>
            <a:r>
              <a:rPr lang="en-US" sz="1800" i="1" dirty="0">
                <a:latin typeface="Calibri" pitchFamily="34" charset="0"/>
              </a:rPr>
              <a:t>than 3-day supply of fuel (e.g. reading of 1/8 tank or less on a </a:t>
            </a:r>
            <a:r>
              <a:rPr lang="en-US" sz="1800" i="1" dirty="0" smtClean="0">
                <a:latin typeface="Calibri" pitchFamily="34" charset="0"/>
              </a:rPr>
              <a:t>		standard 275 </a:t>
            </a:r>
            <a:r>
              <a:rPr lang="en-US" sz="1800" i="1" dirty="0">
                <a:latin typeface="Calibri" pitchFamily="34" charset="0"/>
              </a:rPr>
              <a:t>gallon heating oil tank; reading of 25% or less on a </a:t>
            </a:r>
            <a:r>
              <a:rPr lang="en-US" sz="1800" i="1" dirty="0" smtClean="0">
                <a:latin typeface="Calibri" pitchFamily="34" charset="0"/>
              </a:rPr>
              <a:t>		propane tank). “</a:t>
            </a:r>
            <a:r>
              <a:rPr lang="en-US" sz="1800" i="1" dirty="0">
                <a:latin typeface="Calibri" pitchFamily="34" charset="0"/>
              </a:rPr>
              <a:t>3-day </a:t>
            </a:r>
            <a:r>
              <a:rPr lang="en-US" sz="1800" i="1" dirty="0" smtClean="0">
                <a:latin typeface="Calibri" pitchFamily="34" charset="0"/>
              </a:rPr>
              <a:t>or </a:t>
            </a:r>
            <a:r>
              <a:rPr lang="en-US" sz="1800" i="1" dirty="0">
                <a:latin typeface="Calibri" pitchFamily="34" charset="0"/>
              </a:rPr>
              <a:t>less” supply standard applies to other </a:t>
            </a:r>
            <a:r>
              <a:rPr lang="en-US" sz="1800" i="1" dirty="0" smtClean="0">
                <a:latin typeface="Calibri" pitchFamily="34" charset="0"/>
              </a:rPr>
              <a:t>		delivered </a:t>
            </a:r>
            <a:r>
              <a:rPr lang="en-US" sz="1800" i="1" dirty="0">
                <a:latin typeface="Calibri" pitchFamily="34" charset="0"/>
              </a:rPr>
              <a:t>fuel </a:t>
            </a:r>
            <a:r>
              <a:rPr lang="en-US" sz="1800" i="1" dirty="0" smtClean="0">
                <a:latin typeface="Calibri" pitchFamily="34" charset="0"/>
              </a:rPr>
              <a:t>types.</a:t>
            </a:r>
          </a:p>
          <a:p>
            <a:pPr>
              <a:lnSpc>
                <a:spcPct val="70000"/>
              </a:lnSpc>
              <a:buSzPct val="100000"/>
              <a:buFont typeface="Arial" pitchFamily="34" charset="0"/>
              <a:buChar char="•"/>
            </a:pPr>
            <a:endParaRPr lang="en-US" sz="1100" dirty="0" smtClean="0">
              <a:latin typeface="Calibri" pitchFamily="34" charset="0"/>
            </a:endParaRPr>
          </a:p>
          <a:p>
            <a:pPr>
              <a:lnSpc>
                <a:spcPct val="110000"/>
              </a:lnSpc>
              <a:buSzPct val="100000"/>
              <a:buFont typeface="Arial" pitchFamily="34" charset="0"/>
              <a:buChar char="•"/>
              <a:tabLst>
                <a:tab pos="1482725" algn="l"/>
              </a:tabLst>
            </a:pPr>
            <a:r>
              <a:rPr lang="en-US" sz="1800" b="1" dirty="0" smtClean="0">
                <a:latin typeface="Calibri" pitchFamily="34" charset="0"/>
              </a:rPr>
              <a:t>Michigan:   	</a:t>
            </a:r>
            <a:r>
              <a:rPr lang="en-US" sz="1800" i="1" dirty="0" smtClean="0">
                <a:latin typeface="Calibri" pitchFamily="34" charset="0"/>
              </a:rPr>
              <a:t>A </a:t>
            </a:r>
            <a:r>
              <a:rPr lang="en-US" sz="1800" i="1" dirty="0">
                <a:latin typeface="Calibri" pitchFamily="34" charset="0"/>
              </a:rPr>
              <a:t>residential fuel tank must not contain more than 25% of its heating </a:t>
            </a:r>
            <a:r>
              <a:rPr lang="en-US" sz="1800" i="1" dirty="0" smtClean="0">
                <a:latin typeface="Calibri" pitchFamily="34" charset="0"/>
              </a:rPr>
              <a:t>	fuel capacity.</a:t>
            </a: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2820113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1866671"/>
            <a:ext cx="8382000" cy="2031325"/>
          </a:xfrm>
          <a:prstGeom prst="rect">
            <a:avLst/>
          </a:prstGeom>
          <a:noFill/>
        </p:spPr>
        <p:txBody>
          <a:bodyPr wrap="square" rtlCol="0">
            <a:spAutoFit/>
          </a:bodyPr>
          <a:lstStyle/>
          <a:p>
            <a:pPr marL="398462" indent="-342900">
              <a:buClr>
                <a:schemeClr val="accent2"/>
              </a:buClr>
              <a:buSzPct val="100000"/>
              <a:buFont typeface="Wingdings" pitchFamily="2" charset="2"/>
              <a:buChar char="ü"/>
            </a:pPr>
            <a:r>
              <a:rPr lang="en-US" sz="2200" b="1" dirty="0" smtClean="0">
                <a:solidFill>
                  <a:srgbClr val="292934"/>
                </a:solidFill>
                <a:latin typeface="Calibri" pitchFamily="34" charset="0"/>
              </a:rPr>
              <a:t>Add </a:t>
            </a:r>
            <a:r>
              <a:rPr lang="en-US" sz="2200" b="1" dirty="0">
                <a:solidFill>
                  <a:srgbClr val="292934"/>
                </a:solidFill>
                <a:latin typeface="Calibri" pitchFamily="34" charset="0"/>
              </a:rPr>
              <a:t>Home Energy Status </a:t>
            </a:r>
            <a:r>
              <a:rPr lang="en-US" sz="2200" b="1" dirty="0" smtClean="0">
                <a:solidFill>
                  <a:srgbClr val="292934"/>
                </a:solidFill>
                <a:latin typeface="Calibri" pitchFamily="34" charset="0"/>
              </a:rPr>
              <a:t>to </a:t>
            </a:r>
            <a:r>
              <a:rPr lang="en-US" sz="2200" b="1" dirty="0">
                <a:solidFill>
                  <a:srgbClr val="292934"/>
                </a:solidFill>
                <a:latin typeface="Calibri" pitchFamily="34" charset="0"/>
              </a:rPr>
              <a:t>Client Application</a:t>
            </a:r>
            <a:r>
              <a:rPr lang="en-US" sz="2200" b="1" dirty="0" smtClean="0">
                <a:solidFill>
                  <a:srgbClr val="292934"/>
                </a:solidFill>
                <a:latin typeface="Calibri" pitchFamily="34" charset="0"/>
              </a:rPr>
              <a:t>.    </a:t>
            </a:r>
          </a:p>
          <a:p>
            <a:pPr marL="457200" indent="-401638">
              <a:buClr>
                <a:schemeClr val="accent2"/>
              </a:buClr>
              <a:buSzPct val="85000"/>
            </a:pPr>
            <a:endParaRPr lang="en-US" sz="1200" b="1" dirty="0">
              <a:solidFill>
                <a:srgbClr val="292934"/>
              </a:solidFill>
              <a:latin typeface="Calibri" pitchFamily="34" charset="0"/>
            </a:endParaRPr>
          </a:p>
          <a:p>
            <a:pPr marL="457200">
              <a:buClr>
                <a:schemeClr val="accent2"/>
              </a:buClr>
              <a:buSzPct val="85000"/>
            </a:pPr>
            <a:r>
              <a:rPr lang="en-US" sz="2000" dirty="0" smtClean="0">
                <a:solidFill>
                  <a:srgbClr val="292934"/>
                </a:solidFill>
                <a:latin typeface="Calibri" pitchFamily="34" charset="0"/>
              </a:rPr>
              <a:t>Examples include </a:t>
            </a:r>
            <a:r>
              <a:rPr lang="en-US" sz="2000" dirty="0" smtClean="0">
                <a:latin typeface="Calibri" pitchFamily="34" charset="0"/>
              </a:rPr>
              <a:t>Disconnected</a:t>
            </a:r>
            <a:r>
              <a:rPr lang="en-US" sz="2000" dirty="0">
                <a:latin typeface="Calibri" pitchFamily="34" charset="0"/>
              </a:rPr>
              <a:t>, Out of Fuel, Inoperable </a:t>
            </a:r>
            <a:r>
              <a:rPr lang="en-US" sz="2000" dirty="0" smtClean="0">
                <a:latin typeface="Calibri" pitchFamily="34" charset="0"/>
              </a:rPr>
              <a:t>Equipment, Past Due, Shut-off </a:t>
            </a:r>
            <a:r>
              <a:rPr lang="en-US" sz="2000" dirty="0">
                <a:latin typeface="Calibri" pitchFamily="34" charset="0"/>
              </a:rPr>
              <a:t>Notice, Nearly Out of Fuel, </a:t>
            </a:r>
            <a:r>
              <a:rPr lang="en-US" sz="2000" dirty="0" smtClean="0">
                <a:latin typeface="Calibri" pitchFamily="34" charset="0"/>
              </a:rPr>
              <a:t>Unsafe Equipment, etc.</a:t>
            </a:r>
          </a:p>
          <a:p>
            <a:pPr marL="346075" indent="-346075">
              <a:buClr>
                <a:srgbClr val="93A299"/>
              </a:buClr>
              <a:buSzPct val="85000"/>
              <a:buFont typeface="Wingdings" pitchFamily="2" charset="2"/>
              <a:buChar char="ü"/>
            </a:pPr>
            <a:endParaRPr lang="en-US" sz="1600" b="1" dirty="0" smtClean="0">
              <a:latin typeface="Calibri" pitchFamily="34" charset="0"/>
            </a:endParaRPr>
          </a:p>
          <a:p>
            <a:pPr marL="346075"/>
            <a:endParaRPr lang="en-US" sz="900" b="1" dirty="0">
              <a:latin typeface="Calibri" pitchFamily="34" charset="0"/>
            </a:endParaRPr>
          </a:p>
          <a:p>
            <a:pPr marL="346075"/>
            <a:endParaRPr lang="en-US" sz="900" b="1" i="1" dirty="0" smtClean="0">
              <a:latin typeface="Calibri" pitchFamily="34" charset="0"/>
            </a:endParaRPr>
          </a:p>
          <a:p>
            <a:pPr marL="346075"/>
            <a:endParaRPr lang="en-US" sz="900" b="1" i="1" dirty="0">
              <a:latin typeface="Calibri" pitchFamily="34" charset="0"/>
            </a:endParaRPr>
          </a:p>
          <a:p>
            <a:pPr marL="346075"/>
            <a:endParaRPr lang="en-US" sz="900" b="1" i="1" dirty="0" smtClean="0">
              <a:latin typeface="Calibri" pitchFamily="34" charset="0"/>
            </a:endParaRPr>
          </a:p>
        </p:txBody>
      </p:sp>
      <p:sp>
        <p:nvSpPr>
          <p:cNvPr id="7" name="Title 1"/>
          <p:cNvSpPr>
            <a:spLocks noGrp="1"/>
          </p:cNvSpPr>
          <p:nvPr>
            <p:ph type="title"/>
          </p:nvPr>
        </p:nvSpPr>
        <p:spPr>
          <a:xfrm>
            <a:off x="0" y="152400"/>
            <a:ext cx="9144000" cy="990600"/>
          </a:xfrm>
        </p:spPr>
        <p:txBody>
          <a:bodyPr>
            <a:normAutofit fontScale="90000"/>
          </a:bodyPr>
          <a:lstStyle/>
          <a:p>
            <a:pPr marL="2063750" indent="-1828800">
              <a:lnSpc>
                <a:spcPct val="90000"/>
              </a:lnSpc>
            </a:pPr>
            <a:r>
              <a:rPr lang="en-US" sz="3600" b="1" dirty="0">
                <a:solidFill>
                  <a:schemeClr val="tx2">
                    <a:lumMod val="75000"/>
                  </a:schemeClr>
                </a:solidFill>
                <a:latin typeface="Calibri" pitchFamily="34" charset="0"/>
              </a:rPr>
              <a:t>Section 1:	Restoration 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16</a:t>
            </a:fld>
            <a:endParaRPr lang="en-US"/>
          </a:p>
        </p:txBody>
      </p:sp>
      <p:grpSp>
        <p:nvGrpSpPr>
          <p:cNvPr id="2" name="Group 1"/>
          <p:cNvGrpSpPr/>
          <p:nvPr/>
        </p:nvGrpSpPr>
        <p:grpSpPr>
          <a:xfrm>
            <a:off x="452766" y="3528086"/>
            <a:ext cx="8201893" cy="2424706"/>
            <a:chOff x="353232" y="4080004"/>
            <a:chExt cx="8201893" cy="2424706"/>
          </a:xfrm>
        </p:grpSpPr>
        <p:pic>
          <p:nvPicPr>
            <p:cNvPr id="9" name="Picture 3" descr="image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52" y="4687733"/>
              <a:ext cx="8113773" cy="1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3232" y="4080004"/>
              <a:ext cx="6687913" cy="401100"/>
            </a:xfrm>
            <a:prstGeom prst="rect">
              <a:avLst/>
            </a:prstGeom>
            <a:noFill/>
          </p:spPr>
          <p:txBody>
            <a:bodyPr wrap="square" rtlCol="0">
              <a:spAutoFit/>
            </a:bodyPr>
            <a:lstStyle/>
            <a:p>
              <a:r>
                <a:rPr lang="en-US" sz="2000" b="1" dirty="0" smtClean="0">
                  <a:latin typeface="Calibri" pitchFamily="34" charset="0"/>
                </a:rPr>
                <a:t>Example:  Minnesota Client Application</a:t>
              </a:r>
              <a:endParaRPr lang="en-US" sz="2000" b="1" dirty="0">
                <a:latin typeface="Calibri" pitchFamily="34" charset="0"/>
              </a:endParaRPr>
            </a:p>
          </p:txBody>
        </p:sp>
      </p:grpSp>
    </p:spTree>
    <p:extLst>
      <p:ext uri="{BB962C8B-B14F-4D97-AF65-F5344CB8AC3E}">
        <p14:creationId xmlns:p14="http://schemas.microsoft.com/office/powerpoint/2010/main" val="2329207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67" y="152400"/>
            <a:ext cx="9144000" cy="990600"/>
          </a:xfrm>
        </p:spPr>
        <p:txBody>
          <a:bodyPr>
            <a:normAutofit/>
          </a:bodyPr>
          <a:lstStyle/>
          <a:p>
            <a:pPr marL="2063750" indent="-1828800">
              <a:lnSpc>
                <a:spcPct val="90000"/>
              </a:lnSpc>
            </a:pPr>
            <a:r>
              <a:rPr lang="en-US" sz="3200" b="1" dirty="0">
                <a:solidFill>
                  <a:schemeClr val="tx2">
                    <a:lumMod val="75000"/>
                  </a:schemeClr>
                </a:solidFill>
                <a:latin typeface="Calibri" pitchFamily="34" charset="0"/>
              </a:rPr>
              <a:t>Section 1:	Restoration and Prevention Measures</a:t>
            </a:r>
            <a:br>
              <a:rPr lang="en-US" sz="3200" b="1" dirty="0">
                <a:solidFill>
                  <a:schemeClr val="tx2">
                    <a:lumMod val="75000"/>
                  </a:schemeClr>
                </a:solidFill>
                <a:latin typeface="Calibri" pitchFamily="34" charset="0"/>
              </a:rPr>
            </a:br>
            <a:r>
              <a:rPr lang="en-US" sz="3200" b="1" i="1" dirty="0">
                <a:solidFill>
                  <a:schemeClr val="tx2">
                    <a:lumMod val="75000"/>
                  </a:schemeClr>
                </a:solidFill>
                <a:latin typeface="Calibri" pitchFamily="34" charset="0"/>
              </a:rPr>
              <a:t>Steps for Collecting the Data</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17</a:t>
            </a:fld>
            <a:endParaRPr lang="en-US"/>
          </a:p>
        </p:txBody>
      </p:sp>
      <p:grpSp>
        <p:nvGrpSpPr>
          <p:cNvPr id="12" name="Group 11"/>
          <p:cNvGrpSpPr/>
          <p:nvPr/>
        </p:nvGrpSpPr>
        <p:grpSpPr>
          <a:xfrm>
            <a:off x="408984" y="1640381"/>
            <a:ext cx="8257368" cy="4864328"/>
            <a:chOff x="236507" y="1640381"/>
            <a:chExt cx="8643911" cy="4864328"/>
          </a:xfrm>
        </p:grpSpPr>
        <p:grpSp>
          <p:nvGrpSpPr>
            <p:cNvPr id="3" name="Group 2"/>
            <p:cNvGrpSpPr/>
            <p:nvPr/>
          </p:nvGrpSpPr>
          <p:grpSpPr>
            <a:xfrm>
              <a:off x="236507" y="1640381"/>
              <a:ext cx="7689275" cy="2682271"/>
              <a:chOff x="235525" y="1737955"/>
              <a:chExt cx="7932915" cy="2838620"/>
            </a:xfrm>
          </p:grpSpPr>
          <p:sp>
            <p:nvSpPr>
              <p:cNvPr id="9" name="TextBox 8"/>
              <p:cNvSpPr txBox="1"/>
              <p:nvPr/>
            </p:nvSpPr>
            <p:spPr>
              <a:xfrm>
                <a:off x="235525" y="1737955"/>
                <a:ext cx="7932915" cy="400110"/>
              </a:xfrm>
              <a:prstGeom prst="rect">
                <a:avLst/>
              </a:prstGeom>
              <a:noFill/>
            </p:spPr>
            <p:txBody>
              <a:bodyPr wrap="square" rtlCol="0">
                <a:spAutoFit/>
              </a:bodyPr>
              <a:lstStyle/>
              <a:p>
                <a:r>
                  <a:rPr lang="en-US" sz="2000" b="1" dirty="0" smtClean="0">
                    <a:latin typeface="Calibri" pitchFamily="34" charset="0"/>
                  </a:rPr>
                  <a:t>Example:  Wyoming Client Application</a:t>
                </a:r>
                <a:endParaRPr lang="en-US" sz="2000" b="1" dirty="0">
                  <a:latin typeface="Calibri" pitchFamily="34" charset="0"/>
                </a:endParaRPr>
              </a:p>
            </p:txBody>
          </p:sp>
          <p:pic>
            <p:nvPicPr>
              <p:cNvPr id="2050" name="Picture 2" descr="image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55" y="2239333"/>
                <a:ext cx="6696271" cy="233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32" y="5056909"/>
              <a:ext cx="852718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36507" y="4572000"/>
              <a:ext cx="6687913" cy="401100"/>
            </a:xfrm>
            <a:prstGeom prst="rect">
              <a:avLst/>
            </a:prstGeom>
            <a:noFill/>
          </p:spPr>
          <p:txBody>
            <a:bodyPr wrap="square" rtlCol="0">
              <a:spAutoFit/>
            </a:bodyPr>
            <a:lstStyle/>
            <a:p>
              <a:r>
                <a:rPr lang="en-US" sz="2000" b="1" dirty="0" smtClean="0">
                  <a:latin typeface="Calibri" pitchFamily="34" charset="0"/>
                </a:rPr>
                <a:t> Example:  Missouri Client Application</a:t>
              </a:r>
              <a:endParaRPr lang="en-US" sz="2000" b="1" dirty="0">
                <a:latin typeface="Calibri" pitchFamily="34" charset="0"/>
              </a:endParaRPr>
            </a:p>
          </p:txBody>
        </p:sp>
      </p:grpSp>
    </p:spTree>
    <p:extLst>
      <p:ext uri="{BB962C8B-B14F-4D97-AF65-F5344CB8AC3E}">
        <p14:creationId xmlns:p14="http://schemas.microsoft.com/office/powerpoint/2010/main" val="1914652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28800">
              <a:lnSpc>
                <a:spcPct val="90000"/>
              </a:lnSpc>
            </a:pPr>
            <a:r>
              <a:rPr lang="en-US" sz="3600" b="1" dirty="0">
                <a:solidFill>
                  <a:schemeClr val="tx2">
                    <a:lumMod val="75000"/>
                  </a:schemeClr>
                </a:solidFill>
                <a:latin typeface="Calibri" pitchFamily="34" charset="0"/>
              </a:rPr>
              <a:t>Section 1:	Restoration 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18</a:t>
            </a:fld>
            <a:endParaRPr lang="en-US"/>
          </a:p>
        </p:txBody>
      </p:sp>
      <p:sp>
        <p:nvSpPr>
          <p:cNvPr id="3" name="Content Placeholder 2"/>
          <p:cNvSpPr>
            <a:spLocks noGrp="1"/>
          </p:cNvSpPr>
          <p:nvPr>
            <p:ph sz="quarter" idx="1"/>
          </p:nvPr>
        </p:nvSpPr>
        <p:spPr>
          <a:xfrm>
            <a:off x="304800" y="1752600"/>
            <a:ext cx="8382000" cy="4876800"/>
          </a:xfrm>
        </p:spPr>
        <p:txBody>
          <a:bodyPr>
            <a:normAutofit fontScale="92500" lnSpcReduction="10000"/>
          </a:bodyPr>
          <a:lstStyle/>
          <a:p>
            <a:pPr marL="457200" indent="-457200">
              <a:lnSpc>
                <a:spcPct val="110000"/>
              </a:lnSpc>
              <a:spcBef>
                <a:spcPts val="0"/>
              </a:spcBef>
              <a:buSzPct val="100000"/>
              <a:buFont typeface="Wingdings" pitchFamily="2" charset="2"/>
              <a:buChar char="ü"/>
            </a:pPr>
            <a:r>
              <a:rPr lang="en-US" sz="2400" b="1" dirty="0" smtClean="0">
                <a:latin typeface="Calibri" pitchFamily="34" charset="0"/>
              </a:rPr>
              <a:t>Establish Equipment Repair and Replacement </a:t>
            </a:r>
            <a:r>
              <a:rPr lang="en-US" sz="2400" b="1" u="sng" dirty="0" smtClean="0">
                <a:latin typeface="Calibri" pitchFamily="34" charset="0"/>
              </a:rPr>
              <a:t>Criteria</a:t>
            </a:r>
            <a:r>
              <a:rPr lang="en-US" sz="2400" b="1" dirty="0" smtClean="0">
                <a:latin typeface="Calibri" pitchFamily="34" charset="0"/>
              </a:rPr>
              <a:t> related to “Restoration and Prevention” with LIHEAP Weatherization Contractors.</a:t>
            </a:r>
          </a:p>
          <a:p>
            <a:pPr marL="457200" lvl="0" indent="-457200">
              <a:lnSpc>
                <a:spcPct val="60000"/>
              </a:lnSpc>
              <a:spcBef>
                <a:spcPts val="0"/>
              </a:spcBef>
              <a:buNone/>
            </a:pPr>
            <a:endParaRPr lang="en-US" sz="2000" i="1" dirty="0" smtClean="0"/>
          </a:p>
          <a:p>
            <a:pPr marL="457200" lvl="0" indent="0">
              <a:lnSpc>
                <a:spcPct val="110000"/>
              </a:lnSpc>
              <a:spcBef>
                <a:spcPts val="0"/>
              </a:spcBef>
              <a:buNone/>
            </a:pPr>
            <a:r>
              <a:rPr lang="en-US" sz="2000" dirty="0" smtClean="0">
                <a:latin typeface="Calibri" pitchFamily="34" charset="0"/>
              </a:rPr>
              <a:t>In many </a:t>
            </a:r>
            <a:r>
              <a:rPr lang="en-US" sz="2000" dirty="0">
                <a:latin typeface="Calibri" pitchFamily="34" charset="0"/>
              </a:rPr>
              <a:t>cases, repair or replacement of heating/cooling equipment </a:t>
            </a:r>
            <a:r>
              <a:rPr lang="en-US" sz="2000" dirty="0" smtClean="0">
                <a:latin typeface="Calibri" pitchFamily="34" charset="0"/>
              </a:rPr>
              <a:t>is  </a:t>
            </a:r>
            <a:r>
              <a:rPr lang="en-US" sz="2000" dirty="0">
                <a:latin typeface="Calibri" pitchFamily="34" charset="0"/>
              </a:rPr>
              <a:t>administered by w</a:t>
            </a:r>
            <a:r>
              <a:rPr lang="en-US" sz="2000" dirty="0" smtClean="0">
                <a:latin typeface="Calibri" pitchFamily="34" charset="0"/>
              </a:rPr>
              <a:t>eatherization </a:t>
            </a:r>
            <a:r>
              <a:rPr lang="en-US" sz="2000" dirty="0">
                <a:latin typeface="Calibri" pitchFamily="34" charset="0"/>
              </a:rPr>
              <a:t>contractors.  Therefore, grantees may need to coordinate with their Weatherization partners to </a:t>
            </a:r>
            <a:r>
              <a:rPr lang="en-US" sz="2000" dirty="0" smtClean="0">
                <a:latin typeface="Calibri" pitchFamily="34" charset="0"/>
              </a:rPr>
              <a:t>establish when LIHEAP funds are used to “restore home energy” versus “prevent </a:t>
            </a:r>
            <a:r>
              <a:rPr lang="en-US" sz="2000" dirty="0">
                <a:latin typeface="Calibri" pitchFamily="34" charset="0"/>
              </a:rPr>
              <a:t>home energy loss</a:t>
            </a:r>
            <a:r>
              <a:rPr lang="en-US" sz="2000" dirty="0" smtClean="0">
                <a:latin typeface="Calibri" pitchFamily="34" charset="0"/>
              </a:rPr>
              <a:t>.”</a:t>
            </a:r>
          </a:p>
          <a:p>
            <a:pPr marL="457200" lvl="0" indent="-457200">
              <a:lnSpc>
                <a:spcPct val="110000"/>
              </a:lnSpc>
              <a:spcBef>
                <a:spcPts val="0"/>
              </a:spcBef>
              <a:buNone/>
            </a:pPr>
            <a:endParaRPr lang="en-US" sz="2400" dirty="0">
              <a:latin typeface="Calibri" pitchFamily="34" charset="0"/>
            </a:endParaRPr>
          </a:p>
          <a:p>
            <a:pPr marL="457200" indent="-457200">
              <a:spcBef>
                <a:spcPts val="0"/>
              </a:spcBef>
              <a:buSzPct val="100000"/>
              <a:buFont typeface="Wingdings" pitchFamily="2" charset="2"/>
              <a:buChar char="ü"/>
            </a:pPr>
            <a:r>
              <a:rPr lang="en-US" sz="2400" b="1" dirty="0" smtClean="0">
                <a:latin typeface="Calibri" pitchFamily="34" charset="0"/>
              </a:rPr>
              <a:t>Coordinate </a:t>
            </a:r>
            <a:r>
              <a:rPr lang="en-US" sz="2400" b="1" u="sng" dirty="0" smtClean="0">
                <a:latin typeface="Calibri" pitchFamily="34" charset="0"/>
              </a:rPr>
              <a:t>Reporting</a:t>
            </a:r>
            <a:r>
              <a:rPr lang="en-US" sz="2400" b="1" dirty="0" smtClean="0">
                <a:latin typeface="Calibri" pitchFamily="34" charset="0"/>
              </a:rPr>
              <a:t> of  “Restoration and Prevention” with </a:t>
            </a:r>
            <a:r>
              <a:rPr lang="en-US" sz="2400" b="1" dirty="0">
                <a:latin typeface="Calibri" pitchFamily="34" charset="0"/>
              </a:rPr>
              <a:t>LIHEAP Weatherization Contractors</a:t>
            </a:r>
            <a:r>
              <a:rPr lang="en-US" sz="2400" b="1" dirty="0" smtClean="0">
                <a:latin typeface="Calibri" pitchFamily="34" charset="0"/>
              </a:rPr>
              <a:t>.</a:t>
            </a:r>
          </a:p>
          <a:p>
            <a:pPr marL="457200" indent="-457200">
              <a:lnSpc>
                <a:spcPct val="50000"/>
              </a:lnSpc>
              <a:spcBef>
                <a:spcPts val="0"/>
              </a:spcBef>
              <a:buFont typeface="Wingdings" pitchFamily="2" charset="2"/>
              <a:buChar char="ü"/>
            </a:pPr>
            <a:endParaRPr lang="en-US" sz="2000" b="1" dirty="0">
              <a:latin typeface="Calibri" pitchFamily="34" charset="0"/>
            </a:endParaRPr>
          </a:p>
          <a:p>
            <a:pPr marL="457200" indent="0">
              <a:lnSpc>
                <a:spcPct val="110000"/>
              </a:lnSpc>
              <a:spcBef>
                <a:spcPts val="0"/>
              </a:spcBef>
              <a:buNone/>
            </a:pPr>
            <a:r>
              <a:rPr lang="en-US" sz="2000" dirty="0" smtClean="0">
                <a:latin typeface="Calibri" pitchFamily="34" charset="0"/>
              </a:rPr>
              <a:t>This could be as straightforward as asking weatherization contractors to specify on invoices, work orders, or audit reports whether equipment repair/replacement is necessary to restore home energy or prevent home energy loss.</a:t>
            </a: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966584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1866671"/>
            <a:ext cx="8382000" cy="3877985"/>
          </a:xfrm>
          <a:prstGeom prst="rect">
            <a:avLst/>
          </a:prstGeom>
          <a:noFill/>
        </p:spPr>
        <p:txBody>
          <a:bodyPr wrap="square" rtlCol="0">
            <a:spAutoFit/>
          </a:bodyPr>
          <a:lstStyle/>
          <a:p>
            <a:pPr marL="398462" indent="-342900">
              <a:buClr>
                <a:schemeClr val="accent2"/>
              </a:buClr>
              <a:buSzPct val="100000"/>
              <a:buFont typeface="Wingdings" pitchFamily="2" charset="2"/>
              <a:buChar char="ü"/>
            </a:pPr>
            <a:r>
              <a:rPr lang="en-US" sz="2200" b="1" dirty="0" smtClean="0">
                <a:solidFill>
                  <a:srgbClr val="292934"/>
                </a:solidFill>
                <a:latin typeface="Calibri" pitchFamily="34" charset="0"/>
              </a:rPr>
              <a:t>Record the Energy Source</a:t>
            </a:r>
          </a:p>
          <a:p>
            <a:pPr marL="457200" indent="-401638">
              <a:buClr>
                <a:schemeClr val="accent2"/>
              </a:buClr>
              <a:buSzPct val="85000"/>
            </a:pPr>
            <a:endParaRPr lang="en-US" sz="1200" b="1" dirty="0">
              <a:solidFill>
                <a:srgbClr val="292934"/>
              </a:solidFill>
              <a:latin typeface="Calibri" pitchFamily="34" charset="0"/>
            </a:endParaRPr>
          </a:p>
          <a:p>
            <a:pPr marL="457200">
              <a:buClr>
                <a:schemeClr val="accent2"/>
              </a:buClr>
              <a:buSzPct val="85000"/>
            </a:pPr>
            <a:r>
              <a:rPr lang="en-US" sz="2000" i="1" dirty="0" smtClean="0">
                <a:latin typeface="Calibri" pitchFamily="34" charset="0"/>
              </a:rPr>
              <a:t>If the household receives energy assistance, make sure you record the energy source for which the benefit was paid.</a:t>
            </a:r>
          </a:p>
          <a:p>
            <a:pPr marL="457200">
              <a:buClr>
                <a:schemeClr val="accent2"/>
              </a:buClr>
              <a:buSzPct val="85000"/>
            </a:pPr>
            <a:endParaRPr lang="en-US" sz="2000" i="1" dirty="0" smtClean="0">
              <a:latin typeface="Calibri" pitchFamily="34" charset="0"/>
            </a:endParaRPr>
          </a:p>
          <a:p>
            <a:pPr marL="457200">
              <a:buClr>
                <a:schemeClr val="accent2"/>
              </a:buClr>
              <a:buSzPct val="85000"/>
            </a:pPr>
            <a:r>
              <a:rPr lang="en-US" sz="2000" i="1" dirty="0" smtClean="0">
                <a:latin typeface="Calibri" pitchFamily="34" charset="0"/>
              </a:rPr>
              <a:t>If the main heating equipment was repaired or replaced, make sure you record the primary energy source used by the equipment.</a:t>
            </a:r>
          </a:p>
          <a:p>
            <a:pPr marL="457200">
              <a:buClr>
                <a:schemeClr val="accent2"/>
              </a:buClr>
              <a:buSzPct val="85000"/>
            </a:pPr>
            <a:endParaRPr lang="en-US" sz="2000" i="1" dirty="0" smtClean="0">
              <a:latin typeface="Calibri" pitchFamily="34" charset="0"/>
            </a:endParaRPr>
          </a:p>
          <a:p>
            <a:pPr marL="457200">
              <a:buClr>
                <a:schemeClr val="accent2"/>
              </a:buClr>
              <a:buSzPct val="85000"/>
            </a:pPr>
            <a:r>
              <a:rPr lang="en-US" sz="2000" i="1" dirty="0" smtClean="0">
                <a:latin typeface="Calibri" pitchFamily="34" charset="0"/>
              </a:rPr>
              <a:t>If the household’s cooling equipment was repaired or replaced, make sure to record that the energy source was electricity.  </a:t>
            </a:r>
          </a:p>
          <a:p>
            <a:pPr marL="346075" indent="-346075">
              <a:buClr>
                <a:srgbClr val="93A299"/>
              </a:buClr>
              <a:buSzPct val="85000"/>
              <a:buFont typeface="Wingdings" pitchFamily="2" charset="2"/>
              <a:buChar char="ü"/>
            </a:pPr>
            <a:endParaRPr lang="en-US" sz="1600" b="1" dirty="0" smtClean="0">
              <a:latin typeface="Calibri" pitchFamily="34" charset="0"/>
            </a:endParaRPr>
          </a:p>
          <a:p>
            <a:pPr marL="346075"/>
            <a:endParaRPr lang="en-US" sz="900" b="1" dirty="0">
              <a:latin typeface="Calibri" pitchFamily="34" charset="0"/>
            </a:endParaRPr>
          </a:p>
          <a:p>
            <a:pPr marL="346075"/>
            <a:endParaRPr lang="en-US" sz="900" b="1" i="1" dirty="0" smtClean="0">
              <a:latin typeface="Calibri" pitchFamily="34" charset="0"/>
            </a:endParaRPr>
          </a:p>
          <a:p>
            <a:pPr marL="346075"/>
            <a:endParaRPr lang="en-US" sz="900" b="1" i="1" dirty="0">
              <a:latin typeface="Calibri" pitchFamily="34" charset="0"/>
            </a:endParaRPr>
          </a:p>
          <a:p>
            <a:pPr marL="346075"/>
            <a:endParaRPr lang="en-US" sz="900" b="1" i="1" dirty="0" smtClean="0">
              <a:latin typeface="Calibri" pitchFamily="34" charset="0"/>
            </a:endParaRPr>
          </a:p>
        </p:txBody>
      </p:sp>
      <p:sp>
        <p:nvSpPr>
          <p:cNvPr id="7" name="Title 1"/>
          <p:cNvSpPr>
            <a:spLocks noGrp="1"/>
          </p:cNvSpPr>
          <p:nvPr>
            <p:ph type="title"/>
          </p:nvPr>
        </p:nvSpPr>
        <p:spPr>
          <a:xfrm>
            <a:off x="0" y="152400"/>
            <a:ext cx="9144000" cy="990600"/>
          </a:xfrm>
        </p:spPr>
        <p:txBody>
          <a:bodyPr>
            <a:normAutofit fontScale="90000"/>
          </a:bodyPr>
          <a:lstStyle/>
          <a:p>
            <a:pPr marL="2063750" indent="-1828800">
              <a:lnSpc>
                <a:spcPct val="90000"/>
              </a:lnSpc>
            </a:pPr>
            <a:r>
              <a:rPr lang="en-US" sz="3600" b="1" dirty="0">
                <a:solidFill>
                  <a:schemeClr val="tx2">
                    <a:lumMod val="75000"/>
                  </a:schemeClr>
                </a:solidFill>
                <a:latin typeface="Calibri" pitchFamily="34" charset="0"/>
              </a:rPr>
              <a:t>Section 1:	Restoration 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19</a:t>
            </a:fld>
            <a:endParaRPr lang="en-US"/>
          </a:p>
        </p:txBody>
      </p:sp>
    </p:spTree>
    <p:extLst>
      <p:ext uri="{BB962C8B-B14F-4D97-AF65-F5344CB8AC3E}">
        <p14:creationId xmlns:p14="http://schemas.microsoft.com/office/powerpoint/2010/main" val="2329207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990600"/>
          </a:xfrm>
        </p:spPr>
        <p:txBody>
          <a:bodyPr>
            <a:normAutofit/>
          </a:bodyPr>
          <a:lstStyle/>
          <a:p>
            <a:pPr marL="234950"/>
            <a:r>
              <a:rPr lang="en-US" sz="3600" b="1" dirty="0" smtClean="0">
                <a:latin typeface="Calibri" pitchFamily="34" charset="0"/>
              </a:rPr>
              <a:t>Introduction:  Training Overview</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a:t>
            </a:fld>
            <a:endParaRPr lang="en-US" dirty="0"/>
          </a:p>
        </p:txBody>
      </p:sp>
      <p:sp>
        <p:nvSpPr>
          <p:cNvPr id="3" name="Content Placeholder 2"/>
          <p:cNvSpPr>
            <a:spLocks noGrp="1"/>
          </p:cNvSpPr>
          <p:nvPr>
            <p:ph sz="quarter" idx="1"/>
          </p:nvPr>
        </p:nvSpPr>
        <p:spPr>
          <a:xfrm>
            <a:off x="381000" y="1905000"/>
            <a:ext cx="8229600" cy="4404360"/>
          </a:xfrm>
        </p:spPr>
        <p:txBody>
          <a:bodyPr>
            <a:normAutofit lnSpcReduction="10000"/>
          </a:bodyPr>
          <a:lstStyle/>
          <a:p>
            <a:pPr marL="0" indent="0">
              <a:buNone/>
            </a:pPr>
            <a:r>
              <a:rPr lang="en-US" sz="3200" b="1" dirty="0" smtClean="0">
                <a:latin typeface="Calibri" pitchFamily="34" charset="0"/>
              </a:rPr>
              <a:t>After the first part of this training, attendees will:</a:t>
            </a:r>
          </a:p>
          <a:p>
            <a:pPr lvl="0">
              <a:lnSpc>
                <a:spcPct val="150000"/>
              </a:lnSpc>
              <a:buSzPct val="85000"/>
              <a:buFont typeface="Arial" pitchFamily="34" charset="0"/>
              <a:buChar char="•"/>
            </a:pPr>
            <a:r>
              <a:rPr lang="en-US" sz="2700" dirty="0" smtClean="0">
                <a:latin typeface="Calibri" pitchFamily="34" charset="0"/>
              </a:rPr>
              <a:t>Know what data are required </a:t>
            </a:r>
            <a:r>
              <a:rPr lang="en-US" sz="2700" dirty="0">
                <a:latin typeface="Calibri" pitchFamily="34" charset="0"/>
              </a:rPr>
              <a:t>for </a:t>
            </a:r>
            <a:r>
              <a:rPr lang="en-US" sz="2700" dirty="0" smtClean="0">
                <a:latin typeface="Calibri" pitchFamily="34" charset="0"/>
              </a:rPr>
              <a:t>each measure</a:t>
            </a:r>
          </a:p>
          <a:p>
            <a:pPr>
              <a:lnSpc>
                <a:spcPct val="150000"/>
              </a:lnSpc>
              <a:buSzPct val="85000"/>
              <a:buFont typeface="Arial" pitchFamily="34" charset="0"/>
              <a:buChar char="•"/>
            </a:pPr>
            <a:r>
              <a:rPr lang="en-US" sz="2700" dirty="0" smtClean="0">
                <a:latin typeface="Calibri" pitchFamily="34" charset="0"/>
              </a:rPr>
              <a:t>Understand the procedures that must be implemented to collect the required data</a:t>
            </a:r>
          </a:p>
          <a:p>
            <a:pPr>
              <a:lnSpc>
                <a:spcPct val="150000"/>
              </a:lnSpc>
              <a:buSzPct val="85000"/>
              <a:buFont typeface="Arial" pitchFamily="34" charset="0"/>
              <a:buChar char="•"/>
            </a:pPr>
            <a:r>
              <a:rPr lang="en-US" sz="2700" dirty="0" smtClean="0">
                <a:latin typeface="Calibri" pitchFamily="34" charset="0"/>
              </a:rPr>
              <a:t>Have a better idea of how to go from the performance measures data to the performance measures report</a:t>
            </a:r>
          </a:p>
          <a:p>
            <a:pPr marL="346075" lvl="0" indent="-346075">
              <a:lnSpc>
                <a:spcPct val="150000"/>
              </a:lnSpc>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485414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57200"/>
            <a:ext cx="9144000" cy="990600"/>
          </a:xfrm>
        </p:spPr>
        <p:txBody>
          <a:bodyPr>
            <a:normAutofit fontScale="90000"/>
          </a:bodyPr>
          <a:lstStyle/>
          <a:p>
            <a:pPr marL="2063750" indent="-1828800"/>
            <a:r>
              <a:rPr lang="en-US" sz="3600" b="1" dirty="0">
                <a:solidFill>
                  <a:schemeClr val="tx2">
                    <a:lumMod val="75000"/>
                  </a:schemeClr>
                </a:solidFill>
                <a:latin typeface="Calibri" pitchFamily="34" charset="0"/>
              </a:rPr>
              <a:t>Section 1:	Restoration and Prevention </a:t>
            </a:r>
            <a:r>
              <a:rPr lang="en-US" sz="3600" b="1" dirty="0" smtClean="0">
                <a:solidFill>
                  <a:schemeClr val="tx2">
                    <a:lumMod val="75000"/>
                  </a:schemeClr>
                </a:solidFill>
                <a:latin typeface="Calibri" pitchFamily="34" charset="0"/>
              </a:rPr>
              <a:t>Measures Data Collection</a:t>
            </a:r>
            <a:r>
              <a:rPr lang="en-US" sz="3200" b="1" dirty="0">
                <a:solidFill>
                  <a:schemeClr val="tx2">
                    <a:lumMod val="75000"/>
                  </a:schemeClr>
                </a:solidFill>
                <a:latin typeface="Calibri" pitchFamily="34" charset="0"/>
              </a:rPr>
              <a:t/>
            </a:r>
            <a:br>
              <a:rPr lang="en-US" sz="3200" b="1" dirty="0">
                <a:solidFill>
                  <a:schemeClr val="tx2">
                    <a:lumMod val="75000"/>
                  </a:schemeClr>
                </a:solidFill>
                <a:latin typeface="Calibri" pitchFamily="34" charset="0"/>
              </a:rPr>
            </a:br>
            <a:endParaRPr lang="en-US" sz="3300" b="1" i="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20</a:t>
            </a:fld>
            <a:endParaRPr lang="en-US"/>
          </a:p>
        </p:txBody>
      </p:sp>
      <p:sp>
        <p:nvSpPr>
          <p:cNvPr id="3" name="Content Placeholder 2"/>
          <p:cNvSpPr>
            <a:spLocks noGrp="1"/>
          </p:cNvSpPr>
          <p:nvPr>
            <p:ph sz="quarter" idx="1"/>
          </p:nvPr>
        </p:nvSpPr>
        <p:spPr>
          <a:xfrm>
            <a:off x="457200" y="1295400"/>
            <a:ext cx="7848600" cy="4800600"/>
          </a:xfrm>
        </p:spPr>
        <p:txBody>
          <a:bodyPr>
            <a:normAutofit/>
          </a:bodyPr>
          <a:lstStyle/>
          <a:p>
            <a:pPr marL="0" indent="0">
              <a:buNone/>
            </a:pPr>
            <a:endParaRPr lang="en-US" sz="1200" b="1" dirty="0">
              <a:latin typeface="Calibri" pitchFamily="34" charset="0"/>
            </a:endParaRPr>
          </a:p>
          <a:p>
            <a:pPr marL="0" indent="0">
              <a:buNone/>
            </a:pPr>
            <a:endParaRPr lang="en-US" sz="3200" b="1" dirty="0" smtClean="0">
              <a:latin typeface="Calibri" pitchFamily="34" charset="0"/>
            </a:endParaRPr>
          </a:p>
          <a:p>
            <a:pPr marL="0" indent="0">
              <a:buNone/>
            </a:pPr>
            <a:endParaRPr lang="en-US" sz="3200" b="1" dirty="0" smtClean="0">
              <a:latin typeface="Calibri" pitchFamily="34" charset="0"/>
            </a:endParaRPr>
          </a:p>
          <a:p>
            <a:pPr marL="0" indent="0" algn="ctr">
              <a:buNone/>
            </a:pPr>
            <a:endParaRPr lang="en-US" b="1" dirty="0" smtClean="0">
              <a:latin typeface="Calibri" pitchFamily="34" charset="0"/>
            </a:endParaRPr>
          </a:p>
          <a:p>
            <a:pPr marL="0" indent="0" algn="ctr">
              <a:buNone/>
            </a:pPr>
            <a:r>
              <a:rPr lang="en-US" sz="4000" b="1" dirty="0" smtClean="0">
                <a:latin typeface="Calibri" pitchFamily="34" charset="0"/>
              </a:rPr>
              <a:t>Questions</a:t>
            </a:r>
          </a:p>
        </p:txBody>
      </p:sp>
    </p:spTree>
    <p:extLst>
      <p:ext uri="{BB962C8B-B14F-4D97-AF65-F5344CB8AC3E}">
        <p14:creationId xmlns:p14="http://schemas.microsoft.com/office/powerpoint/2010/main" val="390428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990600"/>
          </a:xfrm>
        </p:spPr>
        <p:txBody>
          <a:bodyPr>
            <a:noAutofit/>
          </a:bodyPr>
          <a:lstStyle/>
          <a:p>
            <a:pPr marL="2063750" indent="-1828800">
              <a:lnSpc>
                <a:spcPct val="90000"/>
              </a:lnSpc>
            </a:pPr>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2:</a:t>
            </a:r>
            <a:r>
              <a:rPr lang="en-US" sz="3200" b="1" dirty="0">
                <a:solidFill>
                  <a:schemeClr val="tx2">
                    <a:lumMod val="75000"/>
                  </a:schemeClr>
                </a:solidFill>
                <a:latin typeface="Calibri" pitchFamily="34" charset="0"/>
              </a:rPr>
              <a:t>	Restoration and Prevention Measures</a:t>
            </a:r>
            <a:br>
              <a:rPr lang="en-US" sz="3200" b="1" dirty="0">
                <a:solidFill>
                  <a:schemeClr val="tx2">
                    <a:lumMod val="75000"/>
                  </a:schemeClr>
                </a:solidFill>
                <a:latin typeface="Calibri" pitchFamily="34" charset="0"/>
              </a:rPr>
            </a:br>
            <a:r>
              <a:rPr lang="en-US" sz="3200" b="1" i="1" dirty="0">
                <a:solidFill>
                  <a:schemeClr val="tx2">
                    <a:lumMod val="75000"/>
                  </a:schemeClr>
                </a:solidFill>
                <a:latin typeface="Calibri" pitchFamily="34" charset="0"/>
              </a:rPr>
              <a:t>Completing Report Parts </a:t>
            </a:r>
            <a:r>
              <a:rPr lang="en-US" sz="3200" b="1" i="1" dirty="0">
                <a:solidFill>
                  <a:schemeClr val="tx2">
                    <a:lumMod val="75000"/>
                  </a:schemeClr>
                </a:solidFill>
                <a:latin typeface="Calibri" pitchFamily="34" charset="0"/>
              </a:rPr>
              <a:t>V</a:t>
            </a:r>
            <a:r>
              <a:rPr lang="en-US" sz="3200" b="1" i="1" dirty="0" smtClean="0">
                <a:solidFill>
                  <a:schemeClr val="tx2">
                    <a:lumMod val="75000"/>
                  </a:schemeClr>
                </a:solidFill>
                <a:latin typeface="Calibri" pitchFamily="34" charset="0"/>
              </a:rPr>
              <a:t>I </a:t>
            </a:r>
            <a:r>
              <a:rPr lang="en-US" sz="3200" b="1" i="1" dirty="0">
                <a:solidFill>
                  <a:schemeClr val="tx2">
                    <a:lumMod val="75000"/>
                  </a:schemeClr>
                </a:solidFill>
                <a:latin typeface="Calibri" pitchFamily="34" charset="0"/>
              </a:rPr>
              <a:t>and </a:t>
            </a:r>
            <a:r>
              <a:rPr lang="en-US" sz="3200" b="1" i="1" dirty="0" smtClean="0">
                <a:solidFill>
                  <a:schemeClr val="tx2">
                    <a:lumMod val="75000"/>
                  </a:schemeClr>
                </a:solidFill>
                <a:latin typeface="Calibri" pitchFamily="34" charset="0"/>
              </a:rPr>
              <a:t>VII</a:t>
            </a:r>
            <a:endParaRPr lang="en-US" sz="3200" b="1" dirty="0">
              <a:solidFill>
                <a:schemeClr val="accent4"/>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21</a:t>
            </a:fld>
            <a:endParaRPr lang="en-US"/>
          </a:p>
        </p:txBody>
      </p:sp>
      <p:sp>
        <p:nvSpPr>
          <p:cNvPr id="7" name="TextBox 6"/>
          <p:cNvSpPr txBox="1"/>
          <p:nvPr/>
        </p:nvSpPr>
        <p:spPr>
          <a:xfrm>
            <a:off x="386194" y="2064327"/>
            <a:ext cx="8382001" cy="830997"/>
          </a:xfrm>
          <a:prstGeom prst="rect">
            <a:avLst/>
          </a:prstGeom>
          <a:noFill/>
        </p:spPr>
        <p:txBody>
          <a:bodyPr wrap="square" rtlCol="0">
            <a:spAutoFit/>
          </a:bodyPr>
          <a:lstStyle/>
          <a:p>
            <a:r>
              <a:rPr lang="en-US" sz="2400" dirty="0" smtClean="0">
                <a:latin typeface="Calibri" pitchFamily="34" charset="0"/>
              </a:rPr>
              <a:t>Restoration and Prevention data is reported in Parts </a:t>
            </a:r>
            <a:r>
              <a:rPr lang="en-US" sz="2400" dirty="0" smtClean="0">
                <a:latin typeface="Calibri" pitchFamily="34" charset="0"/>
              </a:rPr>
              <a:t>VI </a:t>
            </a:r>
            <a:r>
              <a:rPr lang="en-US" sz="2400" dirty="0" smtClean="0">
                <a:latin typeface="Calibri" pitchFamily="34" charset="0"/>
              </a:rPr>
              <a:t>and </a:t>
            </a:r>
            <a:r>
              <a:rPr lang="en-US" sz="2400" dirty="0" smtClean="0">
                <a:latin typeface="Calibri" pitchFamily="34" charset="0"/>
              </a:rPr>
              <a:t>VII </a:t>
            </a:r>
            <a:r>
              <a:rPr lang="en-US" sz="2400" dirty="0" smtClean="0">
                <a:latin typeface="Calibri" pitchFamily="34" charset="0"/>
              </a:rPr>
              <a:t>of the Performance Measures Report Form.  </a:t>
            </a:r>
            <a:endParaRPr lang="en-US" sz="240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75" y="3369640"/>
            <a:ext cx="8756437" cy="2116759"/>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0879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2:</a:t>
            </a:r>
            <a:r>
              <a:rPr lang="en-US" sz="3600" b="1" dirty="0">
                <a:solidFill>
                  <a:schemeClr val="tx2">
                    <a:lumMod val="75000"/>
                  </a:schemeClr>
                </a:solidFill>
                <a:latin typeface="Calibri" pitchFamily="34" charset="0"/>
              </a:rPr>
              <a:t>	Restoration and Prevention Measures</a:t>
            </a:r>
            <a:br>
              <a:rPr lang="en-US" sz="3600" b="1" dirty="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Completing Report Parts </a:t>
            </a:r>
            <a:r>
              <a:rPr lang="en-US" sz="3600" b="1" i="1" dirty="0" smtClean="0">
                <a:solidFill>
                  <a:schemeClr val="tx2">
                    <a:lumMod val="75000"/>
                  </a:schemeClr>
                </a:solidFill>
                <a:latin typeface="Calibri" pitchFamily="34" charset="0"/>
              </a:rPr>
              <a:t>VI </a:t>
            </a:r>
            <a:r>
              <a:rPr lang="en-US" sz="3600" b="1" i="1" dirty="0" smtClean="0">
                <a:solidFill>
                  <a:schemeClr val="tx2">
                    <a:lumMod val="75000"/>
                  </a:schemeClr>
                </a:solidFill>
                <a:latin typeface="Calibri" pitchFamily="34" charset="0"/>
              </a:rPr>
              <a:t>and </a:t>
            </a:r>
            <a:r>
              <a:rPr lang="en-US" sz="3600" b="1" i="1" dirty="0" smtClean="0">
                <a:solidFill>
                  <a:schemeClr val="tx2">
                    <a:lumMod val="75000"/>
                  </a:schemeClr>
                </a:solidFill>
                <a:latin typeface="Calibri" pitchFamily="34" charset="0"/>
              </a:rPr>
              <a:t>VII</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22</a:t>
            </a:fld>
            <a:endParaRPr lang="en-US"/>
          </a:p>
        </p:txBody>
      </p:sp>
      <p:sp>
        <p:nvSpPr>
          <p:cNvPr id="3" name="Content Placeholder 2"/>
          <p:cNvSpPr>
            <a:spLocks noGrp="1"/>
          </p:cNvSpPr>
          <p:nvPr>
            <p:ph sz="quarter" idx="1"/>
          </p:nvPr>
        </p:nvSpPr>
        <p:spPr>
          <a:xfrm>
            <a:off x="457200" y="1828800"/>
            <a:ext cx="8305800" cy="4648200"/>
          </a:xfrm>
        </p:spPr>
        <p:txBody>
          <a:bodyPr>
            <a:normAutofit lnSpcReduction="10000"/>
          </a:bodyPr>
          <a:lstStyle/>
          <a:p>
            <a:pPr marL="0" indent="0">
              <a:buNone/>
            </a:pPr>
            <a:r>
              <a:rPr lang="en-US" sz="2400" b="1" dirty="0" smtClean="0">
                <a:latin typeface="Calibri" pitchFamily="34" charset="0"/>
              </a:rPr>
              <a:t>Part II:  Report is for ALL Occurrences of LIHEAP Households </a:t>
            </a:r>
          </a:p>
          <a:p>
            <a:pPr marL="620395" lvl="1" indent="-346075">
              <a:lnSpc>
                <a:spcPct val="110000"/>
              </a:lnSpc>
              <a:spcBef>
                <a:spcPts val="0"/>
              </a:spcBef>
              <a:buSzPct val="100000"/>
              <a:buFont typeface="Wingdings" pitchFamily="2" charset="2"/>
              <a:buChar char="ü"/>
            </a:pPr>
            <a:endParaRPr lang="en-US" sz="1800" b="1"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Electric / Gas </a:t>
            </a:r>
            <a:r>
              <a:rPr lang="en-US" sz="2000" dirty="0" smtClean="0">
                <a:latin typeface="Calibri" pitchFamily="34" charset="0"/>
              </a:rPr>
              <a:t>– Count the </a:t>
            </a:r>
            <a:r>
              <a:rPr lang="en-US" sz="2000" b="1" i="1" dirty="0" smtClean="0">
                <a:latin typeface="Calibri" pitchFamily="34" charset="0"/>
              </a:rPr>
              <a:t>number of times </a:t>
            </a:r>
            <a:r>
              <a:rPr lang="en-US" sz="2000" dirty="0" smtClean="0">
                <a:latin typeface="Calibri" pitchFamily="34" charset="0"/>
              </a:rPr>
              <a:t>that LIHEAP restored service after a disconnection.</a:t>
            </a:r>
          </a:p>
          <a:p>
            <a:pPr marL="457200" lvl="1" indent="-457200">
              <a:lnSpc>
                <a:spcPct val="11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Fuel Oil / Propane / Other </a:t>
            </a:r>
            <a:r>
              <a:rPr lang="en-US" sz="2000" dirty="0" smtClean="0">
                <a:latin typeface="Calibri" pitchFamily="34" charset="0"/>
              </a:rPr>
              <a:t>– Count the </a:t>
            </a:r>
            <a:r>
              <a:rPr lang="en-US" sz="2000" b="1" i="1" dirty="0" smtClean="0">
                <a:latin typeface="Calibri" pitchFamily="34" charset="0"/>
              </a:rPr>
              <a:t>number of times </a:t>
            </a:r>
            <a:r>
              <a:rPr lang="en-US" sz="2000" dirty="0" smtClean="0">
                <a:latin typeface="Calibri" pitchFamily="34" charset="0"/>
              </a:rPr>
              <a:t>that LIHEAP resulted in delivered fuel after the client ran out.</a:t>
            </a:r>
          </a:p>
          <a:p>
            <a:pPr marL="457200" lvl="1" indent="-457200">
              <a:lnSpc>
                <a:spcPct val="11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All Sources</a:t>
            </a:r>
            <a:r>
              <a:rPr lang="en-US" sz="2000" dirty="0" smtClean="0">
                <a:latin typeface="Calibri" pitchFamily="34" charset="0"/>
              </a:rPr>
              <a:t>– Count the number of </a:t>
            </a:r>
            <a:r>
              <a:rPr lang="en-US" sz="2000" b="1" dirty="0" smtClean="0">
                <a:latin typeface="Calibri" pitchFamily="34" charset="0"/>
              </a:rPr>
              <a:t>inoperable</a:t>
            </a:r>
            <a:r>
              <a:rPr lang="en-US" sz="2000" dirty="0" smtClean="0">
                <a:latin typeface="Calibri" pitchFamily="34" charset="0"/>
              </a:rPr>
              <a:t> heating systems repaired/replaced using LIHEAP.  </a:t>
            </a: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Electricity</a:t>
            </a:r>
            <a:r>
              <a:rPr lang="en-US" sz="2000" dirty="0" smtClean="0">
                <a:solidFill>
                  <a:schemeClr val="accent2">
                    <a:lumMod val="50000"/>
                  </a:schemeClr>
                </a:solidFill>
                <a:latin typeface="Calibri" pitchFamily="34" charset="0"/>
              </a:rPr>
              <a:t> </a:t>
            </a:r>
            <a:r>
              <a:rPr lang="en-US" sz="2000" dirty="0" smtClean="0">
                <a:latin typeface="Calibri" pitchFamily="34" charset="0"/>
              </a:rPr>
              <a:t>– Be sure to include the number of </a:t>
            </a:r>
            <a:r>
              <a:rPr lang="en-US" sz="2000" b="1" dirty="0" smtClean="0">
                <a:latin typeface="Calibri" pitchFamily="34" charset="0"/>
              </a:rPr>
              <a:t>inoperable</a:t>
            </a:r>
            <a:r>
              <a:rPr lang="en-US" sz="2000" dirty="0" smtClean="0">
                <a:latin typeface="Calibri" pitchFamily="34" charset="0"/>
              </a:rPr>
              <a:t> air conditioners repaired/replaced using LIHEAP.</a:t>
            </a: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All Occurrences </a:t>
            </a:r>
            <a:r>
              <a:rPr lang="en-US" sz="2000" dirty="0" smtClean="0">
                <a:latin typeface="Calibri" pitchFamily="34" charset="0"/>
              </a:rPr>
              <a:t>– Value is automatically calculated. It is the sum of the counts in each row.</a:t>
            </a: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966584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2:</a:t>
            </a:r>
            <a:r>
              <a:rPr lang="en-US" sz="3600" b="1" dirty="0">
                <a:solidFill>
                  <a:schemeClr val="tx2">
                    <a:lumMod val="75000"/>
                  </a:schemeClr>
                </a:solidFill>
                <a:latin typeface="Calibri" pitchFamily="34" charset="0"/>
              </a:rPr>
              <a:t>	Restoration 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Report Parts </a:t>
            </a:r>
            <a:r>
              <a:rPr lang="en-US" sz="3600" b="1" i="1" dirty="0" smtClean="0">
                <a:solidFill>
                  <a:schemeClr val="tx2">
                    <a:lumMod val="75000"/>
                  </a:schemeClr>
                </a:solidFill>
                <a:latin typeface="Calibri" pitchFamily="34" charset="0"/>
              </a:rPr>
              <a:t>VI </a:t>
            </a:r>
            <a:r>
              <a:rPr lang="en-US" sz="3600" b="1" i="1" dirty="0">
                <a:solidFill>
                  <a:schemeClr val="tx2">
                    <a:lumMod val="75000"/>
                  </a:schemeClr>
                </a:solidFill>
                <a:latin typeface="Calibri" pitchFamily="34" charset="0"/>
              </a:rPr>
              <a:t>and </a:t>
            </a:r>
            <a:r>
              <a:rPr lang="en-US" sz="3600" b="1" i="1" dirty="0" smtClean="0">
                <a:solidFill>
                  <a:schemeClr val="tx2">
                    <a:lumMod val="75000"/>
                  </a:schemeClr>
                </a:solidFill>
                <a:latin typeface="Calibri" pitchFamily="34" charset="0"/>
              </a:rPr>
              <a:t>VII</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23</a:t>
            </a:fld>
            <a:endParaRPr lang="en-US"/>
          </a:p>
        </p:txBody>
      </p:sp>
      <p:sp>
        <p:nvSpPr>
          <p:cNvPr id="3" name="Content Placeholder 2"/>
          <p:cNvSpPr>
            <a:spLocks noGrp="1"/>
          </p:cNvSpPr>
          <p:nvPr>
            <p:ph sz="quarter" idx="1"/>
          </p:nvPr>
        </p:nvSpPr>
        <p:spPr>
          <a:xfrm>
            <a:off x="304800" y="1676400"/>
            <a:ext cx="8458200" cy="4876800"/>
          </a:xfrm>
        </p:spPr>
        <p:txBody>
          <a:bodyPr>
            <a:normAutofit lnSpcReduction="10000"/>
          </a:bodyPr>
          <a:lstStyle/>
          <a:p>
            <a:pPr marL="0" indent="0">
              <a:buNone/>
            </a:pPr>
            <a:r>
              <a:rPr lang="en-US" sz="2400" b="1" dirty="0" smtClean="0">
                <a:latin typeface="Calibri" pitchFamily="34" charset="0"/>
              </a:rPr>
              <a:t>Part III:  Report is for ALL Occurrences of LIHEAP Households </a:t>
            </a:r>
          </a:p>
          <a:p>
            <a:pPr marL="620395" lvl="1" indent="-346075">
              <a:lnSpc>
                <a:spcPct val="110000"/>
              </a:lnSpc>
              <a:spcBef>
                <a:spcPts val="0"/>
              </a:spcBef>
              <a:buClr>
                <a:schemeClr val="accent2"/>
              </a:buClr>
              <a:buSzPct val="100000"/>
              <a:buFont typeface="Wingdings" pitchFamily="2" charset="2"/>
              <a:buChar char="ü"/>
            </a:pPr>
            <a:endParaRPr lang="en-US" sz="2000" b="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Electric / Gas </a:t>
            </a:r>
            <a:r>
              <a:rPr lang="en-US" sz="2000" dirty="0" smtClean="0">
                <a:latin typeface="Calibri" pitchFamily="34" charset="0"/>
              </a:rPr>
              <a:t>– Count the </a:t>
            </a:r>
            <a:r>
              <a:rPr lang="en-US" sz="2000" b="1" i="1" dirty="0" smtClean="0">
                <a:latin typeface="Calibri" pitchFamily="34" charset="0"/>
              </a:rPr>
              <a:t>number of times </a:t>
            </a:r>
            <a:r>
              <a:rPr lang="en-US" sz="2000" dirty="0" smtClean="0">
                <a:latin typeface="Calibri" pitchFamily="34" charset="0"/>
              </a:rPr>
              <a:t>that LIHEAP prevented disconnection.</a:t>
            </a:r>
          </a:p>
          <a:p>
            <a:pPr marL="457200" lvl="1" indent="-457200">
              <a:lnSpc>
                <a:spcPct val="11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Fuel Oil / Propane / Other </a:t>
            </a:r>
            <a:r>
              <a:rPr lang="en-US" sz="2000" dirty="0" smtClean="0">
                <a:latin typeface="Calibri" pitchFamily="34" charset="0"/>
              </a:rPr>
              <a:t>– Count the </a:t>
            </a:r>
            <a:r>
              <a:rPr lang="en-US" sz="2000" b="1" i="1" dirty="0" smtClean="0">
                <a:latin typeface="Calibri" pitchFamily="34" charset="0"/>
              </a:rPr>
              <a:t>number of times </a:t>
            </a:r>
            <a:r>
              <a:rPr lang="en-US" sz="2000" dirty="0" smtClean="0">
                <a:latin typeface="Calibri" pitchFamily="34" charset="0"/>
              </a:rPr>
              <a:t>that LIHEAP </a:t>
            </a:r>
            <a:r>
              <a:rPr lang="en-US" sz="2000" dirty="0">
                <a:latin typeface="Calibri" pitchFamily="34" charset="0"/>
              </a:rPr>
              <a:t>delivered fuel to a client who was “at risk of” running out.</a:t>
            </a:r>
          </a:p>
          <a:p>
            <a:pPr marL="457200" lvl="1" indent="-457200">
              <a:lnSpc>
                <a:spcPct val="9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All Sources</a:t>
            </a:r>
            <a:r>
              <a:rPr lang="en-US" sz="2000" dirty="0" smtClean="0">
                <a:latin typeface="Calibri" pitchFamily="34" charset="0"/>
              </a:rPr>
              <a:t>– </a:t>
            </a:r>
            <a:r>
              <a:rPr lang="en-US" sz="2000" dirty="0">
                <a:latin typeface="Calibri" pitchFamily="34" charset="0"/>
              </a:rPr>
              <a:t>Count the number of </a:t>
            </a:r>
            <a:r>
              <a:rPr lang="en-US" sz="2000" b="1" i="1" dirty="0" smtClean="0">
                <a:latin typeface="Calibri" pitchFamily="34" charset="0"/>
              </a:rPr>
              <a:t>operable</a:t>
            </a:r>
            <a:r>
              <a:rPr lang="en-US" sz="2000" dirty="0" smtClean="0">
                <a:latin typeface="Calibri" pitchFamily="34" charset="0"/>
              </a:rPr>
              <a:t> heating systems repaired/replaced with LIHEAP in order to prevent loss </a:t>
            </a:r>
            <a:r>
              <a:rPr lang="en-US" sz="2000" dirty="0">
                <a:latin typeface="Calibri" pitchFamily="34" charset="0"/>
              </a:rPr>
              <a:t>of home energy service. </a:t>
            </a:r>
            <a:endParaRPr lang="en-US" sz="2000"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90000"/>
              </a:lnSpc>
              <a:spcBef>
                <a:spcPts val="0"/>
              </a:spcBef>
              <a:buClr>
                <a:schemeClr val="accent2"/>
              </a:buClr>
              <a:buFont typeface="Wingdings" pitchFamily="2" charset="2"/>
              <a:buChar char="ü"/>
            </a:pPr>
            <a:r>
              <a:rPr lang="en-US" sz="2000" b="1" dirty="0" smtClean="0">
                <a:solidFill>
                  <a:schemeClr val="accent2">
                    <a:lumMod val="50000"/>
                  </a:schemeClr>
                </a:solidFill>
                <a:latin typeface="Calibri" pitchFamily="34" charset="0"/>
              </a:rPr>
              <a:t>Electricity</a:t>
            </a:r>
            <a:r>
              <a:rPr lang="en-US" sz="2000" dirty="0" smtClean="0">
                <a:solidFill>
                  <a:schemeClr val="accent2">
                    <a:lumMod val="50000"/>
                  </a:schemeClr>
                </a:solidFill>
                <a:latin typeface="Calibri" pitchFamily="34" charset="0"/>
              </a:rPr>
              <a:t> </a:t>
            </a:r>
            <a:r>
              <a:rPr lang="en-US" sz="2000" dirty="0" smtClean="0">
                <a:latin typeface="Calibri" pitchFamily="34" charset="0"/>
              </a:rPr>
              <a:t>– Be sure to include </a:t>
            </a:r>
            <a:r>
              <a:rPr lang="en-US" sz="2000" dirty="0">
                <a:latin typeface="Calibri" pitchFamily="34" charset="0"/>
              </a:rPr>
              <a:t>the number of </a:t>
            </a:r>
            <a:r>
              <a:rPr lang="en-US" sz="2000" u="sng" dirty="0" smtClean="0">
                <a:latin typeface="Calibri" pitchFamily="34" charset="0"/>
              </a:rPr>
              <a:t>operable</a:t>
            </a:r>
            <a:r>
              <a:rPr lang="en-US" sz="2000" dirty="0" smtClean="0">
                <a:latin typeface="Calibri" pitchFamily="34" charset="0"/>
              </a:rPr>
              <a:t> air conditioners repaired/replaced using LIHEAP in order to prevent loss of home energy service.  </a:t>
            </a:r>
            <a:endParaRPr lang="en-US" sz="2000" b="1" i="1" dirty="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All Occurrences </a:t>
            </a:r>
            <a:r>
              <a:rPr lang="en-US" sz="2000" dirty="0" smtClean="0">
                <a:latin typeface="Calibri" pitchFamily="34" charset="0"/>
              </a:rPr>
              <a:t>– Value is automatically calculated. It is the sum of the counts in each row.</a:t>
            </a: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074572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57200"/>
            <a:ext cx="9144000" cy="990600"/>
          </a:xfrm>
        </p:spPr>
        <p:txBody>
          <a:bodyPr>
            <a:normAutofit fontScale="90000"/>
          </a:bodyPr>
          <a:lstStyle/>
          <a:p>
            <a:pPr marL="2063750" indent="-1828800"/>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2:</a:t>
            </a:r>
            <a:r>
              <a:rPr lang="en-US" sz="3600" b="1" dirty="0">
                <a:solidFill>
                  <a:schemeClr val="tx2">
                    <a:lumMod val="75000"/>
                  </a:schemeClr>
                </a:solidFill>
                <a:latin typeface="Calibri" pitchFamily="34" charset="0"/>
              </a:rPr>
              <a:t>	Restoration and Prevention </a:t>
            </a:r>
            <a:r>
              <a:rPr lang="en-US" sz="3600" b="1" dirty="0" smtClean="0">
                <a:solidFill>
                  <a:schemeClr val="tx2">
                    <a:lumMod val="75000"/>
                  </a:schemeClr>
                </a:solidFill>
                <a:latin typeface="Calibri" pitchFamily="34" charset="0"/>
              </a:rPr>
              <a:t>Measures Data Reporting</a:t>
            </a:r>
            <a:r>
              <a:rPr lang="en-US" sz="3200" b="1" dirty="0">
                <a:solidFill>
                  <a:schemeClr val="tx2">
                    <a:lumMod val="75000"/>
                  </a:schemeClr>
                </a:solidFill>
                <a:latin typeface="Calibri" pitchFamily="34" charset="0"/>
              </a:rPr>
              <a:t/>
            </a:r>
            <a:br>
              <a:rPr lang="en-US" sz="3200" b="1" dirty="0">
                <a:solidFill>
                  <a:schemeClr val="tx2">
                    <a:lumMod val="75000"/>
                  </a:schemeClr>
                </a:solidFill>
                <a:latin typeface="Calibri" pitchFamily="34" charset="0"/>
              </a:rPr>
            </a:br>
            <a:endParaRPr lang="en-US" sz="3300" b="1" i="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24</a:t>
            </a:fld>
            <a:endParaRPr lang="en-US"/>
          </a:p>
        </p:txBody>
      </p:sp>
      <p:sp>
        <p:nvSpPr>
          <p:cNvPr id="3" name="Content Placeholder 2"/>
          <p:cNvSpPr>
            <a:spLocks noGrp="1"/>
          </p:cNvSpPr>
          <p:nvPr>
            <p:ph sz="quarter" idx="1"/>
          </p:nvPr>
        </p:nvSpPr>
        <p:spPr>
          <a:xfrm>
            <a:off x="457200" y="1295400"/>
            <a:ext cx="7848600" cy="4800600"/>
          </a:xfrm>
        </p:spPr>
        <p:txBody>
          <a:bodyPr>
            <a:normAutofit/>
          </a:bodyPr>
          <a:lstStyle/>
          <a:p>
            <a:pPr marL="0" indent="0">
              <a:buNone/>
            </a:pPr>
            <a:endParaRPr lang="en-US" sz="1200" b="1" dirty="0">
              <a:latin typeface="Calibri" pitchFamily="34" charset="0"/>
            </a:endParaRPr>
          </a:p>
          <a:p>
            <a:pPr marL="0" indent="0">
              <a:buNone/>
            </a:pPr>
            <a:endParaRPr lang="en-US" sz="3200" b="1" dirty="0" smtClean="0">
              <a:latin typeface="Calibri" pitchFamily="34" charset="0"/>
            </a:endParaRPr>
          </a:p>
          <a:p>
            <a:pPr marL="0" indent="0">
              <a:buNone/>
            </a:pPr>
            <a:endParaRPr lang="en-US" sz="3200" b="1" dirty="0" smtClean="0">
              <a:latin typeface="Calibri" pitchFamily="34" charset="0"/>
            </a:endParaRPr>
          </a:p>
          <a:p>
            <a:pPr marL="0" indent="0" algn="ctr">
              <a:buNone/>
            </a:pPr>
            <a:endParaRPr lang="en-US" b="1" dirty="0" smtClean="0">
              <a:latin typeface="Calibri" pitchFamily="34" charset="0"/>
            </a:endParaRPr>
          </a:p>
          <a:p>
            <a:pPr marL="0" indent="0" algn="ctr">
              <a:buNone/>
            </a:pPr>
            <a:r>
              <a:rPr lang="en-US" sz="4000" b="1" dirty="0" smtClean="0">
                <a:latin typeface="Calibri" pitchFamily="34" charset="0"/>
              </a:rPr>
              <a:t>Questions</a:t>
            </a:r>
          </a:p>
        </p:txBody>
      </p:sp>
    </p:spTree>
    <p:extLst>
      <p:ext uri="{BB962C8B-B14F-4D97-AF65-F5344CB8AC3E}">
        <p14:creationId xmlns:p14="http://schemas.microsoft.com/office/powerpoint/2010/main" val="3904288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Autofit/>
          </a:bodyPr>
          <a:lstStyle/>
          <a:p>
            <a:pPr marL="2063750" indent="-1897063"/>
            <a:r>
              <a:rPr lang="en-US" sz="3200" b="1" dirty="0" smtClean="0">
                <a:solidFill>
                  <a:schemeClr val="tx2">
                    <a:lumMod val="75000"/>
                  </a:schemeClr>
                </a:solidFill>
                <a:latin typeface="Calibri" pitchFamily="34" charset="0"/>
              </a:rPr>
              <a:t>Energy Burden Measures</a:t>
            </a:r>
            <a:endParaRPr lang="en-US" sz="3200" b="1" dirty="0">
              <a:solidFill>
                <a:schemeClr val="tx2">
                  <a:lumMod val="75000"/>
                </a:schemeClr>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25</a:t>
            </a:fld>
            <a:endParaRPr lang="en-US"/>
          </a:p>
        </p:txBody>
      </p:sp>
      <p:sp>
        <p:nvSpPr>
          <p:cNvPr id="10" name="Content Placeholder 2"/>
          <p:cNvSpPr>
            <a:spLocks noGrp="1"/>
          </p:cNvSpPr>
          <p:nvPr>
            <p:ph sz="quarter" idx="1"/>
          </p:nvPr>
        </p:nvSpPr>
        <p:spPr>
          <a:xfrm>
            <a:off x="457200" y="2078182"/>
            <a:ext cx="7924800" cy="4800600"/>
          </a:xfrm>
        </p:spPr>
        <p:txBody>
          <a:bodyPr>
            <a:normAutofit/>
          </a:bodyPr>
          <a:lstStyle/>
          <a:p>
            <a:pPr marL="0" indent="0">
              <a:lnSpc>
                <a:spcPct val="110000"/>
              </a:lnSpc>
              <a:spcBef>
                <a:spcPts val="0"/>
              </a:spcBef>
              <a:buNone/>
            </a:pPr>
            <a:r>
              <a:rPr lang="en-US" sz="2600" dirty="0" smtClean="0">
                <a:latin typeface="Calibri" pitchFamily="34" charset="0"/>
              </a:rPr>
              <a:t>Sections 3 and 4 focus on LIHEAP Performance Measures related to </a:t>
            </a:r>
            <a:r>
              <a:rPr lang="en-US" sz="2600" b="1" dirty="0" smtClean="0">
                <a:latin typeface="Calibri" pitchFamily="34" charset="0"/>
              </a:rPr>
              <a:t>Home Energy Burden.  </a:t>
            </a:r>
            <a:r>
              <a:rPr lang="en-US" sz="2600" dirty="0" smtClean="0">
                <a:latin typeface="Calibri" pitchFamily="34" charset="0"/>
              </a:rPr>
              <a:t>More specifically, this section hones in on the following questions</a:t>
            </a:r>
            <a:r>
              <a:rPr lang="en-US" dirty="0" smtClean="0">
                <a:latin typeface="Calibri" pitchFamily="34" charset="0"/>
              </a:rPr>
              <a:t>:</a:t>
            </a:r>
          </a:p>
          <a:p>
            <a:pPr marL="0" indent="0">
              <a:lnSpc>
                <a:spcPct val="70000"/>
              </a:lnSpc>
              <a:spcBef>
                <a:spcPts val="0"/>
              </a:spcBef>
              <a:buNone/>
            </a:pPr>
            <a:endParaRPr lang="en-US" sz="2100" dirty="0" smtClean="0">
              <a:latin typeface="Calibri" pitchFamily="34" charset="0"/>
            </a:endParaRPr>
          </a:p>
          <a:p>
            <a:pPr>
              <a:lnSpc>
                <a:spcPct val="170000"/>
              </a:lnSpc>
              <a:spcBef>
                <a:spcPts val="0"/>
              </a:spcBef>
              <a:buSzPct val="75000"/>
              <a:buFont typeface="Arial" pitchFamily="34" charset="0"/>
              <a:buChar char="•"/>
            </a:pPr>
            <a:r>
              <a:rPr lang="en-US" sz="2600" dirty="0" smtClean="0">
                <a:latin typeface="Calibri" pitchFamily="34" charset="0"/>
              </a:rPr>
              <a:t>What data do you need?</a:t>
            </a:r>
          </a:p>
          <a:p>
            <a:pPr>
              <a:lnSpc>
                <a:spcPct val="170000"/>
              </a:lnSpc>
              <a:spcBef>
                <a:spcPts val="0"/>
              </a:spcBef>
              <a:buSzPct val="75000"/>
              <a:buFont typeface="Arial" pitchFamily="34" charset="0"/>
              <a:buChar char="•"/>
            </a:pPr>
            <a:r>
              <a:rPr lang="en-US" sz="2600" dirty="0" smtClean="0">
                <a:latin typeface="Calibri" pitchFamily="34" charset="0"/>
              </a:rPr>
              <a:t>What are the steps in collecting the data?</a:t>
            </a:r>
          </a:p>
          <a:p>
            <a:pPr>
              <a:lnSpc>
                <a:spcPct val="170000"/>
              </a:lnSpc>
              <a:spcBef>
                <a:spcPts val="0"/>
              </a:spcBef>
              <a:buSzPct val="75000"/>
              <a:buFont typeface="Arial" pitchFamily="34" charset="0"/>
              <a:buChar char="•"/>
            </a:pPr>
            <a:r>
              <a:rPr lang="en-US" sz="2800" dirty="0" smtClean="0">
                <a:latin typeface="Calibri" pitchFamily="34" charset="0"/>
              </a:rPr>
              <a:t>What are the steps for reporting these data?</a:t>
            </a:r>
          </a:p>
          <a:p>
            <a:pPr>
              <a:lnSpc>
                <a:spcPct val="170000"/>
              </a:lnSpc>
              <a:spcBef>
                <a:spcPts val="0"/>
              </a:spcBef>
              <a:buSzPct val="75000"/>
              <a:buFont typeface="Arial" pitchFamily="34" charset="0"/>
              <a:buChar char="•"/>
            </a:pPr>
            <a:endParaRPr lang="en-US" sz="2600" b="1" dirty="0" smtClean="0">
              <a:latin typeface="Calibri" pitchFamily="34" charset="0"/>
            </a:endParaRPr>
          </a:p>
        </p:txBody>
      </p:sp>
    </p:spTree>
    <p:extLst>
      <p:ext uri="{BB962C8B-B14F-4D97-AF65-F5344CB8AC3E}">
        <p14:creationId xmlns:p14="http://schemas.microsoft.com/office/powerpoint/2010/main" val="2306200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Autofit/>
          </a:bodyPr>
          <a:lstStyle/>
          <a:p>
            <a:pPr marL="2063750" indent="-1952625">
              <a:lnSpc>
                <a:spcPct val="90000"/>
              </a:lnSpc>
            </a:pPr>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3:  	Energy </a:t>
            </a:r>
            <a:r>
              <a:rPr lang="en-US" sz="3200" b="1" dirty="0">
                <a:solidFill>
                  <a:schemeClr val="tx2">
                    <a:lumMod val="75000"/>
                  </a:schemeClr>
                </a:solidFill>
                <a:latin typeface="Calibri" pitchFamily="34" charset="0"/>
              </a:rPr>
              <a:t>Burden Measure Data Collection</a:t>
            </a:r>
            <a:r>
              <a:rPr lang="en-US" sz="3200" b="1" dirty="0" smtClean="0">
                <a:solidFill>
                  <a:schemeClr val="tx2">
                    <a:lumMod val="75000"/>
                  </a:schemeClr>
                </a:solidFill>
                <a:latin typeface="Calibri" pitchFamily="34" charset="0"/>
              </a:rPr>
              <a:t/>
            </a:r>
            <a:br>
              <a:rPr lang="en-US" sz="3200" b="1" dirty="0" smtClean="0">
                <a:solidFill>
                  <a:schemeClr val="tx2">
                    <a:lumMod val="75000"/>
                  </a:schemeClr>
                </a:solidFill>
                <a:latin typeface="Calibri" pitchFamily="34" charset="0"/>
              </a:rPr>
            </a:br>
            <a:r>
              <a:rPr lang="en-US" sz="3200" b="1" i="1" dirty="0" smtClean="0">
                <a:solidFill>
                  <a:schemeClr val="tx2">
                    <a:lumMod val="75000"/>
                  </a:schemeClr>
                </a:solidFill>
                <a:latin typeface="Calibri" pitchFamily="34" charset="0"/>
              </a:rPr>
              <a:t>What Data Do You Need?</a:t>
            </a:r>
            <a:endParaRPr lang="en-US" sz="3200" b="1" i="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26</a:t>
            </a:fld>
            <a:endParaRPr lang="en-US"/>
          </a:p>
        </p:txBody>
      </p:sp>
      <p:sp>
        <p:nvSpPr>
          <p:cNvPr id="10" name="Content Placeholder 2"/>
          <p:cNvSpPr>
            <a:spLocks noGrp="1"/>
          </p:cNvSpPr>
          <p:nvPr>
            <p:ph sz="quarter" idx="1"/>
          </p:nvPr>
        </p:nvSpPr>
        <p:spPr>
          <a:xfrm>
            <a:off x="533400" y="2057400"/>
            <a:ext cx="7924800" cy="3810000"/>
          </a:xfrm>
        </p:spPr>
        <p:txBody>
          <a:bodyPr>
            <a:noAutofit/>
          </a:bodyPr>
          <a:lstStyle/>
          <a:p>
            <a:pPr marL="0" indent="0">
              <a:spcBef>
                <a:spcPts val="0"/>
              </a:spcBef>
              <a:spcAft>
                <a:spcPts val="1800"/>
              </a:spcAft>
              <a:buNone/>
            </a:pPr>
            <a:r>
              <a:rPr lang="en-US" sz="2400" b="1" dirty="0" smtClean="0">
                <a:latin typeface="Calibri" pitchFamily="34" charset="0"/>
              </a:rPr>
              <a:t>Data Required for Energy Burden Measures:</a:t>
            </a:r>
          </a:p>
          <a:p>
            <a:pPr marL="457200" indent="-457200">
              <a:lnSpc>
                <a:spcPct val="160000"/>
              </a:lnSpc>
              <a:spcBef>
                <a:spcPts val="0"/>
              </a:spcBef>
              <a:buSzPct val="85000"/>
              <a:buFont typeface="Arial" pitchFamily="34" charset="0"/>
              <a:buChar char="•"/>
            </a:pPr>
            <a:r>
              <a:rPr lang="en-US" sz="2400" dirty="0" smtClean="0">
                <a:latin typeface="Calibri" pitchFamily="34" charset="0"/>
              </a:rPr>
              <a:t>Average Annual Household Income (</a:t>
            </a:r>
            <a:r>
              <a:rPr lang="en-US" sz="2400" i="1" dirty="0" smtClean="0">
                <a:latin typeface="Calibri" pitchFamily="34" charset="0"/>
              </a:rPr>
              <a:t>Application</a:t>
            </a:r>
            <a:r>
              <a:rPr lang="en-US" sz="2400" dirty="0" smtClean="0">
                <a:latin typeface="Calibri" pitchFamily="34" charset="0"/>
              </a:rPr>
              <a:t>)</a:t>
            </a:r>
          </a:p>
          <a:p>
            <a:pPr marL="457200" indent="-457200">
              <a:lnSpc>
                <a:spcPct val="160000"/>
              </a:lnSpc>
              <a:spcBef>
                <a:spcPts val="0"/>
              </a:spcBef>
              <a:buSzPct val="85000"/>
              <a:buFont typeface="Arial" pitchFamily="34" charset="0"/>
              <a:buChar char="•"/>
            </a:pPr>
            <a:r>
              <a:rPr lang="en-US" sz="2400" dirty="0" smtClean="0">
                <a:latin typeface="Calibri" pitchFamily="34" charset="0"/>
              </a:rPr>
              <a:t>Average Annual LIHEAP Benefit (</a:t>
            </a:r>
            <a:r>
              <a:rPr lang="en-US" sz="2400" i="1" dirty="0" smtClean="0">
                <a:latin typeface="Calibri" pitchFamily="34" charset="0"/>
              </a:rPr>
              <a:t>Management System</a:t>
            </a:r>
            <a:r>
              <a:rPr lang="en-US" sz="2400" dirty="0" smtClean="0">
                <a:latin typeface="Calibri" pitchFamily="34" charset="0"/>
              </a:rPr>
              <a:t>)</a:t>
            </a:r>
          </a:p>
          <a:p>
            <a:pPr marL="457200" indent="-457200">
              <a:lnSpc>
                <a:spcPct val="160000"/>
              </a:lnSpc>
              <a:spcBef>
                <a:spcPts val="0"/>
              </a:spcBef>
              <a:buSzPct val="85000"/>
              <a:buFont typeface="Arial" pitchFamily="34" charset="0"/>
              <a:buChar char="•"/>
            </a:pPr>
            <a:r>
              <a:rPr lang="en-US" sz="2400" dirty="0" smtClean="0">
                <a:latin typeface="Calibri" pitchFamily="34" charset="0"/>
              </a:rPr>
              <a:t>Main Fuel Type (</a:t>
            </a:r>
            <a:r>
              <a:rPr lang="en-US" sz="2400" i="1" dirty="0" smtClean="0">
                <a:latin typeface="Calibri" pitchFamily="34" charset="0"/>
              </a:rPr>
              <a:t>Application</a:t>
            </a:r>
            <a:r>
              <a:rPr lang="en-US" sz="2400" dirty="0" smtClean="0">
                <a:latin typeface="Calibri" pitchFamily="34" charset="0"/>
              </a:rPr>
              <a:t>)</a:t>
            </a:r>
          </a:p>
          <a:p>
            <a:pPr marL="457200" indent="-457200">
              <a:lnSpc>
                <a:spcPct val="160000"/>
              </a:lnSpc>
              <a:spcBef>
                <a:spcPts val="0"/>
              </a:spcBef>
              <a:buSzPct val="85000"/>
              <a:buFont typeface="Arial" pitchFamily="34" charset="0"/>
              <a:buChar char="•"/>
            </a:pPr>
            <a:r>
              <a:rPr lang="en-US" sz="2400" dirty="0" smtClean="0">
                <a:latin typeface="Calibri" pitchFamily="34" charset="0"/>
              </a:rPr>
              <a:t>Average Annual Household Main Fuel Bill (</a:t>
            </a:r>
            <a:r>
              <a:rPr lang="en-US" sz="2400" i="1" dirty="0" smtClean="0">
                <a:latin typeface="Calibri" pitchFamily="34" charset="0"/>
              </a:rPr>
              <a:t>Vendors</a:t>
            </a:r>
            <a:r>
              <a:rPr lang="en-US" sz="2400" dirty="0" smtClean="0">
                <a:latin typeface="Calibri" pitchFamily="34" charset="0"/>
              </a:rPr>
              <a:t>)</a:t>
            </a:r>
          </a:p>
          <a:p>
            <a:pPr marL="457200" indent="-457200">
              <a:lnSpc>
                <a:spcPct val="160000"/>
              </a:lnSpc>
              <a:spcBef>
                <a:spcPts val="0"/>
              </a:spcBef>
              <a:buSzPct val="85000"/>
              <a:buFont typeface="Arial" pitchFamily="34" charset="0"/>
              <a:buChar char="•"/>
            </a:pPr>
            <a:r>
              <a:rPr lang="en-US" sz="2400" dirty="0" smtClean="0">
                <a:latin typeface="Calibri" pitchFamily="34" charset="0"/>
              </a:rPr>
              <a:t>Average Annual Household Electricity Bill (</a:t>
            </a:r>
            <a:r>
              <a:rPr lang="en-US" sz="2400" i="1" dirty="0" smtClean="0">
                <a:latin typeface="Calibri" pitchFamily="34" charset="0"/>
              </a:rPr>
              <a:t>Vendors</a:t>
            </a:r>
            <a:r>
              <a:rPr lang="en-US" sz="2400" dirty="0" smtClean="0">
                <a:latin typeface="Calibri" pitchFamily="34" charset="0"/>
              </a:rPr>
              <a:t>)</a:t>
            </a:r>
          </a:p>
          <a:p>
            <a:pPr marL="457200" indent="-457200">
              <a:spcBef>
                <a:spcPts val="0"/>
              </a:spcBef>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381150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tabLst>
                <a:tab pos="111125" algn="l"/>
                <a:tab pos="2063750" algn="l"/>
              </a:tabLst>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What Data Do You Need?</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27</a:t>
            </a:fld>
            <a:endParaRPr lang="en-US"/>
          </a:p>
        </p:txBody>
      </p:sp>
      <p:sp>
        <p:nvSpPr>
          <p:cNvPr id="3" name="Content Placeholder 2"/>
          <p:cNvSpPr>
            <a:spLocks noGrp="1"/>
          </p:cNvSpPr>
          <p:nvPr>
            <p:ph sz="quarter" idx="1"/>
          </p:nvPr>
        </p:nvSpPr>
        <p:spPr>
          <a:xfrm>
            <a:off x="457200" y="1920240"/>
            <a:ext cx="8153400" cy="4937760"/>
          </a:xfrm>
        </p:spPr>
        <p:txBody>
          <a:bodyPr>
            <a:normAutofit/>
          </a:bodyPr>
          <a:lstStyle/>
          <a:p>
            <a:pPr lvl="0">
              <a:buSzPct val="100000"/>
              <a:buFont typeface="Arial" pitchFamily="34" charset="0"/>
              <a:buChar char="•"/>
            </a:pPr>
            <a:r>
              <a:rPr lang="en-US" sz="2100" b="1" dirty="0" smtClean="0">
                <a:latin typeface="Calibri" pitchFamily="34" charset="0"/>
              </a:rPr>
              <a:t>Average </a:t>
            </a:r>
            <a:r>
              <a:rPr lang="en-US" sz="2100" b="1" dirty="0">
                <a:latin typeface="Calibri" pitchFamily="34" charset="0"/>
              </a:rPr>
              <a:t>Annual Household Income.  </a:t>
            </a:r>
            <a:r>
              <a:rPr lang="en-US" sz="2100" dirty="0">
                <a:latin typeface="Calibri" pitchFamily="34" charset="0"/>
              </a:rPr>
              <a:t>Annual household income should be calculated in the same way it is calculated for the annual LIHEAP Household Report Form, using gross income.  </a:t>
            </a:r>
            <a:r>
              <a:rPr lang="en-US" sz="2100" dirty="0" smtClean="0">
                <a:latin typeface="Calibri" pitchFamily="34" charset="0"/>
              </a:rPr>
              <a:t> Zero </a:t>
            </a:r>
            <a:r>
              <a:rPr lang="en-US" sz="2100" dirty="0">
                <a:latin typeface="Calibri" pitchFamily="34" charset="0"/>
              </a:rPr>
              <a:t>income households should be included</a:t>
            </a:r>
            <a:r>
              <a:rPr lang="en-US" sz="2100" dirty="0" smtClean="0">
                <a:latin typeface="Calibri" pitchFamily="34" charset="0"/>
              </a:rPr>
              <a:t>.</a:t>
            </a:r>
          </a:p>
          <a:p>
            <a:pPr lvl="0">
              <a:buSzPct val="100000"/>
              <a:buFont typeface="Arial" pitchFamily="34" charset="0"/>
              <a:buChar char="•"/>
            </a:pPr>
            <a:endParaRPr lang="en-US" sz="2100" dirty="0">
              <a:latin typeface="Calibri" pitchFamily="34" charset="0"/>
            </a:endParaRPr>
          </a:p>
          <a:p>
            <a:pPr lvl="0">
              <a:buSzPct val="100000"/>
              <a:buFont typeface="Arial" pitchFamily="34" charset="0"/>
              <a:buChar char="•"/>
            </a:pPr>
            <a:r>
              <a:rPr lang="en-US" sz="2100" b="1" dirty="0">
                <a:latin typeface="Calibri" pitchFamily="34" charset="0"/>
              </a:rPr>
              <a:t>Average Annual </a:t>
            </a:r>
            <a:r>
              <a:rPr lang="en-US" sz="2100" b="1" dirty="0" smtClean="0">
                <a:latin typeface="Calibri" pitchFamily="34" charset="0"/>
              </a:rPr>
              <a:t>LIHEAP Bill-Payment Assistance Benefit.  </a:t>
            </a:r>
            <a:r>
              <a:rPr lang="en-US" sz="2100" dirty="0" smtClean="0">
                <a:latin typeface="Calibri" pitchFamily="34" charset="0"/>
              </a:rPr>
              <a:t>This includes the </a:t>
            </a:r>
            <a:r>
              <a:rPr lang="en-US" sz="2100" u="sng" dirty="0">
                <a:latin typeface="Calibri" pitchFamily="34" charset="0"/>
              </a:rPr>
              <a:t>total </a:t>
            </a:r>
            <a:r>
              <a:rPr lang="en-US" sz="2100" dirty="0">
                <a:latin typeface="Calibri" pitchFamily="34" charset="0"/>
              </a:rPr>
              <a:t>LIHEAP </a:t>
            </a:r>
            <a:r>
              <a:rPr lang="en-US" sz="2100" dirty="0" smtClean="0">
                <a:latin typeface="Calibri" pitchFamily="34" charset="0"/>
              </a:rPr>
              <a:t>bill </a:t>
            </a:r>
            <a:r>
              <a:rPr lang="en-US" sz="2100" dirty="0">
                <a:latin typeface="Calibri" pitchFamily="34" charset="0"/>
              </a:rPr>
              <a:t>payment assistance granted to the </a:t>
            </a:r>
            <a:r>
              <a:rPr lang="en-US" sz="2100" dirty="0" smtClean="0">
                <a:latin typeface="Calibri" pitchFamily="34" charset="0"/>
              </a:rPr>
              <a:t>household during the reporting period, including </a:t>
            </a:r>
            <a:r>
              <a:rPr lang="en-US" sz="2100" dirty="0">
                <a:latin typeface="Calibri" pitchFamily="34" charset="0"/>
              </a:rPr>
              <a:t>heating, cooling, and crisis </a:t>
            </a:r>
            <a:r>
              <a:rPr lang="en-US" sz="2100" dirty="0" smtClean="0">
                <a:latin typeface="Calibri" pitchFamily="34" charset="0"/>
              </a:rPr>
              <a:t>assistance (cash/bill-payment only).  In </a:t>
            </a:r>
            <a:r>
              <a:rPr lang="en-US" sz="2100" dirty="0">
                <a:latin typeface="Calibri" pitchFamily="34" charset="0"/>
              </a:rPr>
              <a:t>some cases, the annual LIHEAP bill payment assistance benefit will include more than one type of </a:t>
            </a:r>
            <a:r>
              <a:rPr lang="en-US" sz="2100" dirty="0" smtClean="0">
                <a:latin typeface="Calibri" pitchFamily="34" charset="0"/>
              </a:rPr>
              <a:t>assistance—for </a:t>
            </a:r>
            <a:r>
              <a:rPr lang="en-US" sz="2100" dirty="0">
                <a:latin typeface="Calibri" pitchFamily="34" charset="0"/>
              </a:rPr>
              <a:t>example regular + </a:t>
            </a:r>
            <a:r>
              <a:rPr lang="en-US" sz="2100" dirty="0" smtClean="0">
                <a:latin typeface="Calibri" pitchFamily="34" charset="0"/>
              </a:rPr>
              <a:t>crisis.</a:t>
            </a:r>
            <a:endParaRPr lang="en-US" sz="2100" dirty="0">
              <a:latin typeface="Calibri" pitchFamily="34" charset="0"/>
            </a:endParaRPr>
          </a:p>
        </p:txBody>
      </p:sp>
    </p:spTree>
    <p:extLst>
      <p:ext uri="{BB962C8B-B14F-4D97-AF65-F5344CB8AC3E}">
        <p14:creationId xmlns:p14="http://schemas.microsoft.com/office/powerpoint/2010/main" val="661472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tabLst>
                <a:tab pos="111125" algn="l"/>
              </a:tabLst>
            </a:pPr>
            <a:r>
              <a:rPr lang="en-US" sz="3600" b="1" dirty="0" smtClean="0">
                <a:solidFill>
                  <a:schemeClr val="tx2">
                    <a:lumMod val="75000"/>
                  </a:schemeClr>
                </a:solidFill>
                <a:latin typeface="Calibri" pitchFamily="34" charset="0"/>
              </a:rPr>
              <a:t>Section 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What Data Do You Need?</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28</a:t>
            </a:fld>
            <a:endParaRPr lang="en-US"/>
          </a:p>
        </p:txBody>
      </p:sp>
      <p:sp>
        <p:nvSpPr>
          <p:cNvPr id="3" name="Content Placeholder 2"/>
          <p:cNvSpPr>
            <a:spLocks noGrp="1"/>
          </p:cNvSpPr>
          <p:nvPr>
            <p:ph sz="quarter" idx="1"/>
          </p:nvPr>
        </p:nvSpPr>
        <p:spPr>
          <a:xfrm>
            <a:off x="457200" y="1600200"/>
            <a:ext cx="8077200" cy="4937760"/>
          </a:xfrm>
        </p:spPr>
        <p:txBody>
          <a:bodyPr>
            <a:normAutofit/>
          </a:bodyPr>
          <a:lstStyle/>
          <a:p>
            <a:pPr marL="0" lvl="0" indent="0">
              <a:buNone/>
            </a:pPr>
            <a:endParaRPr lang="en-US" sz="1400" b="1" dirty="0" smtClean="0">
              <a:solidFill>
                <a:srgbClr val="C00000"/>
              </a:solidFill>
              <a:latin typeface="Calibri" pitchFamily="34" charset="0"/>
            </a:endParaRPr>
          </a:p>
          <a:p>
            <a:pPr marL="346075" lvl="0" indent="-346075">
              <a:buSzPct val="90000"/>
              <a:buFont typeface="Arial" pitchFamily="34" charset="0"/>
              <a:buChar char="•"/>
            </a:pPr>
            <a:r>
              <a:rPr lang="en-US" sz="2200" b="1" dirty="0" smtClean="0">
                <a:latin typeface="Calibri" pitchFamily="34" charset="0"/>
              </a:rPr>
              <a:t>Main Fuel Type.   </a:t>
            </a:r>
            <a:r>
              <a:rPr lang="en-US" sz="2200" dirty="0" smtClean="0">
                <a:latin typeface="Calibri" pitchFamily="34" charset="0"/>
              </a:rPr>
              <a:t>Annual </a:t>
            </a:r>
            <a:r>
              <a:rPr lang="en-US" sz="2200" dirty="0">
                <a:latin typeface="Calibri" pitchFamily="34" charset="0"/>
              </a:rPr>
              <a:t>income and LIHEAP benefit data </a:t>
            </a:r>
            <a:r>
              <a:rPr lang="en-US" sz="2200" dirty="0" smtClean="0">
                <a:latin typeface="Calibri" pitchFamily="34" charset="0"/>
              </a:rPr>
              <a:t>will be requested in OLDC by main </a:t>
            </a:r>
            <a:r>
              <a:rPr lang="en-US" sz="2200" dirty="0">
                <a:latin typeface="Calibri" pitchFamily="34" charset="0"/>
              </a:rPr>
              <a:t>fuel type</a:t>
            </a:r>
            <a:r>
              <a:rPr lang="en-US" sz="2200" dirty="0" smtClean="0">
                <a:latin typeface="Calibri" pitchFamily="34" charset="0"/>
              </a:rPr>
              <a:t>. At </a:t>
            </a:r>
            <a:r>
              <a:rPr lang="en-US" sz="2200" dirty="0">
                <a:latin typeface="Calibri" pitchFamily="34" charset="0"/>
              </a:rPr>
              <a:t>the time of application, grantees will need to ask </a:t>
            </a:r>
            <a:r>
              <a:rPr lang="en-US" sz="2200" dirty="0" smtClean="0">
                <a:latin typeface="Calibri" pitchFamily="34" charset="0"/>
              </a:rPr>
              <a:t>households to </a:t>
            </a:r>
            <a:r>
              <a:rPr lang="en-US" sz="2200" dirty="0">
                <a:latin typeface="Calibri" pitchFamily="34" charset="0"/>
              </a:rPr>
              <a:t>identify their main fuel type </a:t>
            </a:r>
            <a:r>
              <a:rPr lang="en-US" sz="2200" dirty="0" smtClean="0">
                <a:latin typeface="Calibri" pitchFamily="34" charset="0"/>
              </a:rPr>
              <a:t>(Natural </a:t>
            </a:r>
            <a:r>
              <a:rPr lang="en-US" sz="2200" dirty="0">
                <a:latin typeface="Calibri" pitchFamily="34" charset="0"/>
              </a:rPr>
              <a:t>Gas, Electricity, Fuel Oil, Propane, or Other Fuels).   </a:t>
            </a:r>
            <a:endParaRPr lang="en-US" sz="800" dirty="0" smtClean="0">
              <a:latin typeface="Calibri" pitchFamily="34" charset="0"/>
            </a:endParaRPr>
          </a:p>
          <a:p>
            <a:pPr marL="803275" lvl="0" indent="-512763">
              <a:buNone/>
            </a:pPr>
            <a:endParaRPr lang="en-US" sz="1000" dirty="0" smtClean="0">
              <a:latin typeface="Calibri" pitchFamily="34" charset="0"/>
            </a:endParaRPr>
          </a:p>
          <a:p>
            <a:pPr marL="692150" indent="-401638">
              <a:buFont typeface="Wingdings" pitchFamily="2" charset="2"/>
              <a:buChar char="Ø"/>
            </a:pPr>
            <a:r>
              <a:rPr lang="en-US" sz="2000" b="1" dirty="0">
                <a:latin typeface="Calibri" pitchFamily="34" charset="0"/>
              </a:rPr>
              <a:t>Cooling States and Main Fuel Type:  </a:t>
            </a:r>
            <a:r>
              <a:rPr lang="en-US" sz="2000" dirty="0">
                <a:latin typeface="Calibri" pitchFamily="34" charset="0"/>
              </a:rPr>
              <a:t>Grantees who offer cooling programs should still ask households for their main fuel type</a:t>
            </a:r>
            <a:r>
              <a:rPr lang="en-US" sz="2000" dirty="0" smtClean="0">
                <a:latin typeface="Calibri" pitchFamily="34" charset="0"/>
              </a:rPr>
              <a:t>.</a:t>
            </a:r>
          </a:p>
          <a:p>
            <a:pPr marL="290512" indent="0">
              <a:buNone/>
            </a:pPr>
            <a:endParaRPr lang="en-US" sz="1050" dirty="0" smtClean="0">
              <a:latin typeface="Calibri" pitchFamily="34" charset="0"/>
            </a:endParaRPr>
          </a:p>
          <a:p>
            <a:pPr marL="290512" indent="0">
              <a:buNone/>
              <a:tabLst>
                <a:tab pos="692150" algn="l"/>
              </a:tabLst>
            </a:pPr>
            <a:r>
              <a:rPr lang="en-US" sz="2000" dirty="0" smtClean="0">
                <a:latin typeface="Calibri" pitchFamily="34" charset="0"/>
              </a:rPr>
              <a:t>	</a:t>
            </a:r>
            <a:r>
              <a:rPr lang="en-US" sz="2000" i="1" dirty="0" smtClean="0">
                <a:latin typeface="Calibri" pitchFamily="34" charset="0"/>
              </a:rPr>
              <a:t>It is important to look at the whole home energy bill for ALL clients, 	including cooling bills for households that are assisted with natural 	gas, propane, or fuel oil heating bills AND heating bills for clients 	that are assisted with cooling costs</a:t>
            </a:r>
            <a:r>
              <a:rPr lang="en-US" sz="2200" i="1" dirty="0" smtClean="0">
                <a:latin typeface="Calibri" pitchFamily="34" charset="0"/>
              </a:rPr>
              <a:t>.</a:t>
            </a:r>
            <a:endParaRPr lang="en-US" sz="2200" b="1" i="1" dirty="0">
              <a:solidFill>
                <a:srgbClr val="C00000"/>
              </a:solidFill>
              <a:latin typeface="Calibri" pitchFamily="34" charset="0"/>
            </a:endParaRPr>
          </a:p>
          <a:p>
            <a:pPr marL="0" lvl="0" indent="0">
              <a:buNone/>
            </a:pPr>
            <a:endParaRPr lang="en-US" sz="2800" dirty="0">
              <a:latin typeface="Calibri" pitchFamily="34" charset="0"/>
            </a:endParaRPr>
          </a:p>
        </p:txBody>
      </p:sp>
    </p:spTree>
    <p:extLst>
      <p:ext uri="{BB962C8B-B14F-4D97-AF65-F5344CB8AC3E}">
        <p14:creationId xmlns:p14="http://schemas.microsoft.com/office/powerpoint/2010/main" val="3194770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tabLst>
                <a:tab pos="2063750" algn="l"/>
              </a:tabLst>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What Data Do You Need?</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29</a:t>
            </a:fld>
            <a:endParaRPr lang="en-US"/>
          </a:p>
        </p:txBody>
      </p:sp>
      <p:sp>
        <p:nvSpPr>
          <p:cNvPr id="3" name="Content Placeholder 2"/>
          <p:cNvSpPr>
            <a:spLocks noGrp="1"/>
          </p:cNvSpPr>
          <p:nvPr>
            <p:ph sz="quarter" idx="1"/>
          </p:nvPr>
        </p:nvSpPr>
        <p:spPr>
          <a:xfrm>
            <a:off x="457200" y="1828800"/>
            <a:ext cx="8153400" cy="4267200"/>
          </a:xfrm>
        </p:spPr>
        <p:txBody>
          <a:bodyPr>
            <a:normAutofit fontScale="85000" lnSpcReduction="20000"/>
          </a:bodyPr>
          <a:lstStyle/>
          <a:p>
            <a:pPr marL="290513" lvl="0" indent="-290513">
              <a:lnSpc>
                <a:spcPct val="110000"/>
              </a:lnSpc>
              <a:spcBef>
                <a:spcPts val="0"/>
              </a:spcBef>
              <a:buSzPct val="85000"/>
              <a:buFont typeface="Arial" pitchFamily="34" charset="0"/>
              <a:buChar char="•"/>
            </a:pPr>
            <a:r>
              <a:rPr lang="en-US" sz="2600" b="1" dirty="0" smtClean="0">
                <a:latin typeface="Calibri" pitchFamily="34" charset="0"/>
              </a:rPr>
              <a:t>Average </a:t>
            </a:r>
            <a:r>
              <a:rPr lang="en-US" sz="2600" b="1" dirty="0">
                <a:latin typeface="Calibri" pitchFamily="34" charset="0"/>
              </a:rPr>
              <a:t>Annual </a:t>
            </a:r>
            <a:r>
              <a:rPr lang="en-US" sz="2600" b="1" dirty="0" smtClean="0">
                <a:latin typeface="Calibri" pitchFamily="34" charset="0"/>
              </a:rPr>
              <a:t>Energy Bills for Main Fuel and Electricity.  </a:t>
            </a:r>
            <a:r>
              <a:rPr lang="en-US" sz="2600" dirty="0" smtClean="0">
                <a:latin typeface="Calibri" pitchFamily="34" charset="0"/>
              </a:rPr>
              <a:t>Grantees will need to collect annual household energy cost data for both main fuel and electricity. To reduce the burden associated with vendor data collection, grantees are only required to collect data from the largest vendors.</a:t>
            </a:r>
          </a:p>
          <a:p>
            <a:pPr marL="0" lvl="0" indent="0">
              <a:lnSpc>
                <a:spcPct val="70000"/>
              </a:lnSpc>
              <a:spcBef>
                <a:spcPts val="0"/>
              </a:spcBef>
              <a:buNone/>
            </a:pPr>
            <a:r>
              <a:rPr lang="en-US" sz="3200" dirty="0" smtClean="0">
                <a:latin typeface="Calibri" pitchFamily="34" charset="0"/>
              </a:rPr>
              <a:t> </a:t>
            </a:r>
          </a:p>
          <a:p>
            <a:pPr marL="623888" indent="-333375">
              <a:lnSpc>
                <a:spcPct val="110000"/>
              </a:lnSpc>
              <a:spcBef>
                <a:spcPts val="0"/>
              </a:spcBef>
              <a:buFont typeface="Wingdings" pitchFamily="2" charset="2"/>
              <a:buChar char="Ø"/>
            </a:pPr>
            <a:r>
              <a:rPr lang="en-US" sz="2400" dirty="0" smtClean="0">
                <a:latin typeface="Calibri" pitchFamily="34" charset="0"/>
              </a:rPr>
              <a:t>Requirements: Identify top five natural gas vendors, top five electric vendors, top ten fuel oil vendors (if applicable), top ten propane vendors, and top ten other fuel vendors (if applicable).</a:t>
            </a:r>
            <a:endParaRPr lang="en-US" sz="2400" i="1" dirty="0" smtClean="0">
              <a:latin typeface="Calibri" pitchFamily="34" charset="0"/>
            </a:endParaRPr>
          </a:p>
          <a:p>
            <a:pPr marL="290513" indent="0">
              <a:lnSpc>
                <a:spcPct val="70000"/>
              </a:lnSpc>
              <a:spcBef>
                <a:spcPts val="0"/>
              </a:spcBef>
              <a:buNone/>
            </a:pPr>
            <a:endParaRPr lang="en-US" sz="2900" dirty="0" smtClean="0">
              <a:latin typeface="Calibri" pitchFamily="34" charset="0"/>
            </a:endParaRPr>
          </a:p>
          <a:p>
            <a:pPr marL="623888" lvl="0" indent="0">
              <a:lnSpc>
                <a:spcPct val="110000"/>
              </a:lnSpc>
              <a:spcBef>
                <a:spcPts val="0"/>
              </a:spcBef>
              <a:buSzPct val="60000"/>
              <a:buNone/>
            </a:pPr>
            <a:r>
              <a:rPr lang="en-US" sz="2100" i="1" dirty="0" smtClean="0">
                <a:latin typeface="Calibri" pitchFamily="34" charset="0"/>
              </a:rPr>
              <a:t>Recommendations: For grantees who are just starting to collect data, APPRISE has developed recommendations for prioritizing fuels that are customized for each grantee. Contact APPRISE for more information.</a:t>
            </a:r>
          </a:p>
          <a:p>
            <a:pPr marL="623888" lvl="0" indent="0">
              <a:lnSpc>
                <a:spcPct val="110000"/>
              </a:lnSpc>
              <a:spcBef>
                <a:spcPts val="0"/>
              </a:spcBef>
              <a:buSzPct val="60000"/>
              <a:buNone/>
            </a:pPr>
            <a:endParaRPr lang="en-US" sz="2100" i="1" dirty="0" smtClean="0">
              <a:latin typeface="Calibri" pitchFamily="34" charset="0"/>
            </a:endParaRPr>
          </a:p>
          <a:p>
            <a:pPr marL="623888" lvl="0" indent="0">
              <a:lnSpc>
                <a:spcPct val="110000"/>
              </a:lnSpc>
              <a:spcBef>
                <a:spcPts val="0"/>
              </a:spcBef>
              <a:buSzPct val="60000"/>
              <a:buNone/>
            </a:pPr>
            <a:r>
              <a:rPr lang="en-US" sz="2100" i="1" dirty="0" smtClean="0">
                <a:latin typeface="Calibri" pitchFamily="34" charset="0"/>
              </a:rPr>
              <a:t>Option: Grantees </a:t>
            </a:r>
            <a:r>
              <a:rPr lang="en-US" sz="2100" i="1" dirty="0">
                <a:latin typeface="Calibri" pitchFamily="34" charset="0"/>
              </a:rPr>
              <a:t>may opt to collect data from additional </a:t>
            </a:r>
            <a:r>
              <a:rPr lang="en-US" sz="2100" i="1" dirty="0" smtClean="0">
                <a:latin typeface="Calibri" pitchFamily="34" charset="0"/>
              </a:rPr>
              <a:t>vendors.  </a:t>
            </a:r>
          </a:p>
          <a:p>
            <a:pPr marL="623888" lvl="0" indent="-334963">
              <a:lnSpc>
                <a:spcPct val="110000"/>
              </a:lnSpc>
              <a:spcBef>
                <a:spcPts val="0"/>
              </a:spcBef>
              <a:buSzPct val="60000"/>
              <a:buNone/>
            </a:pPr>
            <a:endParaRPr lang="en-US" sz="2100" i="1" dirty="0">
              <a:latin typeface="Calibri" pitchFamily="34" charset="0"/>
            </a:endParaRPr>
          </a:p>
          <a:p>
            <a:pPr marL="623888" lvl="0" indent="-334963">
              <a:lnSpc>
                <a:spcPct val="110000"/>
              </a:lnSpc>
              <a:spcBef>
                <a:spcPts val="0"/>
              </a:spcBef>
              <a:buSzPct val="60000"/>
              <a:buNone/>
            </a:pPr>
            <a:endParaRPr lang="en-US" sz="2100" i="1" dirty="0" smtClean="0">
              <a:latin typeface="Calibri" pitchFamily="34" charset="0"/>
            </a:endParaRPr>
          </a:p>
          <a:p>
            <a:pPr marL="692150" lvl="0" indent="-401638">
              <a:lnSpc>
                <a:spcPct val="110000"/>
              </a:lnSpc>
              <a:spcBef>
                <a:spcPts val="0"/>
              </a:spcBef>
              <a:buSzPct val="60000"/>
              <a:buFont typeface="Wingdings" pitchFamily="2" charset="2"/>
              <a:buChar char="Ø"/>
            </a:pPr>
            <a:endParaRPr lang="en-US" sz="2900" dirty="0" smtClean="0">
              <a:latin typeface="Calibri" pitchFamily="34" charset="0"/>
            </a:endParaRPr>
          </a:p>
          <a:p>
            <a:pPr marL="0" lvl="0" indent="0">
              <a:lnSpc>
                <a:spcPct val="110000"/>
              </a:lnSpc>
              <a:spcBef>
                <a:spcPts val="0"/>
              </a:spcBef>
              <a:buNone/>
            </a:pPr>
            <a:endParaRPr lang="en-US" b="1" dirty="0" smtClean="0">
              <a:latin typeface="Calibri" pitchFamily="34" charset="0"/>
            </a:endParaRPr>
          </a:p>
          <a:p>
            <a:pPr marL="0" lvl="0" indent="0">
              <a:lnSpc>
                <a:spcPct val="110000"/>
              </a:lnSpc>
              <a:spcBef>
                <a:spcPts val="0"/>
              </a:spcBef>
              <a:buNone/>
            </a:pPr>
            <a:endParaRPr lang="en-US" sz="3100" i="1" dirty="0" smtClean="0">
              <a:latin typeface="Calibri" pitchFamily="34" charset="0"/>
            </a:endParaRPr>
          </a:p>
        </p:txBody>
      </p:sp>
    </p:spTree>
    <p:extLst>
      <p:ext uri="{BB962C8B-B14F-4D97-AF65-F5344CB8AC3E}">
        <p14:creationId xmlns:p14="http://schemas.microsoft.com/office/powerpoint/2010/main" val="2380652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990600"/>
          </a:xfrm>
        </p:spPr>
        <p:txBody>
          <a:bodyPr>
            <a:normAutofit/>
          </a:bodyPr>
          <a:lstStyle/>
          <a:p>
            <a:pPr marL="234950"/>
            <a:r>
              <a:rPr lang="en-US" sz="3600" b="1" dirty="0" smtClean="0">
                <a:latin typeface="Calibri" pitchFamily="34" charset="0"/>
              </a:rPr>
              <a:t>Introduction:  Training Overview</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a:t>
            </a:fld>
            <a:endParaRPr lang="en-US" dirty="0"/>
          </a:p>
        </p:txBody>
      </p:sp>
      <p:sp>
        <p:nvSpPr>
          <p:cNvPr id="3" name="Content Placeholder 2"/>
          <p:cNvSpPr>
            <a:spLocks noGrp="1"/>
          </p:cNvSpPr>
          <p:nvPr>
            <p:ph sz="quarter" idx="1"/>
          </p:nvPr>
        </p:nvSpPr>
        <p:spPr>
          <a:xfrm>
            <a:off x="381000" y="1905000"/>
            <a:ext cx="8229600" cy="4404360"/>
          </a:xfrm>
        </p:spPr>
        <p:txBody>
          <a:bodyPr>
            <a:normAutofit fontScale="92500" lnSpcReduction="10000"/>
          </a:bodyPr>
          <a:lstStyle/>
          <a:p>
            <a:pPr marL="0" indent="0">
              <a:buNone/>
            </a:pPr>
            <a:r>
              <a:rPr lang="en-US" sz="3200" b="1" dirty="0" smtClean="0">
                <a:latin typeface="Calibri" pitchFamily="34" charset="0"/>
              </a:rPr>
              <a:t>After the second part of this training, attendees will:</a:t>
            </a:r>
          </a:p>
          <a:p>
            <a:pPr>
              <a:lnSpc>
                <a:spcPct val="150000"/>
              </a:lnSpc>
              <a:buSzPct val="85000"/>
              <a:buFont typeface="Arial" pitchFamily="34" charset="0"/>
              <a:buChar char="•"/>
            </a:pPr>
            <a:r>
              <a:rPr lang="en-US" sz="2700" dirty="0" smtClean="0">
                <a:latin typeface="Calibri" pitchFamily="34" charset="0"/>
              </a:rPr>
              <a:t>Have a detailed checklist to gauge their progress in preparing to report on LIHEAP Performance Measures</a:t>
            </a:r>
          </a:p>
          <a:p>
            <a:pPr lvl="0">
              <a:lnSpc>
                <a:spcPct val="150000"/>
              </a:lnSpc>
              <a:buSzPct val="85000"/>
              <a:buFont typeface="Arial" pitchFamily="34" charset="0"/>
              <a:buChar char="•"/>
            </a:pPr>
            <a:r>
              <a:rPr lang="en-US" sz="2700" dirty="0" smtClean="0">
                <a:latin typeface="Calibri" pitchFamily="34" charset="0"/>
              </a:rPr>
              <a:t>Know the schedule for Performance Measures data collection and reporting </a:t>
            </a:r>
          </a:p>
          <a:p>
            <a:pPr>
              <a:lnSpc>
                <a:spcPct val="150000"/>
              </a:lnSpc>
              <a:buSzPct val="85000"/>
              <a:buFont typeface="Arial" pitchFamily="34" charset="0"/>
              <a:buChar char="•"/>
            </a:pPr>
            <a:r>
              <a:rPr lang="en-US" sz="2700" dirty="0" smtClean="0">
                <a:latin typeface="Calibri" pitchFamily="34" charset="0"/>
              </a:rPr>
              <a:t>Understand how to get information and technical assistance on Performance Measures</a:t>
            </a:r>
          </a:p>
          <a:p>
            <a:pPr>
              <a:lnSpc>
                <a:spcPct val="150000"/>
              </a:lnSpc>
              <a:buSzPct val="85000"/>
              <a:buNone/>
            </a:pPr>
            <a:endParaRPr lang="en-US" sz="2700" dirty="0" smtClean="0">
              <a:latin typeface="Calibri" pitchFamily="34" charset="0"/>
            </a:endParaRPr>
          </a:p>
          <a:p>
            <a:pPr>
              <a:lnSpc>
                <a:spcPct val="150000"/>
              </a:lnSpc>
              <a:buSzPct val="85000"/>
              <a:buFont typeface="Arial" pitchFamily="34" charset="0"/>
              <a:buChar char="•"/>
            </a:pPr>
            <a:endParaRPr lang="en-US" sz="2700" dirty="0" smtClean="0">
              <a:latin typeface="Calibri" pitchFamily="34" charset="0"/>
            </a:endParaRPr>
          </a:p>
          <a:p>
            <a:pPr marL="346075" lvl="0" indent="-346075">
              <a:lnSpc>
                <a:spcPct val="150000"/>
              </a:lnSpc>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485414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9448"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600" b="1" dirty="0">
              <a:solidFill>
                <a:srgbClr val="00B050"/>
              </a:solidFill>
            </a:endParaRPr>
          </a:p>
        </p:txBody>
      </p:sp>
      <p:sp>
        <p:nvSpPr>
          <p:cNvPr id="10" name="Slide Number Placeholder 9"/>
          <p:cNvSpPr>
            <a:spLocks noGrp="1"/>
          </p:cNvSpPr>
          <p:nvPr>
            <p:ph type="sldNum" sz="quarter" idx="12"/>
          </p:nvPr>
        </p:nvSpPr>
        <p:spPr/>
        <p:txBody>
          <a:bodyPr>
            <a:normAutofit fontScale="55000" lnSpcReduction="20000"/>
          </a:bodyPr>
          <a:lstStyle/>
          <a:p>
            <a:fld id="{EFE5B013-A80A-40D2-8FAE-6E44A516CF2D}" type="slidenum">
              <a:rPr lang="en-US" smtClean="0"/>
              <a:pPr/>
              <a:t>30</a:t>
            </a:fld>
            <a:endParaRPr lang="en-US"/>
          </a:p>
        </p:txBody>
      </p:sp>
      <p:sp>
        <p:nvSpPr>
          <p:cNvPr id="3" name="Content Placeholder 2"/>
          <p:cNvSpPr>
            <a:spLocks noGrp="1"/>
          </p:cNvSpPr>
          <p:nvPr>
            <p:ph sz="quarter" idx="1"/>
          </p:nvPr>
        </p:nvSpPr>
        <p:spPr>
          <a:xfrm>
            <a:off x="304800" y="1524000"/>
            <a:ext cx="8458200" cy="4785360"/>
          </a:xfrm>
        </p:spPr>
        <p:txBody>
          <a:bodyPr>
            <a:normAutofit/>
          </a:bodyPr>
          <a:lstStyle/>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lgn="ctr">
              <a:buNone/>
            </a:pPr>
            <a:r>
              <a:rPr lang="en-US" sz="4000" b="1" dirty="0" smtClean="0">
                <a:latin typeface="Calibri" pitchFamily="34" charset="0"/>
              </a:rPr>
              <a:t>Steps </a:t>
            </a:r>
            <a:r>
              <a:rPr lang="en-US" sz="4000" b="1" dirty="0">
                <a:latin typeface="Calibri" pitchFamily="34" charset="0"/>
              </a:rPr>
              <a:t>you need to take for collecting </a:t>
            </a:r>
            <a:r>
              <a:rPr lang="en-US" sz="4000" b="1" dirty="0" smtClean="0">
                <a:latin typeface="Calibri" pitchFamily="34" charset="0"/>
              </a:rPr>
              <a:t>Energy Burden data</a:t>
            </a:r>
            <a:r>
              <a:rPr lang="en-US" sz="4000" b="1" dirty="0">
                <a:latin typeface="Calibri" pitchFamily="34" charset="0"/>
              </a:rPr>
              <a:t>…</a:t>
            </a:r>
            <a:endParaRPr lang="en-US" sz="4000" dirty="0"/>
          </a:p>
          <a:p>
            <a:pPr marL="0" lvl="0" indent="0">
              <a:buNone/>
            </a:pPr>
            <a:endParaRPr lang="en-US" sz="2000" dirty="0">
              <a:latin typeface="Calibri" pitchFamily="34" charset="0"/>
            </a:endParaRPr>
          </a:p>
        </p:txBody>
      </p:sp>
    </p:spTree>
    <p:extLst>
      <p:ext uri="{BB962C8B-B14F-4D97-AF65-F5344CB8AC3E}">
        <p14:creationId xmlns:p14="http://schemas.microsoft.com/office/powerpoint/2010/main" val="2871065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9448"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600" b="1" dirty="0">
              <a:solidFill>
                <a:srgbClr val="00B050"/>
              </a:solidFill>
            </a:endParaRPr>
          </a:p>
        </p:txBody>
      </p:sp>
      <p:sp>
        <p:nvSpPr>
          <p:cNvPr id="10" name="Slide Number Placeholder 9"/>
          <p:cNvSpPr>
            <a:spLocks noGrp="1"/>
          </p:cNvSpPr>
          <p:nvPr>
            <p:ph type="sldNum" sz="quarter" idx="12"/>
          </p:nvPr>
        </p:nvSpPr>
        <p:spPr/>
        <p:txBody>
          <a:bodyPr>
            <a:normAutofit fontScale="55000" lnSpcReduction="20000"/>
          </a:bodyPr>
          <a:lstStyle/>
          <a:p>
            <a:fld id="{EFE5B013-A80A-40D2-8FAE-6E44A516CF2D}" type="slidenum">
              <a:rPr lang="en-US" smtClean="0"/>
              <a:pPr/>
              <a:t>31</a:t>
            </a:fld>
            <a:endParaRPr lang="en-US"/>
          </a:p>
        </p:txBody>
      </p:sp>
      <p:sp>
        <p:nvSpPr>
          <p:cNvPr id="3" name="Content Placeholder 2"/>
          <p:cNvSpPr>
            <a:spLocks noGrp="1"/>
          </p:cNvSpPr>
          <p:nvPr>
            <p:ph sz="quarter" idx="1"/>
          </p:nvPr>
        </p:nvSpPr>
        <p:spPr>
          <a:xfrm>
            <a:off x="304800" y="1524000"/>
            <a:ext cx="8458200" cy="4785360"/>
          </a:xfrm>
        </p:spPr>
        <p:txBody>
          <a:bodyPr>
            <a:normAutofit/>
          </a:bodyPr>
          <a:lstStyle/>
          <a:p>
            <a:pPr marL="0" lvl="0" indent="0">
              <a:spcBef>
                <a:spcPts val="0"/>
              </a:spcBef>
              <a:buNone/>
            </a:pPr>
            <a:endParaRPr lang="en-US" sz="2200" b="1" dirty="0" smtClean="0">
              <a:latin typeface="Calibri" pitchFamily="34" charset="0"/>
            </a:endParaRPr>
          </a:p>
          <a:p>
            <a:pPr marL="346075" lvl="0" indent="-346075">
              <a:lnSpc>
                <a:spcPct val="90000"/>
              </a:lnSpc>
              <a:spcBef>
                <a:spcPts val="0"/>
              </a:spcBef>
              <a:buSzPct val="100000"/>
              <a:buFont typeface="Wingdings" pitchFamily="2" charset="2"/>
              <a:buChar char="ü"/>
            </a:pPr>
            <a:r>
              <a:rPr lang="en-US" sz="2200" b="1" dirty="0" smtClean="0">
                <a:latin typeface="Calibri" pitchFamily="34" charset="0"/>
              </a:rPr>
              <a:t>Add Main Fuel Type to the Client Application. </a:t>
            </a:r>
            <a:r>
              <a:rPr lang="en-US" sz="2200" b="1" dirty="0" smtClean="0">
                <a:solidFill>
                  <a:schemeClr val="accent1"/>
                </a:solidFill>
                <a:latin typeface="Calibri" pitchFamily="34" charset="0"/>
              </a:rPr>
              <a:t> </a:t>
            </a:r>
            <a:r>
              <a:rPr lang="en-US" sz="2200" dirty="0" smtClean="0">
                <a:latin typeface="Calibri" pitchFamily="34" charset="0"/>
              </a:rPr>
              <a:t>At minimum, this should include Natural Gas, Electricity,  Fuel Oil, Propane, and “Other.”  </a:t>
            </a:r>
          </a:p>
          <a:p>
            <a:pPr marL="0" lvl="0" indent="0">
              <a:lnSpc>
                <a:spcPct val="80000"/>
              </a:lnSpc>
              <a:spcBef>
                <a:spcPts val="0"/>
              </a:spcBef>
              <a:buNone/>
            </a:pPr>
            <a:endParaRPr lang="en-US" sz="1100" b="1" dirty="0" smtClean="0">
              <a:latin typeface="Calibri" pitchFamily="34" charset="0"/>
            </a:endParaRPr>
          </a:p>
          <a:p>
            <a:pPr marL="0" lvl="0" indent="0">
              <a:lnSpc>
                <a:spcPct val="50000"/>
              </a:lnSpc>
              <a:spcBef>
                <a:spcPts val="0"/>
              </a:spcBef>
              <a:buNone/>
            </a:pPr>
            <a:endParaRPr lang="en-US" sz="1600" dirty="0" smtClean="0">
              <a:latin typeface="Calibri" pitchFamily="34" charset="0"/>
            </a:endParaRPr>
          </a:p>
          <a:p>
            <a:pPr marL="346075" lvl="0" indent="-346075">
              <a:lnSpc>
                <a:spcPct val="50000"/>
              </a:lnSpc>
              <a:spcBef>
                <a:spcPts val="0"/>
              </a:spcBef>
              <a:buNone/>
            </a:pPr>
            <a:endParaRPr lang="en-US" sz="1600" b="1" i="1" dirty="0" smtClean="0">
              <a:solidFill>
                <a:schemeClr val="accent1"/>
              </a:solidFill>
              <a:latin typeface="Calibri" pitchFamily="34" charset="0"/>
            </a:endParaRPr>
          </a:p>
          <a:p>
            <a:pPr marL="0" lvl="0" indent="0">
              <a:lnSpc>
                <a:spcPct val="50000"/>
              </a:lnSpc>
              <a:spcBef>
                <a:spcPts val="0"/>
              </a:spcBef>
              <a:buNone/>
            </a:pPr>
            <a:endParaRPr lang="en-US" sz="1600" dirty="0" smtClean="0">
              <a:latin typeface="Calibri" pitchFamily="34" charset="0"/>
            </a:endParaRPr>
          </a:p>
          <a:p>
            <a:pPr marL="0" lvl="0" indent="0">
              <a:lnSpc>
                <a:spcPct val="50000"/>
              </a:lnSpc>
              <a:spcBef>
                <a:spcPts val="0"/>
              </a:spcBef>
              <a:buNone/>
            </a:pPr>
            <a:endParaRPr lang="en-US" sz="1600" dirty="0">
              <a:latin typeface="Calibri" pitchFamily="34" charset="0"/>
            </a:endParaRPr>
          </a:p>
          <a:p>
            <a:pPr marL="0" lvl="0" indent="0">
              <a:buNone/>
            </a:pPr>
            <a:endParaRPr lang="en-US" sz="2400" dirty="0" smtClean="0">
              <a:latin typeface="Calibri" pitchFamily="34" charset="0"/>
            </a:endParaRPr>
          </a:p>
          <a:p>
            <a:pPr marL="0" lvl="0" indent="0">
              <a:lnSpc>
                <a:spcPct val="60000"/>
              </a:lnSpc>
              <a:buNone/>
            </a:pPr>
            <a:endParaRPr lang="en-US" sz="1200" dirty="0">
              <a:latin typeface="Calibri" pitchFamily="34" charset="0"/>
            </a:endParaRPr>
          </a:p>
          <a:p>
            <a:pPr marL="0" lvl="0" indent="0">
              <a:buNone/>
            </a:pPr>
            <a:endParaRPr lang="en-US" sz="2000" dirty="0">
              <a:latin typeface="Calibri" pitchFamily="34" charset="0"/>
            </a:endParaRPr>
          </a:p>
        </p:txBody>
      </p:sp>
      <p:pic>
        <p:nvPicPr>
          <p:cNvPr id="6147" name="Picture 5" descr="imag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3076459"/>
            <a:ext cx="3581400" cy="22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91000" y="3076458"/>
            <a:ext cx="4806696" cy="1415772"/>
          </a:xfrm>
          <a:prstGeom prst="rect">
            <a:avLst/>
          </a:prstGeom>
          <a:noFill/>
        </p:spPr>
        <p:txBody>
          <a:bodyPr wrap="square" rtlCol="0">
            <a:spAutoFit/>
          </a:bodyPr>
          <a:lstStyle/>
          <a:p>
            <a:r>
              <a:rPr lang="en-US" sz="1600" i="1" dirty="0" smtClean="0">
                <a:latin typeface="Calibri" pitchFamily="34" charset="0"/>
              </a:rPr>
              <a:t>Examples: </a:t>
            </a:r>
          </a:p>
          <a:p>
            <a:r>
              <a:rPr lang="en-US" sz="1600" dirty="0" smtClean="0">
                <a:latin typeface="Calibri" pitchFamily="34" charset="0"/>
              </a:rPr>
              <a:t> </a:t>
            </a:r>
          </a:p>
          <a:p>
            <a:r>
              <a:rPr lang="en-US" b="1" dirty="0" smtClean="0">
                <a:latin typeface="Calibri" pitchFamily="34" charset="0"/>
              </a:rPr>
              <a:t>State of Oregon Client Application  (left)</a:t>
            </a:r>
          </a:p>
          <a:p>
            <a:endParaRPr lang="en-US" dirty="0">
              <a:latin typeface="Calibri" pitchFamily="34" charset="0"/>
            </a:endParaRPr>
          </a:p>
          <a:p>
            <a:r>
              <a:rPr lang="en-US" b="1" dirty="0" smtClean="0">
                <a:latin typeface="Calibri" pitchFamily="34" charset="0"/>
              </a:rPr>
              <a:t>State of Missouri Client Application (below)</a:t>
            </a:r>
            <a:endParaRPr lang="en-US" b="1" dirty="0">
              <a:latin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33400" y="5638800"/>
            <a:ext cx="7950868" cy="3810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4116350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600" b="1" dirty="0">
              <a:solidFill>
                <a:srgbClr val="00B050"/>
              </a:solidFill>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32</a:t>
            </a:fld>
            <a:endParaRPr lang="en-US"/>
          </a:p>
        </p:txBody>
      </p:sp>
      <p:sp>
        <p:nvSpPr>
          <p:cNvPr id="3" name="Content Placeholder 2"/>
          <p:cNvSpPr>
            <a:spLocks noGrp="1"/>
          </p:cNvSpPr>
          <p:nvPr>
            <p:ph sz="quarter" idx="1"/>
          </p:nvPr>
        </p:nvSpPr>
        <p:spPr>
          <a:xfrm>
            <a:off x="355231" y="1371600"/>
            <a:ext cx="8153400" cy="4944984"/>
          </a:xfrm>
        </p:spPr>
        <p:txBody>
          <a:bodyPr>
            <a:normAutofit/>
          </a:bodyPr>
          <a:lstStyle/>
          <a:p>
            <a:pPr marL="0" lvl="0" indent="0">
              <a:spcBef>
                <a:spcPts val="0"/>
              </a:spcBef>
              <a:buNone/>
            </a:pPr>
            <a:endParaRPr lang="en-US" sz="1400" b="1" dirty="0" smtClean="0">
              <a:latin typeface="Calibri" pitchFamily="34" charset="0"/>
            </a:endParaRPr>
          </a:p>
          <a:p>
            <a:pPr marL="0" lvl="0" indent="0">
              <a:spcBef>
                <a:spcPts val="0"/>
              </a:spcBef>
              <a:buNone/>
            </a:pPr>
            <a:endParaRPr lang="en-US" sz="1400" b="1" dirty="0" smtClean="0">
              <a:latin typeface="Calibri" pitchFamily="34" charset="0"/>
            </a:endParaRPr>
          </a:p>
          <a:p>
            <a:pPr marL="290513" indent="-290513">
              <a:lnSpc>
                <a:spcPct val="90000"/>
              </a:lnSpc>
              <a:spcBef>
                <a:spcPts val="0"/>
              </a:spcBef>
              <a:buSzPct val="100000"/>
              <a:buFont typeface="Wingdings" pitchFamily="2" charset="2"/>
              <a:buChar char="ü"/>
              <a:tabLst>
                <a:tab pos="290513" algn="l"/>
              </a:tabLst>
            </a:pPr>
            <a:r>
              <a:rPr lang="en-US" sz="2000" b="1" dirty="0" smtClean="0">
                <a:latin typeface="Calibri" pitchFamily="34" charset="0"/>
              </a:rPr>
              <a:t>Add Waiver </a:t>
            </a:r>
            <a:r>
              <a:rPr lang="en-US" sz="2000" b="1" dirty="0">
                <a:latin typeface="Calibri" pitchFamily="34" charset="0"/>
              </a:rPr>
              <a:t>(Release of Information) </a:t>
            </a:r>
            <a:r>
              <a:rPr lang="en-US" sz="2000" b="1" dirty="0" smtClean="0">
                <a:latin typeface="Calibri" pitchFamily="34" charset="0"/>
              </a:rPr>
              <a:t>to the </a:t>
            </a:r>
            <a:r>
              <a:rPr lang="en-US" sz="2000" b="1" dirty="0">
                <a:latin typeface="Calibri" pitchFamily="34" charset="0"/>
              </a:rPr>
              <a:t>Client Application.  </a:t>
            </a:r>
            <a:r>
              <a:rPr lang="en-US" sz="2000" dirty="0">
                <a:latin typeface="Calibri" pitchFamily="34" charset="0"/>
              </a:rPr>
              <a:t>This will assure that data exchanges can occur once vendor agreements are in place.  Due to increased privacy restrictions, it is important to involve </a:t>
            </a:r>
            <a:r>
              <a:rPr lang="en-US" sz="2000" dirty="0" smtClean="0">
                <a:latin typeface="Calibri" pitchFamily="34" charset="0"/>
              </a:rPr>
              <a:t>both vendors and attorneys </a:t>
            </a:r>
            <a:r>
              <a:rPr lang="en-US" sz="2000" dirty="0">
                <a:latin typeface="Calibri" pitchFamily="34" charset="0"/>
              </a:rPr>
              <a:t>in the development of this language</a:t>
            </a:r>
            <a:r>
              <a:rPr lang="en-US" sz="2000" dirty="0" smtClean="0">
                <a:latin typeface="Calibri" pitchFamily="34" charset="0"/>
              </a:rPr>
              <a:t>.</a:t>
            </a:r>
            <a:endParaRPr lang="en-US" sz="1400" b="1" dirty="0" smtClean="0">
              <a:solidFill>
                <a:schemeClr val="bg1"/>
              </a:solidFill>
              <a:latin typeface="Calibri" pitchFamily="34" charset="0"/>
            </a:endParaRPr>
          </a:p>
          <a:p>
            <a:pPr marL="0" lvl="0" indent="0">
              <a:buNone/>
            </a:pPr>
            <a:endParaRPr lang="en-US" sz="2400" dirty="0" smtClean="0">
              <a:latin typeface="Calibri" pitchFamily="34" charset="0"/>
            </a:endParaRPr>
          </a:p>
        </p:txBody>
      </p:sp>
      <p:sp>
        <p:nvSpPr>
          <p:cNvPr id="9" name="TextBox 8"/>
          <p:cNvSpPr txBox="1"/>
          <p:nvPr/>
        </p:nvSpPr>
        <p:spPr>
          <a:xfrm>
            <a:off x="457200" y="3145393"/>
            <a:ext cx="8051431" cy="3539430"/>
          </a:xfrm>
          <a:prstGeom prst="rect">
            <a:avLst/>
          </a:prstGeom>
          <a:noFill/>
          <a:ln>
            <a:noFill/>
          </a:ln>
        </p:spPr>
        <p:txBody>
          <a:bodyPr wrap="square" rtlCol="0">
            <a:spAutoFit/>
          </a:bodyPr>
          <a:lstStyle/>
          <a:p>
            <a:r>
              <a:rPr lang="en-US" sz="1600" b="1" dirty="0" smtClean="0">
                <a:latin typeface="Calibri" pitchFamily="34" charset="0"/>
              </a:rPr>
              <a:t>Example #1:  Minnesota</a:t>
            </a:r>
          </a:p>
          <a:p>
            <a:endParaRPr lang="en-US" sz="1600" b="1" dirty="0" smtClean="0">
              <a:latin typeface="Calibri" pitchFamily="34" charset="0"/>
            </a:endParaRPr>
          </a:p>
          <a:p>
            <a:r>
              <a:rPr lang="en-US" sz="1600" i="1" dirty="0" smtClean="0">
                <a:latin typeface="Bookman Old Style" pitchFamily="18" charset="0"/>
              </a:rPr>
              <a:t>“I </a:t>
            </a:r>
            <a:r>
              <a:rPr lang="en-US" sz="1600" i="1" dirty="0">
                <a:latin typeface="Bookman Old Style" pitchFamily="18" charset="0"/>
              </a:rPr>
              <a:t>give my consent for my heating and electric companies to give data about my account </a:t>
            </a:r>
            <a:r>
              <a:rPr lang="en-US" sz="1600" i="1" dirty="0" smtClean="0">
                <a:latin typeface="Bookman Old Style" pitchFamily="18" charset="0"/>
              </a:rPr>
              <a:t>and energy </a:t>
            </a:r>
            <a:r>
              <a:rPr lang="en-US" sz="1600" i="1" dirty="0">
                <a:latin typeface="Bookman Old Style" pitchFamily="18" charset="0"/>
              </a:rPr>
              <a:t>use to the Minnesota Department of Commerce (DOC) and DOC’s contractors for the </a:t>
            </a:r>
            <a:r>
              <a:rPr lang="en-US" sz="1600" i="1" dirty="0" smtClean="0">
                <a:latin typeface="Bookman Old Style" pitchFamily="18" charset="0"/>
              </a:rPr>
              <a:t> Energy </a:t>
            </a:r>
            <a:r>
              <a:rPr lang="en-US" sz="1600" i="1" dirty="0">
                <a:latin typeface="Bookman Old Style" pitchFamily="18" charset="0"/>
              </a:rPr>
              <a:t>Assistance Program (EAP), the Weatherization Assistance Program (WAP) and the Conservation Improvement Program (CIP</a:t>
            </a:r>
            <a:r>
              <a:rPr lang="en-US" sz="1600" i="1" dirty="0" smtClean="0">
                <a:latin typeface="Bookman Old Style" pitchFamily="18" charset="0"/>
              </a:rPr>
              <a:t>).”</a:t>
            </a:r>
          </a:p>
          <a:p>
            <a:endParaRPr lang="en-US" sz="1600" dirty="0" smtClean="0">
              <a:latin typeface="Calibri" pitchFamily="34" charset="0"/>
            </a:endParaRPr>
          </a:p>
          <a:p>
            <a:r>
              <a:rPr lang="en-US" sz="1600" b="1" dirty="0" smtClean="0">
                <a:latin typeface="Calibri" pitchFamily="34" charset="0"/>
              </a:rPr>
              <a:t>Example #2:  Colorado</a:t>
            </a:r>
          </a:p>
          <a:p>
            <a:endParaRPr lang="en-US" sz="1600" dirty="0" smtClean="0">
              <a:latin typeface="Calibri" pitchFamily="34" charset="0"/>
            </a:endParaRPr>
          </a:p>
          <a:p>
            <a:r>
              <a:rPr lang="en-US" sz="1600" i="1" dirty="0" smtClean="0">
                <a:latin typeface="Bookman Old Style" pitchFamily="18" charset="0"/>
              </a:rPr>
              <a:t>“I </a:t>
            </a:r>
            <a:r>
              <a:rPr lang="en-US" sz="1600" i="1" dirty="0">
                <a:latin typeface="Bookman Old Style" pitchFamily="18" charset="0"/>
              </a:rPr>
              <a:t>am the customer of record, the customer’s authorized agent, or an authorized third party </a:t>
            </a:r>
            <a:r>
              <a:rPr lang="en-US" sz="1600" i="1" dirty="0" smtClean="0">
                <a:latin typeface="Bookman Old Style" pitchFamily="18" charset="0"/>
              </a:rPr>
              <a:t>for the </a:t>
            </a:r>
            <a:r>
              <a:rPr lang="en-US" sz="1600" i="1" dirty="0">
                <a:latin typeface="Bookman Old Style" pitchFamily="18" charset="0"/>
              </a:rPr>
              <a:t>utility service account identified in </a:t>
            </a:r>
            <a:r>
              <a:rPr lang="en-US" sz="1600" i="1" dirty="0" smtClean="0">
                <a:latin typeface="Bookman Old Style" pitchFamily="18" charset="0"/>
              </a:rPr>
              <a:t>this application</a:t>
            </a:r>
            <a:r>
              <a:rPr lang="en-US" sz="1600" i="1" dirty="0">
                <a:latin typeface="Bookman Old Style" pitchFamily="18" charset="0"/>
              </a:rPr>
              <a:t>, and I authorize my utility service </a:t>
            </a:r>
            <a:r>
              <a:rPr lang="en-US" sz="1600" i="1" dirty="0" smtClean="0">
                <a:latin typeface="Bookman Old Style" pitchFamily="18" charset="0"/>
              </a:rPr>
              <a:t>provider to </a:t>
            </a:r>
            <a:r>
              <a:rPr lang="en-US" sz="1600" i="1" dirty="0">
                <a:latin typeface="Bookman Old Style" pitchFamily="18" charset="0"/>
              </a:rPr>
              <a:t>disclose my customer data as specified in section 9 of this application</a:t>
            </a:r>
            <a:r>
              <a:rPr lang="en-US" sz="1600" i="1" dirty="0" smtClean="0">
                <a:latin typeface="Bookman Old Style" pitchFamily="18" charset="0"/>
              </a:rPr>
              <a:t>.”</a:t>
            </a:r>
          </a:p>
          <a:p>
            <a:endParaRPr lang="en-US" sz="1600" i="1" dirty="0" smtClean="0">
              <a:latin typeface="Bookman Old Style" pitchFamily="18" charset="0"/>
            </a:endParaRPr>
          </a:p>
        </p:txBody>
      </p:sp>
    </p:spTree>
    <p:extLst>
      <p:ext uri="{BB962C8B-B14F-4D97-AF65-F5344CB8AC3E}">
        <p14:creationId xmlns:p14="http://schemas.microsoft.com/office/powerpoint/2010/main" val="371354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smtClean="0">
                <a:solidFill>
                  <a:schemeClr val="tx2">
                    <a:lumMod val="75000"/>
                  </a:schemeClr>
                </a:solidFill>
                <a:latin typeface="Calibri" pitchFamily="34" charset="0"/>
              </a:rPr>
              <a:t>Section 3:  	Energy Burden Measure Data Collection</a:t>
            </a:r>
            <a:br>
              <a:rPr lang="en-US" sz="3600" b="1" dirty="0" smtClean="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Steps for Collecting the Data</a:t>
            </a:r>
            <a:endParaRPr lang="en-US" sz="3600" b="1" dirty="0">
              <a:solidFill>
                <a:srgbClr val="00B050"/>
              </a:solidFill>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33</a:t>
            </a:fld>
            <a:endParaRPr lang="en-US"/>
          </a:p>
        </p:txBody>
      </p:sp>
      <p:sp>
        <p:nvSpPr>
          <p:cNvPr id="3" name="Content Placeholder 2"/>
          <p:cNvSpPr>
            <a:spLocks noGrp="1"/>
          </p:cNvSpPr>
          <p:nvPr>
            <p:ph sz="quarter" idx="1"/>
          </p:nvPr>
        </p:nvSpPr>
        <p:spPr>
          <a:xfrm>
            <a:off x="152400" y="1447800"/>
            <a:ext cx="8763000" cy="4944984"/>
          </a:xfrm>
        </p:spPr>
        <p:txBody>
          <a:bodyPr>
            <a:normAutofit/>
          </a:bodyPr>
          <a:lstStyle/>
          <a:p>
            <a:pPr marL="0" lvl="0" indent="0">
              <a:spcBef>
                <a:spcPts val="0"/>
              </a:spcBef>
              <a:buNone/>
            </a:pPr>
            <a:endParaRPr lang="en-US" sz="1400" b="1" dirty="0" smtClean="0">
              <a:latin typeface="Calibri" pitchFamily="34" charset="0"/>
            </a:endParaRPr>
          </a:p>
          <a:p>
            <a:pPr marL="290513" indent="-290513">
              <a:spcBef>
                <a:spcPts val="0"/>
              </a:spcBef>
              <a:buSzPct val="100000"/>
              <a:buFont typeface="Wingdings" pitchFamily="2" charset="2"/>
              <a:buChar char="ü"/>
              <a:tabLst>
                <a:tab pos="290513" algn="l"/>
              </a:tabLst>
            </a:pPr>
            <a:r>
              <a:rPr lang="en-US" sz="1800" b="1" dirty="0" smtClean="0">
                <a:latin typeface="Calibri" pitchFamily="34" charset="0"/>
              </a:rPr>
              <a:t>Issues in Waiver Language </a:t>
            </a:r>
            <a:r>
              <a:rPr lang="en-US" sz="1800" dirty="0" smtClean="0">
                <a:latin typeface="Calibri" pitchFamily="34" charset="0"/>
              </a:rPr>
              <a:t>– Make sure that the waiver language allows you to report the data to </a:t>
            </a:r>
            <a:r>
              <a:rPr lang="en-US" sz="1800" dirty="0" smtClean="0">
                <a:latin typeface="Calibri" pitchFamily="34" charset="0"/>
              </a:rPr>
              <a:t>others </a:t>
            </a:r>
            <a:r>
              <a:rPr lang="en-US" sz="1800" dirty="0" smtClean="0">
                <a:latin typeface="Calibri" pitchFamily="34" charset="0"/>
              </a:rPr>
              <a:t>and protects the utility from disclosure </a:t>
            </a:r>
            <a:r>
              <a:rPr lang="en-US" sz="1800" dirty="0" smtClean="0">
                <a:latin typeface="Calibri" pitchFamily="34" charset="0"/>
              </a:rPr>
              <a:t>liability.</a:t>
            </a:r>
            <a:endParaRPr lang="en-US" sz="1800" dirty="0" smtClean="0">
              <a:latin typeface="Calibri" pitchFamily="34" charset="0"/>
            </a:endParaRPr>
          </a:p>
        </p:txBody>
      </p:sp>
      <p:sp>
        <p:nvSpPr>
          <p:cNvPr id="9" name="TextBox 8"/>
          <p:cNvSpPr txBox="1"/>
          <p:nvPr/>
        </p:nvSpPr>
        <p:spPr>
          <a:xfrm>
            <a:off x="471055" y="2668755"/>
            <a:ext cx="8382000" cy="3801041"/>
          </a:xfrm>
          <a:prstGeom prst="rect">
            <a:avLst/>
          </a:prstGeom>
          <a:noFill/>
          <a:ln>
            <a:noFill/>
          </a:ln>
        </p:spPr>
        <p:txBody>
          <a:bodyPr wrap="square" rtlCol="0">
            <a:spAutoFit/>
          </a:bodyPr>
          <a:lstStyle/>
          <a:p>
            <a:r>
              <a:rPr lang="en-US" sz="1600" b="1" dirty="0" smtClean="0">
                <a:latin typeface="Calibri" pitchFamily="34" charset="0"/>
              </a:rPr>
              <a:t>Example #1:  Wisconsin</a:t>
            </a:r>
          </a:p>
          <a:p>
            <a:pPr>
              <a:lnSpc>
                <a:spcPct val="50000"/>
              </a:lnSpc>
            </a:pPr>
            <a:endParaRPr lang="en-US" sz="1400" b="1" dirty="0" smtClean="0">
              <a:latin typeface="Calibri" pitchFamily="34" charset="0"/>
            </a:endParaRPr>
          </a:p>
          <a:p>
            <a:r>
              <a:rPr lang="en-US" sz="1550" b="1" dirty="0" smtClean="0">
                <a:latin typeface="Bookman Old Style" pitchFamily="18" charset="0"/>
              </a:rPr>
              <a:t> </a:t>
            </a:r>
            <a:r>
              <a:rPr lang="en-US" sz="1550" i="1" dirty="0" smtClean="0">
                <a:latin typeface="Bookman Old Style" pitchFamily="18" charset="0"/>
              </a:rPr>
              <a:t>“I understand that the information collected on this form …. may be used for purposes of referral, research, evaluation, and analysis.”</a:t>
            </a:r>
          </a:p>
          <a:p>
            <a:endParaRPr lang="en-US" sz="1400" b="1" i="1" dirty="0" smtClean="0">
              <a:latin typeface="Bookman Old Style" pitchFamily="18" charset="0"/>
            </a:endParaRPr>
          </a:p>
          <a:p>
            <a:r>
              <a:rPr lang="en-US" sz="1600" b="1" dirty="0" smtClean="0">
                <a:latin typeface="Calibri" pitchFamily="34" charset="0"/>
              </a:rPr>
              <a:t>Example #2:  Colorado</a:t>
            </a:r>
          </a:p>
          <a:p>
            <a:pPr>
              <a:lnSpc>
                <a:spcPct val="50000"/>
              </a:lnSpc>
            </a:pPr>
            <a:endParaRPr lang="en-US" sz="1400" b="1" dirty="0" smtClean="0">
              <a:latin typeface="Calibri" pitchFamily="34" charset="0"/>
            </a:endParaRPr>
          </a:p>
          <a:p>
            <a:r>
              <a:rPr lang="en-US" sz="1550" i="1" dirty="0" smtClean="0">
                <a:latin typeface="Bookman Old Style" pitchFamily="18" charset="0"/>
              </a:rPr>
              <a:t>“Please note that:  … Your utility service provider will have no control over the data disclosed pursuant to this consent, and will not be responsible for monitoring or taking steps to ensure that the LEAP office maintains the confidentiality of the data or uses the data as authorized by you.”</a:t>
            </a:r>
          </a:p>
          <a:p>
            <a:endParaRPr lang="en-US" sz="1400" i="1" dirty="0" smtClean="0">
              <a:latin typeface="Bookman Old Style" pitchFamily="18" charset="0"/>
            </a:endParaRPr>
          </a:p>
          <a:p>
            <a:r>
              <a:rPr lang="en-US" sz="1600" b="1" dirty="0" smtClean="0">
                <a:latin typeface="Calibri" pitchFamily="34" charset="0"/>
              </a:rPr>
              <a:t>Example #3:  New Jersey</a:t>
            </a:r>
          </a:p>
          <a:p>
            <a:pPr>
              <a:lnSpc>
                <a:spcPct val="50000"/>
              </a:lnSpc>
            </a:pPr>
            <a:endParaRPr lang="en-US" sz="1400" b="1" dirty="0" smtClean="0">
              <a:latin typeface="Calibri" pitchFamily="34" charset="0"/>
            </a:endParaRPr>
          </a:p>
          <a:p>
            <a:r>
              <a:rPr lang="en-US" sz="1550" i="1" dirty="0" smtClean="0">
                <a:latin typeface="Bookman Old Style" pitchFamily="18" charset="0"/>
              </a:rPr>
              <a:t>“…and further agree to hold harmless and/or releases such companies from and against any claims, losses, demands, damages, or liability of any kind caused by or allegedly caused by such disclosure.”</a:t>
            </a:r>
          </a:p>
        </p:txBody>
      </p:sp>
    </p:spTree>
    <p:extLst>
      <p:ext uri="{BB962C8B-B14F-4D97-AF65-F5344CB8AC3E}">
        <p14:creationId xmlns:p14="http://schemas.microsoft.com/office/powerpoint/2010/main" val="3713544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a:t>
            </a:r>
            <a:r>
              <a:rPr lang="en-US" sz="3600" b="1" dirty="0" smtClean="0">
                <a:solidFill>
                  <a:schemeClr val="tx2">
                    <a:lumMod val="75000"/>
                  </a:schemeClr>
                </a:solidFill>
                <a:latin typeface="Calibri" pitchFamily="34" charset="0"/>
              </a:rPr>
              <a:t>Collection </a:t>
            </a:r>
            <a:r>
              <a:rPr lang="en-US" sz="3600" b="1" i="1" dirty="0" smtClean="0">
                <a:solidFill>
                  <a:schemeClr val="tx2">
                    <a:lumMod val="75000"/>
                  </a:schemeClr>
                </a:solidFill>
                <a:latin typeface="Calibri" pitchFamily="34" charset="0"/>
              </a:rPr>
              <a:t>Steps </a:t>
            </a:r>
            <a:r>
              <a:rPr lang="en-US" sz="3600" b="1" i="1" dirty="0">
                <a:solidFill>
                  <a:schemeClr val="tx2">
                    <a:lumMod val="75000"/>
                  </a:schemeClr>
                </a:solidFill>
                <a:latin typeface="Calibri" pitchFamily="34" charset="0"/>
              </a:rPr>
              <a:t>for Collecting the Data</a:t>
            </a:r>
            <a:endParaRPr lang="en-US" sz="3600" b="1" dirty="0">
              <a:solidFill>
                <a:srgbClr val="00B050"/>
              </a:solidFill>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34</a:t>
            </a:fld>
            <a:endParaRPr lang="en-US"/>
          </a:p>
        </p:txBody>
      </p:sp>
      <p:sp>
        <p:nvSpPr>
          <p:cNvPr id="3" name="Content Placeholder 2"/>
          <p:cNvSpPr>
            <a:spLocks noGrp="1"/>
          </p:cNvSpPr>
          <p:nvPr>
            <p:ph sz="quarter" idx="1"/>
          </p:nvPr>
        </p:nvSpPr>
        <p:spPr>
          <a:xfrm>
            <a:off x="190500" y="1600200"/>
            <a:ext cx="8686800" cy="4556760"/>
          </a:xfrm>
        </p:spPr>
        <p:txBody>
          <a:bodyPr>
            <a:normAutofit/>
          </a:bodyPr>
          <a:lstStyle/>
          <a:p>
            <a:pPr marL="0" indent="0">
              <a:lnSpc>
                <a:spcPct val="50000"/>
              </a:lnSpc>
              <a:spcBef>
                <a:spcPts val="0"/>
              </a:spcBef>
              <a:buNone/>
            </a:pPr>
            <a:endParaRPr lang="en-US" sz="2400" b="1" dirty="0" smtClean="0">
              <a:solidFill>
                <a:schemeClr val="accent1"/>
              </a:solidFill>
              <a:latin typeface="Calibri" pitchFamily="34" charset="0"/>
            </a:endParaRPr>
          </a:p>
          <a:p>
            <a:pPr marL="346075" indent="-346075">
              <a:lnSpc>
                <a:spcPct val="90000"/>
              </a:lnSpc>
              <a:spcBef>
                <a:spcPts val="0"/>
              </a:spcBef>
              <a:buSzPct val="100000"/>
              <a:buFont typeface="Wingdings" pitchFamily="2" charset="2"/>
              <a:buChar char="ü"/>
            </a:pPr>
            <a:r>
              <a:rPr lang="en-US" sz="2200" b="1" dirty="0" smtClean="0">
                <a:latin typeface="Calibri" pitchFamily="34" charset="0"/>
              </a:rPr>
              <a:t>Add Vendor </a:t>
            </a:r>
            <a:r>
              <a:rPr lang="en-US" sz="2200" b="1" dirty="0">
                <a:latin typeface="Calibri" pitchFamily="34" charset="0"/>
              </a:rPr>
              <a:t>Account Numbers to Client Application for both Main Fuel </a:t>
            </a:r>
            <a:r>
              <a:rPr lang="en-US" sz="2200" b="1" dirty="0" smtClean="0">
                <a:latin typeface="Calibri" pitchFamily="34" charset="0"/>
              </a:rPr>
              <a:t>and </a:t>
            </a:r>
            <a:r>
              <a:rPr lang="en-US" sz="2200" b="1" dirty="0">
                <a:latin typeface="Calibri" pitchFamily="34" charset="0"/>
              </a:rPr>
              <a:t>Electricity.</a:t>
            </a:r>
            <a:r>
              <a:rPr lang="en-US" sz="2200" i="1" dirty="0">
                <a:latin typeface="Calibri" pitchFamily="34" charset="0"/>
              </a:rPr>
              <a:t>  </a:t>
            </a:r>
            <a:r>
              <a:rPr lang="en-US" sz="2200" dirty="0" smtClean="0">
                <a:latin typeface="Calibri" pitchFamily="34" charset="0"/>
              </a:rPr>
              <a:t>Identifying account information will </a:t>
            </a:r>
            <a:r>
              <a:rPr lang="en-US" sz="2200" dirty="0">
                <a:latin typeface="Calibri" pitchFamily="34" charset="0"/>
              </a:rPr>
              <a:t>allow grantees to </a:t>
            </a:r>
            <a:r>
              <a:rPr lang="en-US" sz="2200" dirty="0" smtClean="0">
                <a:latin typeface="Calibri" pitchFamily="34" charset="0"/>
              </a:rPr>
              <a:t>pull </a:t>
            </a:r>
            <a:r>
              <a:rPr lang="en-US" sz="2200" dirty="0">
                <a:latin typeface="Calibri" pitchFamily="34" charset="0"/>
              </a:rPr>
              <a:t>up lists to submit to vendors when making data requests</a:t>
            </a:r>
            <a:r>
              <a:rPr lang="en-US" sz="2200" dirty="0" smtClean="0">
                <a:latin typeface="Calibri" pitchFamily="34" charset="0"/>
              </a:rPr>
              <a:t>.</a:t>
            </a:r>
          </a:p>
          <a:p>
            <a:pPr marL="346075" indent="-346075">
              <a:lnSpc>
                <a:spcPct val="90000"/>
              </a:lnSpc>
              <a:spcBef>
                <a:spcPts val="0"/>
              </a:spcBef>
              <a:buFont typeface="Wingdings" pitchFamily="2" charset="2"/>
              <a:buChar char="ü"/>
            </a:pPr>
            <a:endParaRPr lang="en-US" sz="2400" dirty="0">
              <a:latin typeface="Calibri" pitchFamily="34" charset="0"/>
            </a:endParaRPr>
          </a:p>
          <a:p>
            <a:pPr marL="346075" indent="-346075">
              <a:lnSpc>
                <a:spcPct val="90000"/>
              </a:lnSpc>
              <a:spcBef>
                <a:spcPts val="0"/>
              </a:spcBef>
              <a:buNone/>
            </a:pPr>
            <a:r>
              <a:rPr lang="en-US" sz="1600" b="1" dirty="0">
                <a:latin typeface="Calibri" pitchFamily="34" charset="0"/>
              </a:rPr>
              <a:t>	</a:t>
            </a:r>
            <a:r>
              <a:rPr lang="en-US" sz="1600" b="1" dirty="0" smtClean="0">
                <a:latin typeface="Calibri" pitchFamily="34" charset="0"/>
              </a:rPr>
              <a:t>      </a:t>
            </a:r>
            <a:r>
              <a:rPr lang="en-US" sz="1800" b="1" dirty="0" smtClean="0">
                <a:latin typeface="Calibri" pitchFamily="34" charset="0"/>
              </a:rPr>
              <a:t>Example:  State of Ohio</a:t>
            </a:r>
          </a:p>
          <a:p>
            <a:pPr marL="0" indent="0">
              <a:spcBef>
                <a:spcPts val="0"/>
              </a:spcBef>
              <a:buNone/>
            </a:pPr>
            <a:endParaRPr lang="en-US" sz="2800" dirty="0">
              <a:latin typeface="Calibri" pitchFamily="34" charset="0"/>
            </a:endParaRPr>
          </a:p>
          <a:p>
            <a:pPr marL="0" indent="0">
              <a:spcBef>
                <a:spcPts val="0"/>
              </a:spcBef>
              <a:buNone/>
            </a:pPr>
            <a:endParaRPr lang="en-US" sz="2400" dirty="0" smtClean="0">
              <a:latin typeface="Calibri" pitchFamily="34" charset="0"/>
            </a:endParaRPr>
          </a:p>
        </p:txBody>
      </p:sp>
      <p:pic>
        <p:nvPicPr>
          <p:cNvPr id="7170" name="Picture 6" descr="image0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497115"/>
            <a:ext cx="7239000" cy="28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480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35</a:t>
            </a:fld>
            <a:endParaRPr lang="en-US"/>
          </a:p>
        </p:txBody>
      </p:sp>
      <p:sp>
        <p:nvSpPr>
          <p:cNvPr id="3" name="Content Placeholder 2"/>
          <p:cNvSpPr>
            <a:spLocks noGrp="1"/>
          </p:cNvSpPr>
          <p:nvPr>
            <p:ph sz="quarter" idx="1"/>
          </p:nvPr>
        </p:nvSpPr>
        <p:spPr>
          <a:xfrm>
            <a:off x="457200" y="1524000"/>
            <a:ext cx="8153400" cy="4937760"/>
          </a:xfrm>
        </p:spPr>
        <p:txBody>
          <a:bodyPr>
            <a:normAutofit fontScale="92500" lnSpcReduction="20000"/>
          </a:bodyPr>
          <a:lstStyle/>
          <a:p>
            <a:pPr marL="0" lvl="0" indent="0">
              <a:lnSpc>
                <a:spcPct val="110000"/>
              </a:lnSpc>
              <a:spcBef>
                <a:spcPts val="0"/>
              </a:spcBef>
              <a:buNone/>
            </a:pPr>
            <a:endParaRPr lang="en-US" sz="2400" b="1" dirty="0">
              <a:latin typeface="Calibri" pitchFamily="34" charset="0"/>
            </a:endParaRPr>
          </a:p>
          <a:p>
            <a:pPr marL="346075" lvl="0" indent="-346075">
              <a:lnSpc>
                <a:spcPct val="110000"/>
              </a:lnSpc>
              <a:spcBef>
                <a:spcPts val="0"/>
              </a:spcBef>
              <a:buSzPct val="100000"/>
              <a:buFont typeface="Wingdings" pitchFamily="2" charset="2"/>
              <a:buChar char="ü"/>
            </a:pPr>
            <a:r>
              <a:rPr lang="en-US" sz="2400" b="1" dirty="0">
                <a:latin typeface="Calibri" pitchFamily="34" charset="0"/>
              </a:rPr>
              <a:t>Identification of Top Five/Top Ten Vendors. </a:t>
            </a:r>
            <a:r>
              <a:rPr lang="en-US" sz="2400" dirty="0" smtClean="0">
                <a:latin typeface="Calibri" pitchFamily="34" charset="0"/>
              </a:rPr>
              <a:t>Identify top five natural gas vendors, top five electric vendors, top ten fuel oil vendors (if applicable), top ten propane vendors, and top ten other fuel vendors (if applicable).  Grantees </a:t>
            </a:r>
            <a:r>
              <a:rPr lang="en-US" sz="2400" dirty="0">
                <a:latin typeface="Calibri" pitchFamily="34" charset="0"/>
              </a:rPr>
              <a:t>who need help with this should contact </a:t>
            </a:r>
            <a:r>
              <a:rPr lang="en-US" sz="2400" dirty="0" smtClean="0">
                <a:latin typeface="Calibri" pitchFamily="34" charset="0"/>
              </a:rPr>
              <a:t>APPRISE or </a:t>
            </a:r>
            <a:r>
              <a:rPr lang="en-US" sz="2400" dirty="0">
                <a:latin typeface="Calibri" pitchFamily="34" charset="0"/>
              </a:rPr>
              <a:t>their OCS Liaison.</a:t>
            </a:r>
          </a:p>
          <a:p>
            <a:pPr marL="0" indent="0">
              <a:lnSpc>
                <a:spcPct val="110000"/>
              </a:lnSpc>
              <a:spcBef>
                <a:spcPts val="0"/>
              </a:spcBef>
              <a:buNone/>
            </a:pPr>
            <a:endParaRPr lang="en-US" sz="3000" b="1" dirty="0" smtClean="0">
              <a:latin typeface="Calibri" pitchFamily="34" charset="0"/>
            </a:endParaRPr>
          </a:p>
          <a:p>
            <a:pPr marL="346075" indent="-346075">
              <a:lnSpc>
                <a:spcPct val="110000"/>
              </a:lnSpc>
              <a:spcBef>
                <a:spcPts val="0"/>
              </a:spcBef>
              <a:buSzPct val="100000"/>
              <a:buFont typeface="Wingdings" pitchFamily="2" charset="2"/>
              <a:buChar char="ü"/>
            </a:pPr>
            <a:r>
              <a:rPr lang="en-US" sz="2400" b="1" dirty="0" smtClean="0">
                <a:latin typeface="Calibri" pitchFamily="34" charset="0"/>
              </a:rPr>
              <a:t>Vendor Agreements. </a:t>
            </a:r>
            <a:r>
              <a:rPr lang="en-US" sz="2400" dirty="0">
                <a:latin typeface="Calibri" pitchFamily="34" charset="0"/>
              </a:rPr>
              <a:t>Work with </a:t>
            </a:r>
            <a:r>
              <a:rPr lang="en-US" sz="2400" dirty="0" smtClean="0">
                <a:latin typeface="Calibri" pitchFamily="34" charset="0"/>
              </a:rPr>
              <a:t>vendors </a:t>
            </a:r>
            <a:r>
              <a:rPr lang="en-US" sz="2400" dirty="0">
                <a:latin typeface="Calibri" pitchFamily="34" charset="0"/>
              </a:rPr>
              <a:t>to develop language that requires </a:t>
            </a:r>
            <a:r>
              <a:rPr lang="en-US" sz="2400" dirty="0" smtClean="0">
                <a:latin typeface="Calibri" pitchFamily="34" charset="0"/>
              </a:rPr>
              <a:t>vendors </a:t>
            </a:r>
            <a:r>
              <a:rPr lang="en-US" sz="2400" dirty="0">
                <a:latin typeface="Calibri" pitchFamily="34" charset="0"/>
              </a:rPr>
              <a:t>to provide annual bill data for LIHEAP recipients. </a:t>
            </a:r>
            <a:r>
              <a:rPr lang="en-US" sz="2400" b="1" dirty="0">
                <a:latin typeface="Calibri" pitchFamily="34" charset="0"/>
              </a:rPr>
              <a:t> </a:t>
            </a:r>
            <a:r>
              <a:rPr lang="en-US" sz="2400" dirty="0">
                <a:latin typeface="Calibri" pitchFamily="34" charset="0"/>
              </a:rPr>
              <a:t>This includes outlining expectations in terms of process and timeline. </a:t>
            </a:r>
            <a:r>
              <a:rPr lang="en-US" sz="2400" dirty="0" smtClean="0">
                <a:latin typeface="Calibri" pitchFamily="34" charset="0"/>
              </a:rPr>
              <a:t>  It should include protections for vendors.</a:t>
            </a:r>
          </a:p>
          <a:p>
            <a:pPr marL="346075" indent="-346075">
              <a:lnSpc>
                <a:spcPct val="110000"/>
              </a:lnSpc>
              <a:spcBef>
                <a:spcPts val="0"/>
              </a:spcBef>
              <a:buNone/>
            </a:pPr>
            <a:endParaRPr lang="en-US" sz="2200" dirty="0">
              <a:latin typeface="Calibri" pitchFamily="34" charset="0"/>
            </a:endParaRPr>
          </a:p>
          <a:p>
            <a:pPr marL="568325" lvl="1" indent="-222250">
              <a:lnSpc>
                <a:spcPct val="110000"/>
              </a:lnSpc>
              <a:spcBef>
                <a:spcPts val="0"/>
              </a:spcBef>
              <a:buClr>
                <a:schemeClr val="accent2"/>
              </a:buClr>
              <a:buSzPct val="85000"/>
              <a:buFont typeface="Arial" pitchFamily="34" charset="0"/>
              <a:buChar char="•"/>
            </a:pPr>
            <a:r>
              <a:rPr lang="en-US" sz="2100" i="1" dirty="0">
                <a:latin typeface="Calibri" pitchFamily="34" charset="0"/>
              </a:rPr>
              <a:t>In states where subgrantees are responsible for vendor agreements, </a:t>
            </a:r>
            <a:r>
              <a:rPr lang="en-US" sz="2100" i="1" dirty="0" smtClean="0">
                <a:latin typeface="Calibri" pitchFamily="34" charset="0"/>
              </a:rPr>
              <a:t>one best practice is to create a “minimum standard” template </a:t>
            </a:r>
            <a:r>
              <a:rPr lang="en-US" sz="2100" i="1" dirty="0">
                <a:latin typeface="Calibri" pitchFamily="34" charset="0"/>
              </a:rPr>
              <a:t>in collaboration with major vendors at the state level that all subgrantees </a:t>
            </a:r>
            <a:r>
              <a:rPr lang="en-US" sz="2100" i="1" dirty="0" smtClean="0">
                <a:latin typeface="Calibri" pitchFamily="34" charset="0"/>
              </a:rPr>
              <a:t>can adopt.</a:t>
            </a:r>
            <a:endParaRPr lang="en-US" sz="2100" i="1" dirty="0">
              <a:latin typeface="Calibri" pitchFamily="34" charset="0"/>
            </a:endParaRPr>
          </a:p>
          <a:p>
            <a:pPr lvl="1">
              <a:lnSpc>
                <a:spcPct val="90000"/>
              </a:lnSpc>
              <a:spcBef>
                <a:spcPts val="0"/>
              </a:spcBef>
              <a:buFont typeface="Wingdings" pitchFamily="2" charset="2"/>
              <a:buChar char="Ø"/>
            </a:pPr>
            <a:endParaRPr lang="en-US" sz="1600" dirty="0">
              <a:latin typeface="Calibri" pitchFamily="34" charset="0"/>
            </a:endParaRPr>
          </a:p>
        </p:txBody>
      </p:sp>
    </p:spTree>
    <p:extLst>
      <p:ext uri="{BB962C8B-B14F-4D97-AF65-F5344CB8AC3E}">
        <p14:creationId xmlns:p14="http://schemas.microsoft.com/office/powerpoint/2010/main" val="3262858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Steps for Collecting the Data</a:t>
            </a:r>
            <a:endParaRPr lang="en-US" sz="3600" b="1" dirty="0">
              <a:solidFill>
                <a:srgbClr val="00B050"/>
              </a:solidFill>
            </a:endParaRPr>
          </a:p>
        </p:txBody>
      </p:sp>
      <p:sp>
        <p:nvSpPr>
          <p:cNvPr id="8" name="Slide Number Placeholder 7"/>
          <p:cNvSpPr>
            <a:spLocks noGrp="1"/>
          </p:cNvSpPr>
          <p:nvPr>
            <p:ph type="sldNum" sz="quarter" idx="12"/>
          </p:nvPr>
        </p:nvSpPr>
        <p:spPr/>
        <p:txBody>
          <a:bodyPr>
            <a:normAutofit fontScale="55000" lnSpcReduction="20000"/>
          </a:bodyPr>
          <a:lstStyle/>
          <a:p>
            <a:fld id="{EFE5B013-A80A-40D2-8FAE-6E44A516CF2D}" type="slidenum">
              <a:rPr lang="en-US" smtClean="0"/>
              <a:pPr/>
              <a:t>36</a:t>
            </a:fld>
            <a:endParaRPr lang="en-US"/>
          </a:p>
        </p:txBody>
      </p:sp>
      <p:grpSp>
        <p:nvGrpSpPr>
          <p:cNvPr id="3" name="Group 2"/>
          <p:cNvGrpSpPr/>
          <p:nvPr/>
        </p:nvGrpSpPr>
        <p:grpSpPr>
          <a:xfrm>
            <a:off x="370372" y="1634797"/>
            <a:ext cx="8334386" cy="4850670"/>
            <a:chOff x="403070" y="1600200"/>
            <a:chExt cx="8334386" cy="4850670"/>
          </a:xfrm>
        </p:grpSpPr>
        <p:sp>
          <p:nvSpPr>
            <p:cNvPr id="18" name="Rectangle 17"/>
            <p:cNvSpPr/>
            <p:nvPr/>
          </p:nvSpPr>
          <p:spPr>
            <a:xfrm>
              <a:off x="612618" y="1981199"/>
              <a:ext cx="8124838" cy="167640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3096" y="4156404"/>
              <a:ext cx="8120072" cy="229446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070" y="1600200"/>
              <a:ext cx="8229600" cy="1934376"/>
            </a:xfrm>
            <a:prstGeom prst="rect">
              <a:avLst/>
            </a:prstGeom>
            <a:noFill/>
          </p:spPr>
          <p:txBody>
            <a:bodyPr wrap="square">
              <a:spAutoFit/>
            </a:bodyPr>
            <a:lstStyle/>
            <a:p>
              <a:pPr marL="290513" marR="0" lvl="1" indent="-176213">
                <a:lnSpc>
                  <a:spcPct val="90000"/>
                </a:lnSpc>
                <a:spcBef>
                  <a:spcPts val="0"/>
                </a:spcBef>
                <a:spcAft>
                  <a:spcPts val="1800"/>
                </a:spcAft>
              </a:pPr>
              <a:r>
                <a:rPr lang="en-US" b="1" dirty="0" smtClean="0">
                  <a:solidFill>
                    <a:srgbClr val="003366"/>
                  </a:solidFill>
                  <a:latin typeface="Calibri" pitchFamily="34" charset="0"/>
                  <a:ea typeface="Times New Roman"/>
                  <a:cs typeface="Arial"/>
                </a:rPr>
                <a:t>Example #1:  </a:t>
              </a:r>
              <a:r>
                <a:rPr lang="en-US" b="1" dirty="0" smtClean="0">
                  <a:latin typeface="Calibri" pitchFamily="34" charset="0"/>
                  <a:ea typeface="Times New Roman"/>
                  <a:cs typeface="Arial"/>
                </a:rPr>
                <a:t>Wisconsin Vendor Agreement (Cost/Usage Data)</a:t>
              </a:r>
              <a:endParaRPr lang="en-US" dirty="0">
                <a:latin typeface="Calibri" pitchFamily="34" charset="0"/>
                <a:ea typeface="Times New Roman"/>
                <a:cs typeface="Arial"/>
              </a:endParaRPr>
            </a:p>
            <a:p>
              <a:pPr marR="0" lvl="1" indent="-171450">
                <a:lnSpc>
                  <a:spcPct val="90000"/>
                </a:lnSpc>
                <a:spcBef>
                  <a:spcPts val="0"/>
                </a:spcBef>
              </a:pPr>
              <a:r>
                <a:rPr lang="en-US" sz="1450" dirty="0" smtClean="0">
                  <a:latin typeface="Bookman Old Style" pitchFamily="18" charset="0"/>
                  <a:ea typeface="Times New Roman"/>
                  <a:cs typeface="Times New Roman" pitchFamily="18" charset="0"/>
                </a:rPr>
                <a:t>The Supplier agrees to the following:</a:t>
              </a:r>
              <a:endParaRPr lang="en-US" sz="1450" dirty="0">
                <a:latin typeface="Bookman Old Style" pitchFamily="18" charset="0"/>
                <a:ea typeface="Times New Roman"/>
                <a:cs typeface="Times New Roman" pitchFamily="18" charset="0"/>
              </a:endParaRPr>
            </a:p>
            <a:p>
              <a:pPr marL="457200" marR="0" indent="-171450">
                <a:lnSpc>
                  <a:spcPct val="50000"/>
                </a:lnSpc>
                <a:spcBef>
                  <a:spcPts val="0"/>
                </a:spcBef>
              </a:pPr>
              <a:r>
                <a:rPr lang="en-US" sz="1450" dirty="0">
                  <a:latin typeface="Bookman Old Style" pitchFamily="18" charset="0"/>
                  <a:ea typeface="Times New Roman"/>
                  <a:cs typeface="Times New Roman" pitchFamily="18" charset="0"/>
                </a:rPr>
                <a:t> </a:t>
              </a:r>
            </a:p>
            <a:p>
              <a:pPr marL="457200" marR="0" lvl="0" indent="-171450">
                <a:lnSpc>
                  <a:spcPct val="90000"/>
                </a:lnSpc>
                <a:spcBef>
                  <a:spcPts val="0"/>
                </a:spcBef>
                <a:spcAft>
                  <a:spcPts val="3600"/>
                </a:spcAft>
                <a:buFont typeface="Arial" pitchFamily="34" charset="0"/>
                <a:buChar char="•"/>
              </a:pPr>
              <a:r>
                <a:rPr lang="en-US" sz="1450" dirty="0" smtClean="0">
                  <a:latin typeface="Bookman Old Style" pitchFamily="18" charset="0"/>
                  <a:ea typeface="Times New Roman"/>
                  <a:cs typeface="Times New Roman" pitchFamily="18" charset="0"/>
                </a:rPr>
                <a:t>To provide at no cost to the Division, client, or agency, written information on an applicant household’s home energy costs, bill payment history, or arrearage history for the time period of September 1 to August 31.  If the company does not retain cost and/or billing information for this time period then the last 12 monthly billing periods must be provided.</a:t>
              </a:r>
              <a:endParaRPr lang="en-US" sz="1450" b="1" dirty="0" smtClean="0">
                <a:solidFill>
                  <a:schemeClr val="accent1"/>
                </a:solidFill>
                <a:latin typeface="Bookman Old Style" pitchFamily="18" charset="0"/>
                <a:ea typeface="Times New Roman"/>
                <a:cs typeface="Arial"/>
              </a:endParaRPr>
            </a:p>
          </p:txBody>
        </p:sp>
        <p:sp>
          <p:nvSpPr>
            <p:cNvPr id="22" name="TextBox 21"/>
            <p:cNvSpPr txBox="1"/>
            <p:nvPr/>
          </p:nvSpPr>
          <p:spPr>
            <a:xfrm>
              <a:off x="403070" y="3683959"/>
              <a:ext cx="8229600" cy="2658420"/>
            </a:xfrm>
            <a:prstGeom prst="rect">
              <a:avLst/>
            </a:prstGeom>
            <a:noFill/>
          </p:spPr>
          <p:txBody>
            <a:bodyPr wrap="square" rtlCol="0">
              <a:spAutoFit/>
            </a:bodyPr>
            <a:lstStyle/>
            <a:p>
              <a:pPr marL="111125">
                <a:lnSpc>
                  <a:spcPct val="90000"/>
                </a:lnSpc>
              </a:pPr>
              <a:endParaRPr lang="en-US" sz="600" b="1" dirty="0">
                <a:solidFill>
                  <a:srgbClr val="003366"/>
                </a:solidFill>
                <a:latin typeface="Calibri" pitchFamily="34" charset="0"/>
                <a:ea typeface="Times New Roman"/>
                <a:cs typeface="Arial"/>
              </a:endParaRPr>
            </a:p>
            <a:p>
              <a:pPr marL="111125">
                <a:lnSpc>
                  <a:spcPct val="90000"/>
                </a:lnSpc>
              </a:pPr>
              <a:r>
                <a:rPr lang="en-US" b="1" dirty="0" smtClean="0">
                  <a:solidFill>
                    <a:srgbClr val="003366"/>
                  </a:solidFill>
                  <a:latin typeface="Calibri" pitchFamily="34" charset="0"/>
                  <a:ea typeface="Times New Roman"/>
                  <a:cs typeface="Arial"/>
                </a:rPr>
                <a:t>Example </a:t>
              </a:r>
              <a:r>
                <a:rPr lang="en-US" b="1" dirty="0">
                  <a:solidFill>
                    <a:srgbClr val="003366"/>
                  </a:solidFill>
                  <a:latin typeface="Calibri" pitchFamily="34" charset="0"/>
                  <a:ea typeface="Times New Roman"/>
                  <a:cs typeface="Arial"/>
                </a:rPr>
                <a:t>#2:  </a:t>
              </a:r>
              <a:r>
                <a:rPr lang="en-US" b="1" dirty="0">
                  <a:latin typeface="Calibri" pitchFamily="34" charset="0"/>
                  <a:ea typeface="Times New Roman"/>
                  <a:cs typeface="Arial"/>
                </a:rPr>
                <a:t>Texas Vendor Agreement (Cost/Usage Data</a:t>
              </a:r>
              <a:r>
                <a:rPr lang="en-US" b="1" dirty="0" smtClean="0">
                  <a:latin typeface="Calibri" pitchFamily="34" charset="0"/>
                  <a:ea typeface="Times New Roman"/>
                  <a:cs typeface="Arial"/>
                </a:rPr>
                <a:t>)</a:t>
              </a:r>
              <a:endParaRPr lang="en-US" sz="2800" b="1" dirty="0" smtClean="0">
                <a:latin typeface="Calibri" pitchFamily="34" charset="0"/>
                <a:ea typeface="Times New Roman"/>
                <a:cs typeface="Arial"/>
              </a:endParaRPr>
            </a:p>
            <a:p>
              <a:pPr marL="285750">
                <a:lnSpc>
                  <a:spcPct val="90000"/>
                </a:lnSpc>
              </a:pPr>
              <a:endParaRPr lang="en-US" sz="1500" dirty="0" smtClean="0">
                <a:latin typeface="Bookman Old Style" pitchFamily="18" charset="0"/>
                <a:cs typeface="Times New Roman" pitchFamily="18" charset="0"/>
              </a:endParaRPr>
            </a:p>
            <a:p>
              <a:pPr marL="290513">
                <a:lnSpc>
                  <a:spcPct val="90000"/>
                </a:lnSpc>
              </a:pPr>
              <a:endParaRPr lang="en-US" sz="500" dirty="0" smtClean="0">
                <a:latin typeface="Bookman Old Style" pitchFamily="18" charset="0"/>
                <a:cs typeface="Times New Roman" pitchFamily="18" charset="0"/>
              </a:endParaRPr>
            </a:p>
            <a:p>
              <a:pPr marL="290513">
                <a:lnSpc>
                  <a:spcPct val="90000"/>
                </a:lnSpc>
              </a:pPr>
              <a:r>
                <a:rPr lang="en-US" sz="1450" dirty="0" smtClean="0">
                  <a:latin typeface="Bookman Old Style" pitchFamily="18" charset="0"/>
                  <a:cs typeface="Times New Roman" pitchFamily="18" charset="0"/>
                </a:rPr>
                <a:t>The </a:t>
              </a:r>
              <a:r>
                <a:rPr lang="en-US" sz="1450" dirty="0">
                  <a:latin typeface="Bookman Old Style" pitchFamily="18" charset="0"/>
                  <a:cs typeface="Times New Roman" pitchFamily="18" charset="0"/>
                </a:rPr>
                <a:t>Vendor named above is a Retail Energy Provider who represents and warrants that  it is authorized to receive payment from Agency on behalf of a customer that the Agency has determined to be eligible under the CEAP guidelines and as such is a "Certified Customer." Vendor will, with reference to a Certified Customer:</a:t>
              </a:r>
            </a:p>
            <a:p>
              <a:pPr marL="514350" indent="-223838">
                <a:lnSpc>
                  <a:spcPct val="70000"/>
                </a:lnSpc>
              </a:pPr>
              <a:r>
                <a:rPr lang="en-US" sz="1450" dirty="0">
                  <a:latin typeface="Bookman Old Style" pitchFamily="18" charset="0"/>
                  <a:cs typeface="Times New Roman" pitchFamily="18" charset="0"/>
                </a:rPr>
                <a:t> </a:t>
              </a:r>
            </a:p>
            <a:p>
              <a:pPr marL="514350" indent="-223838">
                <a:lnSpc>
                  <a:spcPct val="90000"/>
                </a:lnSpc>
                <a:buFont typeface="Arial" pitchFamily="34" charset="0"/>
                <a:buChar char="•"/>
              </a:pPr>
              <a:r>
                <a:rPr lang="en-US" sz="1450" dirty="0">
                  <a:latin typeface="Bookman Old Style" pitchFamily="18" charset="0"/>
                  <a:cs typeface="Times New Roman" pitchFamily="18" charset="0"/>
                </a:rPr>
                <a:t>Upon verbal or written request from Agency, provide at no cost to the Agency the Certified Customer's billing history for the previous twelve (12) months, or available history plus estimates if less than 12 months of billing history and usage is available. Vendor will transmit such billing history via electronic mail of facsimile no later than the end of the next business day following the request</a:t>
              </a:r>
              <a:r>
                <a:rPr lang="en-US" sz="1500" dirty="0" smtClean="0">
                  <a:latin typeface="Bookman Old Style" pitchFamily="18" charset="0"/>
                  <a:cs typeface="Times New Roman" pitchFamily="18" charset="0"/>
                </a:rPr>
                <a:t>.</a:t>
              </a:r>
              <a:endParaRPr lang="en-US" sz="1500" b="1" dirty="0">
                <a:latin typeface="Bookman Old Style" pitchFamily="18" charset="0"/>
                <a:ea typeface="Times New Roman"/>
                <a:cs typeface="Times New Roman" pitchFamily="18" charset="0"/>
              </a:endParaRPr>
            </a:p>
          </p:txBody>
        </p:sp>
      </p:grpSp>
    </p:spTree>
    <p:extLst>
      <p:ext uri="{BB962C8B-B14F-4D97-AF65-F5344CB8AC3E}">
        <p14:creationId xmlns:p14="http://schemas.microsoft.com/office/powerpoint/2010/main" val="629886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Steps </a:t>
            </a:r>
            <a:r>
              <a:rPr lang="en-US" sz="3600" b="1" i="1" dirty="0">
                <a:solidFill>
                  <a:schemeClr val="tx2">
                    <a:lumMod val="75000"/>
                  </a:schemeClr>
                </a:solidFill>
                <a:latin typeface="Calibri" pitchFamily="34" charset="0"/>
              </a:rPr>
              <a:t>for Collecting the Data</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37</a:t>
            </a:fld>
            <a:endParaRPr lang="en-US"/>
          </a:p>
        </p:txBody>
      </p:sp>
      <p:sp>
        <p:nvSpPr>
          <p:cNvPr id="3" name="Content Placeholder 2"/>
          <p:cNvSpPr>
            <a:spLocks noGrp="1"/>
          </p:cNvSpPr>
          <p:nvPr>
            <p:ph sz="quarter" idx="1"/>
          </p:nvPr>
        </p:nvSpPr>
        <p:spPr>
          <a:xfrm>
            <a:off x="304800" y="1676400"/>
            <a:ext cx="8305800" cy="4937760"/>
          </a:xfrm>
        </p:spPr>
        <p:txBody>
          <a:bodyPr>
            <a:normAutofit fontScale="85000" lnSpcReduction="20000"/>
          </a:bodyPr>
          <a:lstStyle/>
          <a:p>
            <a:pPr>
              <a:spcBef>
                <a:spcPts val="0"/>
              </a:spcBef>
              <a:buSzPct val="100000"/>
              <a:buFont typeface="Wingdings" pitchFamily="2" charset="2"/>
              <a:buChar char="ü"/>
            </a:pPr>
            <a:r>
              <a:rPr lang="en-US" sz="2800" b="1" dirty="0" smtClean="0">
                <a:latin typeface="Calibri" pitchFamily="34" charset="0"/>
              </a:rPr>
              <a:t>Developing Data Exchange Systems.</a:t>
            </a:r>
          </a:p>
          <a:p>
            <a:pPr marL="0" indent="0">
              <a:spcBef>
                <a:spcPts val="0"/>
              </a:spcBef>
              <a:buNone/>
            </a:pPr>
            <a:endParaRPr lang="en-US" sz="1600" b="1" dirty="0" smtClean="0">
              <a:latin typeface="Calibri" pitchFamily="34" charset="0"/>
            </a:endParaRPr>
          </a:p>
          <a:p>
            <a:pPr marL="341313" lvl="1" indent="0">
              <a:spcBef>
                <a:spcPts val="0"/>
              </a:spcBef>
              <a:buClr>
                <a:schemeClr val="accent2"/>
              </a:buClr>
              <a:buSzPct val="90000"/>
              <a:buNone/>
            </a:pPr>
            <a:r>
              <a:rPr lang="en-US" sz="2200" b="1" dirty="0" smtClean="0">
                <a:solidFill>
                  <a:schemeClr val="accent2">
                    <a:lumMod val="75000"/>
                  </a:schemeClr>
                </a:solidFill>
                <a:latin typeface="Calibri" pitchFamily="34" charset="0"/>
              </a:rPr>
              <a:t>Intake-Based Systems. </a:t>
            </a:r>
            <a:r>
              <a:rPr lang="en-US" sz="2200" dirty="0" smtClean="0">
                <a:latin typeface="Calibri" pitchFamily="34" charset="0"/>
              </a:rPr>
              <a:t>Some grantees use energy bills as part of the benefit determination process. Some systems include:</a:t>
            </a:r>
          </a:p>
          <a:p>
            <a:pPr marL="568325" lvl="1" indent="-222250">
              <a:spcBef>
                <a:spcPts val="0"/>
              </a:spcBef>
              <a:buFont typeface="Arial" pitchFamily="34" charset="0"/>
              <a:buChar char="•"/>
            </a:pPr>
            <a:endParaRPr lang="en-US" sz="1600" dirty="0" smtClean="0">
              <a:latin typeface="Calibri" pitchFamily="34" charset="0"/>
            </a:endParaRPr>
          </a:p>
          <a:p>
            <a:pPr marL="568325" lvl="2" indent="-222250">
              <a:spcBef>
                <a:spcPts val="0"/>
              </a:spcBef>
              <a:buSzPct val="85000"/>
              <a:buFont typeface="Arial" pitchFamily="34" charset="0"/>
              <a:buChar char="•"/>
            </a:pPr>
            <a:r>
              <a:rPr lang="en-US" sz="1900" b="1" dirty="0" smtClean="0">
                <a:latin typeface="Calibri" pitchFamily="34" charset="0"/>
              </a:rPr>
              <a:t>Automated Data Exchange: </a:t>
            </a:r>
            <a:r>
              <a:rPr lang="en-US" sz="1900" dirty="0" smtClean="0">
                <a:latin typeface="Calibri" pitchFamily="34" charset="0"/>
              </a:rPr>
              <a:t>Automated information system; program database sends information to the vendor and the vendor’s information system sends information back to the program.</a:t>
            </a:r>
          </a:p>
          <a:p>
            <a:pPr marL="568325" lvl="2" indent="-222250">
              <a:lnSpc>
                <a:spcPct val="70000"/>
              </a:lnSpc>
              <a:spcBef>
                <a:spcPts val="0"/>
              </a:spcBef>
              <a:buSzPct val="85000"/>
              <a:buFont typeface="Arial" pitchFamily="34" charset="0"/>
              <a:buChar char="•"/>
            </a:pPr>
            <a:endParaRPr lang="en-US" sz="2100" dirty="0" smtClean="0">
              <a:latin typeface="Calibri" pitchFamily="34" charset="0"/>
            </a:endParaRPr>
          </a:p>
          <a:p>
            <a:pPr marL="568325" lvl="2" indent="-222250">
              <a:spcBef>
                <a:spcPts val="0"/>
              </a:spcBef>
              <a:buSzPct val="85000"/>
              <a:buFont typeface="Arial" pitchFamily="34" charset="0"/>
              <a:buChar char="•"/>
            </a:pPr>
            <a:r>
              <a:rPr lang="en-US" sz="1900" b="1" dirty="0" smtClean="0">
                <a:latin typeface="Calibri" pitchFamily="34" charset="0"/>
              </a:rPr>
              <a:t>On-Line Data Entry:</a:t>
            </a:r>
            <a:r>
              <a:rPr lang="en-US" sz="1900" dirty="0" smtClean="0">
                <a:latin typeface="Calibri" pitchFamily="34" charset="0"/>
              </a:rPr>
              <a:t> Data request sent to vendor on a daily basis. Vendor enters client information on-line within a target time period.</a:t>
            </a:r>
          </a:p>
          <a:p>
            <a:pPr marL="568325" lvl="2" indent="-222250">
              <a:lnSpc>
                <a:spcPct val="60000"/>
              </a:lnSpc>
              <a:spcBef>
                <a:spcPts val="0"/>
              </a:spcBef>
              <a:buSzPct val="85000"/>
              <a:buFont typeface="Arial" pitchFamily="34" charset="0"/>
              <a:buChar char="•"/>
            </a:pPr>
            <a:endParaRPr lang="en-US" sz="2100" dirty="0" smtClean="0">
              <a:latin typeface="Calibri" pitchFamily="34" charset="0"/>
            </a:endParaRPr>
          </a:p>
          <a:p>
            <a:pPr marL="568325" lvl="2" indent="-222250">
              <a:spcBef>
                <a:spcPts val="0"/>
              </a:spcBef>
              <a:buSzPct val="85000"/>
              <a:buFont typeface="Arial" pitchFamily="34" charset="0"/>
              <a:buChar char="•"/>
            </a:pPr>
            <a:r>
              <a:rPr lang="en-US" sz="1900" b="1" dirty="0" smtClean="0">
                <a:latin typeface="Calibri" pitchFamily="34" charset="0"/>
              </a:rPr>
              <a:t>Subgrantee Access: </a:t>
            </a:r>
            <a:r>
              <a:rPr lang="en-US" sz="1900" dirty="0" smtClean="0">
                <a:latin typeface="Calibri" pitchFamily="34" charset="0"/>
              </a:rPr>
              <a:t>Vendor gives subgrantee access to summary information about customers.</a:t>
            </a:r>
          </a:p>
          <a:p>
            <a:pPr marL="568325" lvl="2" indent="-222250">
              <a:lnSpc>
                <a:spcPct val="60000"/>
              </a:lnSpc>
              <a:spcBef>
                <a:spcPts val="0"/>
              </a:spcBef>
              <a:buSzPct val="85000"/>
              <a:buFont typeface="Arial" pitchFamily="34" charset="0"/>
              <a:buChar char="•"/>
            </a:pPr>
            <a:endParaRPr lang="en-US" sz="2100" dirty="0" smtClean="0">
              <a:latin typeface="Calibri" pitchFamily="34" charset="0"/>
            </a:endParaRPr>
          </a:p>
          <a:p>
            <a:pPr marL="568325" lvl="2" indent="-222250">
              <a:spcBef>
                <a:spcPts val="0"/>
              </a:spcBef>
              <a:buSzPct val="85000"/>
              <a:buFont typeface="Arial" pitchFamily="34" charset="0"/>
              <a:buChar char="•"/>
            </a:pPr>
            <a:r>
              <a:rPr lang="en-US" sz="1900" b="1" dirty="0" smtClean="0">
                <a:latin typeface="Calibri" pitchFamily="34" charset="0"/>
              </a:rPr>
              <a:t>Telephone Contact: </a:t>
            </a:r>
            <a:r>
              <a:rPr lang="en-US" sz="1900" dirty="0" smtClean="0">
                <a:latin typeface="Calibri" pitchFamily="34" charset="0"/>
              </a:rPr>
              <a:t>Subgrantee calls vendor to obtain information.</a:t>
            </a:r>
            <a:endParaRPr lang="en-US" sz="1900" b="1" dirty="0" smtClean="0">
              <a:latin typeface="Calibri" pitchFamily="34" charset="0"/>
            </a:endParaRPr>
          </a:p>
          <a:p>
            <a:pPr marL="346075" indent="-346075">
              <a:lnSpc>
                <a:spcPct val="110000"/>
              </a:lnSpc>
              <a:spcBef>
                <a:spcPts val="0"/>
              </a:spcBef>
              <a:buFont typeface="Wingdings" pitchFamily="2" charset="2"/>
              <a:buChar char="ü"/>
            </a:pPr>
            <a:endParaRPr lang="en-US" sz="2000" dirty="0" smtClean="0">
              <a:latin typeface="Calibri" pitchFamily="34" charset="0"/>
            </a:endParaRPr>
          </a:p>
          <a:p>
            <a:pPr marL="344488" lvl="1" indent="0">
              <a:spcBef>
                <a:spcPts val="0"/>
              </a:spcBef>
              <a:buClr>
                <a:schemeClr val="accent2"/>
              </a:buClr>
              <a:buSzPct val="100000"/>
              <a:buNone/>
            </a:pPr>
            <a:r>
              <a:rPr lang="en-US" sz="2200" b="1" dirty="0" smtClean="0">
                <a:solidFill>
                  <a:schemeClr val="accent2">
                    <a:lumMod val="75000"/>
                  </a:schemeClr>
                </a:solidFill>
                <a:latin typeface="Calibri" pitchFamily="34" charset="0"/>
              </a:rPr>
              <a:t>Year End Systems (Least-Burden).  </a:t>
            </a:r>
            <a:r>
              <a:rPr lang="en-US" sz="2200" dirty="0" smtClean="0">
                <a:latin typeface="Calibri" pitchFamily="34" charset="0"/>
              </a:rPr>
              <a:t>Some grantees collect information from vendors at the end of the program year. </a:t>
            </a:r>
          </a:p>
          <a:p>
            <a:pPr marL="274320" lvl="1" indent="0">
              <a:lnSpc>
                <a:spcPct val="110000"/>
              </a:lnSpc>
              <a:spcBef>
                <a:spcPts val="0"/>
              </a:spcBef>
              <a:buClr>
                <a:schemeClr val="accent2"/>
              </a:buClr>
              <a:buSzPct val="100000"/>
              <a:buNone/>
            </a:pPr>
            <a:endParaRPr lang="en-US" sz="1600" dirty="0" smtClean="0">
              <a:latin typeface="Calibri" pitchFamily="34" charset="0"/>
            </a:endParaRPr>
          </a:p>
          <a:p>
            <a:pPr marL="568325" lvl="2" indent="-222250">
              <a:lnSpc>
                <a:spcPct val="110000"/>
              </a:lnSpc>
              <a:spcBef>
                <a:spcPts val="0"/>
              </a:spcBef>
              <a:buSzPct val="85000"/>
              <a:buFont typeface="Arial" pitchFamily="34" charset="0"/>
              <a:buChar char="•"/>
            </a:pPr>
            <a:r>
              <a:rPr lang="en-US" sz="1900" b="1" dirty="0" smtClean="0">
                <a:latin typeface="Calibri" pitchFamily="34" charset="0"/>
              </a:rPr>
              <a:t>Excel File:</a:t>
            </a:r>
            <a:r>
              <a:rPr lang="en-US" sz="1900" dirty="0" smtClean="0">
                <a:latin typeface="Calibri" pitchFamily="34" charset="0"/>
              </a:rPr>
              <a:t> Most vendors accepted an excel file with the required client information.</a:t>
            </a:r>
          </a:p>
          <a:p>
            <a:pPr marL="568325" lvl="2" indent="-222250">
              <a:lnSpc>
                <a:spcPct val="60000"/>
              </a:lnSpc>
              <a:spcBef>
                <a:spcPts val="0"/>
              </a:spcBef>
              <a:buSzPct val="85000"/>
              <a:buFont typeface="Arial" pitchFamily="34" charset="0"/>
              <a:buChar char="•"/>
            </a:pPr>
            <a:endParaRPr lang="en-US" sz="2100" dirty="0" smtClean="0">
              <a:latin typeface="Calibri" pitchFamily="34" charset="0"/>
            </a:endParaRPr>
          </a:p>
          <a:p>
            <a:pPr marL="568325" lvl="2" indent="-222250">
              <a:lnSpc>
                <a:spcPct val="110000"/>
              </a:lnSpc>
              <a:spcBef>
                <a:spcPts val="0"/>
              </a:spcBef>
              <a:buSzPct val="85000"/>
              <a:buFont typeface="Arial" pitchFamily="34" charset="0"/>
              <a:buChar char="•"/>
            </a:pPr>
            <a:r>
              <a:rPr lang="en-US" sz="1900" b="1" dirty="0" smtClean="0">
                <a:latin typeface="Calibri" pitchFamily="34" charset="0"/>
              </a:rPr>
              <a:t>Secure Transfer:</a:t>
            </a:r>
            <a:r>
              <a:rPr lang="en-US" sz="1900" dirty="0" smtClean="0">
                <a:latin typeface="Calibri" pitchFamily="34" charset="0"/>
              </a:rPr>
              <a:t> Most vendors required a secure transfer protocol; FTP site or password protected or encrypted data.</a:t>
            </a:r>
            <a:endParaRPr lang="en-US" sz="1900" b="1" dirty="0" smtClean="0">
              <a:latin typeface="Calibri" pitchFamily="34" charset="0"/>
            </a:endParaRPr>
          </a:p>
        </p:txBody>
      </p:sp>
    </p:spTree>
    <p:extLst>
      <p:ext uri="{BB962C8B-B14F-4D97-AF65-F5344CB8AC3E}">
        <p14:creationId xmlns:p14="http://schemas.microsoft.com/office/powerpoint/2010/main" val="3295763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Steps </a:t>
            </a:r>
            <a:r>
              <a:rPr lang="en-US" sz="3600" b="1" i="1" dirty="0">
                <a:solidFill>
                  <a:schemeClr val="tx2">
                    <a:lumMod val="75000"/>
                  </a:schemeClr>
                </a:solidFill>
                <a:latin typeface="Calibri" pitchFamily="34" charset="0"/>
              </a:rPr>
              <a:t>for Collecting the Data</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38</a:t>
            </a:fld>
            <a:endParaRPr lang="en-US"/>
          </a:p>
        </p:txBody>
      </p:sp>
      <p:sp>
        <p:nvSpPr>
          <p:cNvPr id="3" name="Content Placeholder 2"/>
          <p:cNvSpPr>
            <a:spLocks noGrp="1"/>
          </p:cNvSpPr>
          <p:nvPr>
            <p:ph sz="quarter" idx="1"/>
          </p:nvPr>
        </p:nvSpPr>
        <p:spPr>
          <a:xfrm>
            <a:off x="304800" y="1676400"/>
            <a:ext cx="8305800" cy="4937760"/>
          </a:xfrm>
        </p:spPr>
        <p:txBody>
          <a:bodyPr>
            <a:normAutofit/>
          </a:bodyPr>
          <a:lstStyle/>
          <a:p>
            <a:pPr marL="0" indent="0">
              <a:spcBef>
                <a:spcPts val="0"/>
              </a:spcBef>
              <a:buSzPct val="100000"/>
              <a:buNone/>
            </a:pPr>
            <a:r>
              <a:rPr lang="en-US" sz="1900" b="1" dirty="0" smtClean="0">
                <a:latin typeface="Calibri" pitchFamily="34" charset="0"/>
              </a:rPr>
              <a:t>How can grantees request data?</a:t>
            </a:r>
          </a:p>
          <a:p>
            <a:pPr marL="0" indent="0">
              <a:spcBef>
                <a:spcPts val="0"/>
              </a:spcBef>
              <a:buSzPct val="100000"/>
              <a:buNone/>
            </a:pPr>
            <a:endParaRPr lang="en-US" sz="1900" b="1" dirty="0">
              <a:latin typeface="Calibri" pitchFamily="34" charset="0"/>
            </a:endParaRPr>
          </a:p>
          <a:p>
            <a:pPr marL="0" indent="0">
              <a:spcBef>
                <a:spcPts val="0"/>
              </a:spcBef>
              <a:buSzPct val="100000"/>
              <a:buNone/>
            </a:pPr>
            <a:endParaRPr lang="en-US" sz="1900" b="1" dirty="0" smtClean="0">
              <a:latin typeface="Calibri" pitchFamily="34" charset="0"/>
            </a:endParaRPr>
          </a:p>
        </p:txBody>
      </p:sp>
      <p:pic>
        <p:nvPicPr>
          <p:cNvPr id="5" name="Picture 4"/>
          <p:cNvPicPr>
            <a:picLocks noChangeAspect="1"/>
          </p:cNvPicPr>
          <p:nvPr/>
        </p:nvPicPr>
        <p:blipFill>
          <a:blip r:embed="rId2" cstate="print"/>
          <a:stretch>
            <a:fillRect/>
          </a:stretch>
        </p:blipFill>
        <p:spPr>
          <a:xfrm>
            <a:off x="86532" y="2438400"/>
            <a:ext cx="8932836" cy="2660146"/>
          </a:xfrm>
          <a:prstGeom prst="rect">
            <a:avLst/>
          </a:prstGeom>
          <a:ln w="28575">
            <a:solidFill>
              <a:srgbClr val="4F6228"/>
            </a:solidFill>
          </a:ln>
        </p:spPr>
      </p:pic>
    </p:spTree>
    <p:extLst>
      <p:ext uri="{BB962C8B-B14F-4D97-AF65-F5344CB8AC3E}">
        <p14:creationId xmlns:p14="http://schemas.microsoft.com/office/powerpoint/2010/main" val="1804123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Steps </a:t>
            </a:r>
            <a:r>
              <a:rPr lang="en-US" sz="3600" b="1" i="1" dirty="0">
                <a:solidFill>
                  <a:schemeClr val="tx2">
                    <a:lumMod val="75000"/>
                  </a:schemeClr>
                </a:solidFill>
                <a:latin typeface="Calibri" pitchFamily="34" charset="0"/>
              </a:rPr>
              <a:t>for Collecting the Data</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39</a:t>
            </a:fld>
            <a:endParaRPr lang="en-US"/>
          </a:p>
        </p:txBody>
      </p:sp>
      <p:sp>
        <p:nvSpPr>
          <p:cNvPr id="3" name="Content Placeholder 2"/>
          <p:cNvSpPr>
            <a:spLocks noGrp="1"/>
          </p:cNvSpPr>
          <p:nvPr>
            <p:ph sz="quarter" idx="1"/>
          </p:nvPr>
        </p:nvSpPr>
        <p:spPr>
          <a:xfrm>
            <a:off x="304800" y="1676400"/>
            <a:ext cx="8305800" cy="4937760"/>
          </a:xfrm>
        </p:spPr>
        <p:txBody>
          <a:bodyPr>
            <a:normAutofit/>
          </a:bodyPr>
          <a:lstStyle/>
          <a:p>
            <a:pPr marL="0" indent="0">
              <a:spcBef>
                <a:spcPts val="0"/>
              </a:spcBef>
              <a:buSzPct val="100000"/>
              <a:buNone/>
            </a:pPr>
            <a:r>
              <a:rPr lang="en-US" sz="1900" b="1" dirty="0">
                <a:latin typeface="Calibri" pitchFamily="34" charset="0"/>
              </a:rPr>
              <a:t>How </a:t>
            </a:r>
            <a:r>
              <a:rPr lang="en-US" sz="1900" b="1" dirty="0" smtClean="0">
                <a:latin typeface="Calibri" pitchFamily="34" charset="0"/>
              </a:rPr>
              <a:t>can data </a:t>
            </a:r>
            <a:r>
              <a:rPr lang="en-US" sz="1900" b="1" dirty="0">
                <a:latin typeface="Calibri" pitchFamily="34" charset="0"/>
              </a:rPr>
              <a:t>be sent back to the grantee?</a:t>
            </a:r>
          </a:p>
          <a:p>
            <a:pPr marL="0" indent="0">
              <a:spcBef>
                <a:spcPts val="0"/>
              </a:spcBef>
              <a:buSzPct val="100000"/>
              <a:buNone/>
            </a:pPr>
            <a:endParaRPr lang="en-US" sz="1900" b="1" dirty="0" smtClean="0">
              <a:latin typeface="Calibri" pitchFamily="34" charset="0"/>
            </a:endParaRPr>
          </a:p>
          <a:p>
            <a:pPr marL="0" indent="0" algn="ctr">
              <a:spcBef>
                <a:spcPts val="0"/>
              </a:spcBef>
              <a:buSzPct val="100000"/>
              <a:buNone/>
            </a:pPr>
            <a:r>
              <a:rPr lang="en-US" sz="2000" b="1" dirty="0" smtClean="0"/>
              <a:t>Natural Gas</a:t>
            </a:r>
          </a:p>
          <a:p>
            <a:pPr marL="0" indent="0" algn="ctr">
              <a:spcBef>
                <a:spcPts val="0"/>
              </a:spcBef>
              <a:buSzPct val="100000"/>
              <a:buNone/>
            </a:pPr>
            <a:endParaRPr lang="en-US" sz="2000" b="1" dirty="0">
              <a:latin typeface="Calibri" pitchFamily="34" charset="0"/>
            </a:endParaRPr>
          </a:p>
          <a:p>
            <a:pPr marL="0" indent="0" algn="ctr">
              <a:spcBef>
                <a:spcPts val="0"/>
              </a:spcBef>
              <a:buSzPct val="100000"/>
              <a:buNone/>
            </a:pPr>
            <a:endParaRPr lang="en-US" sz="2000" b="1" dirty="0" smtClean="0">
              <a:latin typeface="Calibri" pitchFamily="34" charset="0"/>
            </a:endParaRPr>
          </a:p>
          <a:p>
            <a:pPr marL="0" indent="0" algn="ctr">
              <a:spcBef>
                <a:spcPts val="0"/>
              </a:spcBef>
              <a:buSzPct val="100000"/>
              <a:buNone/>
            </a:pPr>
            <a:endParaRPr lang="en-US" sz="2000" b="1" dirty="0">
              <a:latin typeface="Calibri" pitchFamily="34" charset="0"/>
            </a:endParaRPr>
          </a:p>
          <a:p>
            <a:pPr marL="0" indent="0" algn="ctr">
              <a:spcBef>
                <a:spcPts val="0"/>
              </a:spcBef>
              <a:buSzPct val="100000"/>
              <a:buNone/>
            </a:pPr>
            <a:endParaRPr lang="en-US" sz="2000" b="1" dirty="0" smtClean="0">
              <a:latin typeface="Calibri" pitchFamily="34" charset="0"/>
            </a:endParaRPr>
          </a:p>
          <a:p>
            <a:pPr marL="0" indent="0" algn="ctr">
              <a:spcBef>
                <a:spcPts val="0"/>
              </a:spcBef>
              <a:buSzPct val="100000"/>
              <a:buNone/>
            </a:pPr>
            <a:endParaRPr lang="en-US" sz="2000" b="1" dirty="0" smtClean="0">
              <a:latin typeface="Calibri" pitchFamily="34" charset="0"/>
            </a:endParaRPr>
          </a:p>
          <a:p>
            <a:pPr marL="0" indent="0" algn="ctr">
              <a:spcBef>
                <a:spcPts val="0"/>
              </a:spcBef>
              <a:buSzPct val="100000"/>
              <a:buNone/>
            </a:pPr>
            <a:endParaRPr lang="en-US" sz="2000" b="1" dirty="0">
              <a:latin typeface="Calibri" pitchFamily="34" charset="0"/>
            </a:endParaRPr>
          </a:p>
          <a:p>
            <a:pPr marL="0" indent="0" algn="ctr">
              <a:spcBef>
                <a:spcPts val="0"/>
              </a:spcBef>
              <a:buSzPct val="100000"/>
              <a:buNone/>
            </a:pPr>
            <a:r>
              <a:rPr lang="en-US" sz="1800" b="1" dirty="0" smtClean="0"/>
              <a:t>Electric</a:t>
            </a:r>
            <a:endParaRPr lang="en-US" sz="1800" b="1" dirty="0">
              <a:latin typeface="Calibri" pitchFamily="34" charset="0"/>
            </a:endParaRPr>
          </a:p>
          <a:p>
            <a:pPr marL="0" indent="0" algn="ctr">
              <a:spcBef>
                <a:spcPts val="0"/>
              </a:spcBef>
              <a:buSzPct val="100000"/>
              <a:buNone/>
            </a:pPr>
            <a:endParaRPr lang="en-US" sz="1900" b="1" dirty="0" smtClean="0">
              <a:latin typeface="Calibri" pitchFamily="34" charset="0"/>
            </a:endParaRPr>
          </a:p>
        </p:txBody>
      </p:sp>
      <p:pic>
        <p:nvPicPr>
          <p:cNvPr id="5" name="Picture 4"/>
          <p:cNvPicPr>
            <a:picLocks noChangeAspect="1"/>
          </p:cNvPicPr>
          <p:nvPr/>
        </p:nvPicPr>
        <p:blipFill>
          <a:blip r:embed="rId2"/>
          <a:stretch>
            <a:fillRect/>
          </a:stretch>
        </p:blipFill>
        <p:spPr>
          <a:xfrm>
            <a:off x="619125" y="4829305"/>
            <a:ext cx="8124825" cy="1676400"/>
          </a:xfrm>
          <a:prstGeom prst="rect">
            <a:avLst/>
          </a:prstGeom>
          <a:ln w="28575">
            <a:solidFill>
              <a:srgbClr val="4F6228"/>
            </a:solidFill>
          </a:ln>
        </p:spPr>
      </p:pic>
      <p:pic>
        <p:nvPicPr>
          <p:cNvPr id="7" name="Picture 6"/>
          <p:cNvPicPr>
            <a:picLocks noChangeAspect="1"/>
          </p:cNvPicPr>
          <p:nvPr/>
        </p:nvPicPr>
        <p:blipFill>
          <a:blip r:embed="rId3"/>
          <a:stretch>
            <a:fillRect/>
          </a:stretch>
        </p:blipFill>
        <p:spPr>
          <a:xfrm>
            <a:off x="533400" y="2667000"/>
            <a:ext cx="8343900" cy="1638300"/>
          </a:xfrm>
          <a:prstGeom prst="rect">
            <a:avLst/>
          </a:prstGeom>
          <a:ln w="28575">
            <a:solidFill>
              <a:srgbClr val="4F6228"/>
            </a:solidFill>
          </a:ln>
        </p:spPr>
      </p:pic>
    </p:spTree>
    <p:extLst>
      <p:ext uri="{BB962C8B-B14F-4D97-AF65-F5344CB8AC3E}">
        <p14:creationId xmlns:p14="http://schemas.microsoft.com/office/powerpoint/2010/main" val="1957351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990600"/>
          </a:xfrm>
        </p:spPr>
        <p:txBody>
          <a:bodyPr>
            <a:normAutofit/>
          </a:bodyPr>
          <a:lstStyle/>
          <a:p>
            <a:pPr marL="234950"/>
            <a:r>
              <a:rPr lang="en-US" sz="3600" b="1" dirty="0" smtClean="0">
                <a:latin typeface="Calibri" pitchFamily="34" charset="0"/>
              </a:rPr>
              <a:t>Introduction:  Training Overview</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a:t>
            </a:fld>
            <a:endParaRPr lang="en-US" dirty="0"/>
          </a:p>
        </p:txBody>
      </p:sp>
      <p:sp>
        <p:nvSpPr>
          <p:cNvPr id="3" name="Content Placeholder 2"/>
          <p:cNvSpPr>
            <a:spLocks noGrp="1"/>
          </p:cNvSpPr>
          <p:nvPr>
            <p:ph sz="quarter" idx="1"/>
          </p:nvPr>
        </p:nvSpPr>
        <p:spPr>
          <a:xfrm>
            <a:off x="381000" y="1905000"/>
            <a:ext cx="8229600" cy="4404360"/>
          </a:xfrm>
        </p:spPr>
        <p:txBody>
          <a:bodyPr>
            <a:normAutofit fontScale="92500"/>
          </a:bodyPr>
          <a:lstStyle/>
          <a:p>
            <a:pPr marL="0" indent="0">
              <a:buNone/>
            </a:pPr>
            <a:r>
              <a:rPr lang="en-US" sz="3200" b="1" dirty="0" smtClean="0">
                <a:latin typeface="Calibri" pitchFamily="34" charset="0"/>
              </a:rPr>
              <a:t>After the third part of this training, attendees will:</a:t>
            </a:r>
          </a:p>
          <a:p>
            <a:pPr lvl="0">
              <a:lnSpc>
                <a:spcPct val="150000"/>
              </a:lnSpc>
              <a:buSzPct val="85000"/>
              <a:buFont typeface="Arial" pitchFamily="34" charset="0"/>
              <a:buChar char="•"/>
            </a:pPr>
            <a:r>
              <a:rPr lang="en-US" sz="2700" dirty="0" smtClean="0">
                <a:latin typeface="Calibri" pitchFamily="34" charset="0"/>
              </a:rPr>
              <a:t>Understand how the LIHEAP Performance Measures fit into the LIHEAP Performance Management Framework</a:t>
            </a:r>
          </a:p>
          <a:p>
            <a:pPr>
              <a:lnSpc>
                <a:spcPct val="150000"/>
              </a:lnSpc>
              <a:buSzPct val="85000"/>
              <a:buFont typeface="Arial" pitchFamily="34" charset="0"/>
              <a:buChar char="•"/>
            </a:pPr>
            <a:r>
              <a:rPr lang="en-US" sz="2700" dirty="0" smtClean="0">
                <a:latin typeface="Calibri" pitchFamily="34" charset="0"/>
              </a:rPr>
              <a:t>Know how to get data on Inputs, Outputs, and Outcomes from the PMW Data Warehouse</a:t>
            </a:r>
          </a:p>
          <a:p>
            <a:pPr>
              <a:lnSpc>
                <a:spcPct val="150000"/>
              </a:lnSpc>
              <a:buSzPct val="85000"/>
              <a:buFont typeface="Arial" pitchFamily="34" charset="0"/>
              <a:buChar char="•"/>
            </a:pPr>
            <a:r>
              <a:rPr lang="en-US" sz="2700" dirty="0" smtClean="0">
                <a:latin typeface="Calibri" pitchFamily="34" charset="0"/>
              </a:rPr>
              <a:t>Have access to the LIHEAP Performance Management Self-Assessment  Tool</a:t>
            </a:r>
          </a:p>
          <a:p>
            <a:pPr>
              <a:lnSpc>
                <a:spcPct val="150000"/>
              </a:lnSpc>
              <a:buSzPct val="85000"/>
              <a:buNone/>
            </a:pPr>
            <a:endParaRPr lang="en-US" sz="2700" dirty="0" smtClean="0">
              <a:latin typeface="Calibri" pitchFamily="34" charset="0"/>
            </a:endParaRPr>
          </a:p>
          <a:p>
            <a:pPr>
              <a:lnSpc>
                <a:spcPct val="150000"/>
              </a:lnSpc>
              <a:buSzPct val="85000"/>
              <a:buFont typeface="Arial" pitchFamily="34" charset="0"/>
              <a:buChar char="•"/>
            </a:pPr>
            <a:endParaRPr lang="en-US" sz="2700" dirty="0" smtClean="0">
              <a:latin typeface="Calibri" pitchFamily="34" charset="0"/>
            </a:endParaRPr>
          </a:p>
          <a:p>
            <a:pPr marL="346075" lvl="0" indent="-346075">
              <a:lnSpc>
                <a:spcPct val="150000"/>
              </a:lnSpc>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485414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Steps </a:t>
            </a:r>
            <a:r>
              <a:rPr lang="en-US" sz="3600" b="1" i="1" dirty="0">
                <a:solidFill>
                  <a:schemeClr val="tx2">
                    <a:lumMod val="75000"/>
                  </a:schemeClr>
                </a:solidFill>
                <a:latin typeface="Calibri" pitchFamily="34" charset="0"/>
              </a:rPr>
              <a:t>for Collecting the Data</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40</a:t>
            </a:fld>
            <a:endParaRPr lang="en-US"/>
          </a:p>
        </p:txBody>
      </p:sp>
      <p:sp>
        <p:nvSpPr>
          <p:cNvPr id="3" name="Content Placeholder 2"/>
          <p:cNvSpPr>
            <a:spLocks noGrp="1"/>
          </p:cNvSpPr>
          <p:nvPr>
            <p:ph sz="quarter" idx="1"/>
          </p:nvPr>
        </p:nvSpPr>
        <p:spPr>
          <a:xfrm>
            <a:off x="304800" y="1676400"/>
            <a:ext cx="8305800" cy="4937760"/>
          </a:xfrm>
        </p:spPr>
        <p:txBody>
          <a:bodyPr>
            <a:normAutofit/>
          </a:bodyPr>
          <a:lstStyle/>
          <a:p>
            <a:pPr marL="0" indent="0">
              <a:spcBef>
                <a:spcPts val="0"/>
              </a:spcBef>
              <a:buSzPct val="100000"/>
              <a:buNone/>
            </a:pPr>
            <a:r>
              <a:rPr lang="en-US" sz="1900" b="1" dirty="0">
                <a:latin typeface="Calibri" pitchFamily="34" charset="0"/>
              </a:rPr>
              <a:t>How </a:t>
            </a:r>
            <a:r>
              <a:rPr lang="en-US" sz="1900" b="1" dirty="0" smtClean="0">
                <a:latin typeface="Calibri" pitchFamily="34" charset="0"/>
              </a:rPr>
              <a:t>can data </a:t>
            </a:r>
            <a:r>
              <a:rPr lang="en-US" sz="1900" b="1" dirty="0">
                <a:latin typeface="Calibri" pitchFamily="34" charset="0"/>
              </a:rPr>
              <a:t>be sent back to the grantee?</a:t>
            </a:r>
          </a:p>
          <a:p>
            <a:pPr marL="0" indent="0">
              <a:spcBef>
                <a:spcPts val="0"/>
              </a:spcBef>
              <a:buSzPct val="100000"/>
              <a:buNone/>
            </a:pPr>
            <a:endParaRPr lang="en-US" sz="1900" b="1" dirty="0">
              <a:latin typeface="Calibri" pitchFamily="34" charset="0"/>
            </a:endParaRPr>
          </a:p>
          <a:p>
            <a:pPr marL="0" indent="0" algn="ctr">
              <a:spcBef>
                <a:spcPts val="0"/>
              </a:spcBef>
              <a:buSzPct val="100000"/>
              <a:buNone/>
            </a:pPr>
            <a:r>
              <a:rPr lang="en-US" sz="2000" b="1" dirty="0"/>
              <a:t>LPG/Propane</a:t>
            </a:r>
            <a:endParaRPr lang="en-US" sz="1900" b="1" dirty="0" smtClean="0">
              <a:latin typeface="Calibri" pitchFamily="34" charset="0"/>
            </a:endParaRPr>
          </a:p>
        </p:txBody>
      </p:sp>
      <p:pic>
        <p:nvPicPr>
          <p:cNvPr id="6" name="Picture 5"/>
          <p:cNvPicPr>
            <a:picLocks noChangeAspect="1"/>
          </p:cNvPicPr>
          <p:nvPr/>
        </p:nvPicPr>
        <p:blipFill>
          <a:blip r:embed="rId2" cstate="print"/>
          <a:stretch>
            <a:fillRect/>
          </a:stretch>
        </p:blipFill>
        <p:spPr>
          <a:xfrm>
            <a:off x="116681" y="2634482"/>
            <a:ext cx="8910637" cy="2330236"/>
          </a:xfrm>
          <a:prstGeom prst="rect">
            <a:avLst/>
          </a:prstGeom>
          <a:ln w="28575">
            <a:solidFill>
              <a:srgbClr val="4F6228"/>
            </a:solidFill>
          </a:ln>
        </p:spPr>
      </p:pic>
    </p:spTree>
    <p:extLst>
      <p:ext uri="{BB962C8B-B14F-4D97-AF65-F5344CB8AC3E}">
        <p14:creationId xmlns:p14="http://schemas.microsoft.com/office/powerpoint/2010/main" val="744711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2063750" indent="-1952625">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Collection</a:t>
            </a:r>
            <a:br>
              <a:rPr lang="en-US" sz="3600" b="1" dirty="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Steps </a:t>
            </a:r>
            <a:r>
              <a:rPr lang="en-US" sz="3600" b="1" i="1" dirty="0">
                <a:solidFill>
                  <a:schemeClr val="tx2">
                    <a:lumMod val="75000"/>
                  </a:schemeClr>
                </a:solidFill>
                <a:latin typeface="Calibri" pitchFamily="34" charset="0"/>
              </a:rPr>
              <a:t>for Collecting the Data</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41</a:t>
            </a:fld>
            <a:endParaRPr lang="en-US"/>
          </a:p>
        </p:txBody>
      </p:sp>
      <p:sp>
        <p:nvSpPr>
          <p:cNvPr id="3" name="Content Placeholder 2"/>
          <p:cNvSpPr>
            <a:spLocks noGrp="1"/>
          </p:cNvSpPr>
          <p:nvPr>
            <p:ph sz="quarter" idx="1"/>
          </p:nvPr>
        </p:nvSpPr>
        <p:spPr>
          <a:xfrm>
            <a:off x="304800" y="1676400"/>
            <a:ext cx="8305800" cy="4937760"/>
          </a:xfrm>
        </p:spPr>
        <p:txBody>
          <a:bodyPr>
            <a:normAutofit/>
          </a:bodyPr>
          <a:lstStyle/>
          <a:p>
            <a:pPr marL="0" indent="0">
              <a:spcBef>
                <a:spcPts val="0"/>
              </a:spcBef>
              <a:buSzPct val="100000"/>
              <a:buNone/>
            </a:pPr>
            <a:r>
              <a:rPr lang="en-US" sz="1900" b="1" dirty="0">
                <a:latin typeface="Calibri" pitchFamily="34" charset="0"/>
              </a:rPr>
              <a:t>How </a:t>
            </a:r>
            <a:r>
              <a:rPr lang="en-US" sz="1900" b="1" dirty="0" smtClean="0">
                <a:latin typeface="Calibri" pitchFamily="34" charset="0"/>
              </a:rPr>
              <a:t>can data </a:t>
            </a:r>
            <a:r>
              <a:rPr lang="en-US" sz="1900" b="1" dirty="0">
                <a:latin typeface="Calibri" pitchFamily="34" charset="0"/>
              </a:rPr>
              <a:t>be sent back to the grantee?</a:t>
            </a:r>
          </a:p>
          <a:p>
            <a:pPr marL="0" indent="0">
              <a:spcBef>
                <a:spcPts val="0"/>
              </a:spcBef>
              <a:buSzPct val="100000"/>
              <a:buNone/>
            </a:pPr>
            <a:endParaRPr lang="en-US" sz="1900" b="1" dirty="0" smtClean="0">
              <a:latin typeface="Calibri" pitchFamily="34" charset="0"/>
            </a:endParaRPr>
          </a:p>
          <a:p>
            <a:pPr marL="0" indent="0" algn="ctr">
              <a:spcBef>
                <a:spcPts val="0"/>
              </a:spcBef>
              <a:buSzPct val="100000"/>
              <a:buNone/>
            </a:pPr>
            <a:r>
              <a:rPr lang="en-US" sz="2000" b="1" dirty="0"/>
              <a:t>Fuel Oil/Kerosene </a:t>
            </a:r>
            <a:endParaRPr lang="en-US" sz="2000" b="1" i="1" dirty="0"/>
          </a:p>
          <a:p>
            <a:pPr marL="0" indent="0">
              <a:spcBef>
                <a:spcPts val="0"/>
              </a:spcBef>
              <a:buSzPct val="100000"/>
              <a:buNone/>
            </a:pPr>
            <a:endParaRPr lang="en-US" sz="1900" b="1" dirty="0">
              <a:latin typeface="Calibri" pitchFamily="34" charset="0"/>
            </a:endParaRPr>
          </a:p>
          <a:p>
            <a:pPr marL="0" indent="0">
              <a:spcBef>
                <a:spcPts val="0"/>
              </a:spcBef>
              <a:buSzPct val="100000"/>
              <a:buNone/>
            </a:pPr>
            <a:endParaRPr lang="en-US" sz="1900" b="1" dirty="0" smtClean="0">
              <a:latin typeface="Calibri" pitchFamily="34" charset="0"/>
            </a:endParaRPr>
          </a:p>
        </p:txBody>
      </p:sp>
      <p:pic>
        <p:nvPicPr>
          <p:cNvPr id="7" name="Picture 6"/>
          <p:cNvPicPr>
            <a:picLocks noChangeAspect="1"/>
          </p:cNvPicPr>
          <p:nvPr/>
        </p:nvPicPr>
        <p:blipFill>
          <a:blip r:embed="rId2" cstate="print"/>
          <a:stretch>
            <a:fillRect/>
          </a:stretch>
        </p:blipFill>
        <p:spPr>
          <a:xfrm>
            <a:off x="96203" y="2667000"/>
            <a:ext cx="8910637" cy="2258570"/>
          </a:xfrm>
          <a:prstGeom prst="rect">
            <a:avLst/>
          </a:prstGeom>
          <a:ln w="28575">
            <a:solidFill>
              <a:srgbClr val="4F6228"/>
            </a:solidFill>
          </a:ln>
        </p:spPr>
      </p:pic>
    </p:spTree>
    <p:extLst>
      <p:ext uri="{BB962C8B-B14F-4D97-AF65-F5344CB8AC3E}">
        <p14:creationId xmlns:p14="http://schemas.microsoft.com/office/powerpoint/2010/main" val="4283951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pPr marL="1995488" indent="-1884363"/>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3:  	Energy </a:t>
            </a:r>
            <a:r>
              <a:rPr lang="en-US" sz="3600" b="1" dirty="0">
                <a:solidFill>
                  <a:schemeClr val="tx2">
                    <a:lumMod val="75000"/>
                  </a:schemeClr>
                </a:solidFill>
                <a:latin typeface="Calibri" pitchFamily="34" charset="0"/>
              </a:rPr>
              <a:t>Burden Measure Data </a:t>
            </a:r>
            <a:r>
              <a:rPr lang="en-US" sz="3600" b="1" dirty="0" smtClean="0">
                <a:solidFill>
                  <a:schemeClr val="tx2">
                    <a:lumMod val="75000"/>
                  </a:schemeClr>
                </a:solidFill>
                <a:latin typeface="Calibri" pitchFamily="34" charset="0"/>
              </a:rPr>
              <a:t>Collection</a:t>
            </a:r>
            <a:endParaRPr lang="en-US" sz="36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42</a:t>
            </a:fld>
            <a:endParaRPr lang="en-US"/>
          </a:p>
        </p:txBody>
      </p:sp>
      <p:sp>
        <p:nvSpPr>
          <p:cNvPr id="3" name="Content Placeholder 2"/>
          <p:cNvSpPr>
            <a:spLocks noGrp="1"/>
          </p:cNvSpPr>
          <p:nvPr>
            <p:ph sz="quarter" idx="1"/>
          </p:nvPr>
        </p:nvSpPr>
        <p:spPr>
          <a:xfrm>
            <a:off x="457200" y="1371600"/>
            <a:ext cx="8153400" cy="4937760"/>
          </a:xfrm>
        </p:spPr>
        <p:txBody>
          <a:bodyPr>
            <a:normAutofit/>
          </a:bodyPr>
          <a:lstStyle/>
          <a:p>
            <a:pPr marL="346075" indent="-346075">
              <a:lnSpc>
                <a:spcPct val="110000"/>
              </a:lnSpc>
              <a:spcBef>
                <a:spcPts val="0"/>
              </a:spcBef>
              <a:buNone/>
            </a:pPr>
            <a:endParaRPr lang="en-US" sz="1600" b="1" dirty="0" smtClean="0">
              <a:solidFill>
                <a:srgbClr val="C00000"/>
              </a:solidFill>
              <a:latin typeface="Calibri" pitchFamily="34" charset="0"/>
            </a:endParaRPr>
          </a:p>
          <a:p>
            <a:pPr marL="346075" indent="-346075">
              <a:lnSpc>
                <a:spcPct val="110000"/>
              </a:lnSpc>
              <a:spcBef>
                <a:spcPts val="0"/>
              </a:spcBef>
              <a:buNone/>
            </a:pPr>
            <a:endParaRPr lang="en-US" sz="1600" b="1" dirty="0">
              <a:solidFill>
                <a:srgbClr val="C00000"/>
              </a:solidFill>
              <a:latin typeface="Calibri" pitchFamily="34" charset="0"/>
            </a:endParaRPr>
          </a:p>
          <a:p>
            <a:pPr marL="346075" indent="-346075">
              <a:lnSpc>
                <a:spcPct val="110000"/>
              </a:lnSpc>
              <a:spcBef>
                <a:spcPts val="0"/>
              </a:spcBef>
              <a:buNone/>
            </a:pPr>
            <a:endParaRPr lang="en-US" sz="1600" b="1" dirty="0" smtClean="0">
              <a:solidFill>
                <a:srgbClr val="C00000"/>
              </a:solidFill>
              <a:latin typeface="Calibri" pitchFamily="34" charset="0"/>
            </a:endParaRPr>
          </a:p>
          <a:p>
            <a:pPr marL="346075" indent="-346075">
              <a:lnSpc>
                <a:spcPct val="110000"/>
              </a:lnSpc>
              <a:spcBef>
                <a:spcPts val="0"/>
              </a:spcBef>
              <a:buNone/>
            </a:pPr>
            <a:endParaRPr lang="en-US" sz="1600" b="1" dirty="0">
              <a:solidFill>
                <a:srgbClr val="C00000"/>
              </a:solidFill>
              <a:latin typeface="Calibri" pitchFamily="34" charset="0"/>
            </a:endParaRPr>
          </a:p>
          <a:p>
            <a:pPr marL="346075" indent="-346075">
              <a:lnSpc>
                <a:spcPct val="110000"/>
              </a:lnSpc>
              <a:spcBef>
                <a:spcPts val="0"/>
              </a:spcBef>
              <a:buNone/>
            </a:pPr>
            <a:endParaRPr lang="en-US" sz="1600" b="1" dirty="0" smtClean="0">
              <a:solidFill>
                <a:srgbClr val="C00000"/>
              </a:solidFill>
              <a:latin typeface="Calibri" pitchFamily="34" charset="0"/>
            </a:endParaRPr>
          </a:p>
          <a:p>
            <a:pPr marL="346075" indent="-346075">
              <a:lnSpc>
                <a:spcPct val="110000"/>
              </a:lnSpc>
              <a:spcBef>
                <a:spcPts val="0"/>
              </a:spcBef>
              <a:buNone/>
            </a:pPr>
            <a:endParaRPr lang="en-US" sz="1600" b="1" dirty="0">
              <a:solidFill>
                <a:srgbClr val="C00000"/>
              </a:solidFill>
              <a:latin typeface="Calibri" pitchFamily="34" charset="0"/>
            </a:endParaRPr>
          </a:p>
          <a:p>
            <a:pPr marL="346075" indent="-346075">
              <a:lnSpc>
                <a:spcPct val="110000"/>
              </a:lnSpc>
              <a:spcBef>
                <a:spcPts val="0"/>
              </a:spcBef>
              <a:buNone/>
            </a:pPr>
            <a:endParaRPr lang="en-US" sz="1600" b="1" dirty="0">
              <a:solidFill>
                <a:srgbClr val="C00000"/>
              </a:solidFill>
              <a:latin typeface="Calibri" pitchFamily="34" charset="0"/>
            </a:endParaRPr>
          </a:p>
          <a:p>
            <a:pPr marL="346075" indent="-346075" algn="ctr">
              <a:lnSpc>
                <a:spcPct val="110000"/>
              </a:lnSpc>
              <a:spcBef>
                <a:spcPts val="0"/>
              </a:spcBef>
              <a:buNone/>
            </a:pPr>
            <a:r>
              <a:rPr lang="en-US" sz="4000" b="1" dirty="0" smtClean="0">
                <a:latin typeface="Calibri" pitchFamily="34" charset="0"/>
              </a:rPr>
              <a:t>Questions</a:t>
            </a:r>
            <a:endParaRPr lang="en-US" sz="4000" b="1" dirty="0">
              <a:latin typeface="Calibri" pitchFamily="34" charset="0"/>
            </a:endParaRPr>
          </a:p>
        </p:txBody>
      </p:sp>
    </p:spTree>
    <p:extLst>
      <p:ext uri="{BB962C8B-B14F-4D97-AF65-F5344CB8AC3E}">
        <p14:creationId xmlns:p14="http://schemas.microsoft.com/office/powerpoint/2010/main" val="3645143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28600"/>
            <a:ext cx="9144000" cy="990600"/>
          </a:xfrm>
        </p:spPr>
        <p:txBody>
          <a:bodyPr>
            <a:normAutofit/>
          </a:bodyPr>
          <a:lstStyle/>
          <a:p>
            <a:pPr marL="2063750" indent="-195262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4:  Energy Burden Measure Data Reporting</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43</a:t>
            </a:fld>
            <a:endParaRPr lang="en-US"/>
          </a:p>
        </p:txBody>
      </p:sp>
      <p:sp>
        <p:nvSpPr>
          <p:cNvPr id="10" name="Content Placeholder 2"/>
          <p:cNvSpPr>
            <a:spLocks noGrp="1"/>
          </p:cNvSpPr>
          <p:nvPr>
            <p:ph sz="quarter" idx="1"/>
          </p:nvPr>
        </p:nvSpPr>
        <p:spPr>
          <a:xfrm>
            <a:off x="457200" y="2895600"/>
            <a:ext cx="7696200" cy="1752600"/>
          </a:xfrm>
        </p:spPr>
        <p:txBody>
          <a:bodyPr>
            <a:normAutofit fontScale="92500" lnSpcReduction="20000"/>
          </a:bodyPr>
          <a:lstStyle/>
          <a:p>
            <a:pPr>
              <a:lnSpc>
                <a:spcPct val="110000"/>
              </a:lnSpc>
              <a:spcBef>
                <a:spcPts val="0"/>
              </a:spcBef>
              <a:buSzPct val="100000"/>
              <a:buFont typeface="Arial" pitchFamily="34" charset="0"/>
              <a:buChar char="•"/>
            </a:pPr>
            <a:r>
              <a:rPr lang="en-US" sz="2400" dirty="0" smtClean="0">
                <a:latin typeface="Calibri" pitchFamily="34" charset="0"/>
              </a:rPr>
              <a:t>Section 4 continues to focus </a:t>
            </a:r>
            <a:r>
              <a:rPr lang="en-US" sz="2400" dirty="0">
                <a:latin typeface="Calibri" pitchFamily="34" charset="0"/>
              </a:rPr>
              <a:t>on LIHEAP Performance Measures related to </a:t>
            </a:r>
            <a:r>
              <a:rPr lang="en-US" sz="2400" b="1" dirty="0">
                <a:latin typeface="Calibri" pitchFamily="34" charset="0"/>
              </a:rPr>
              <a:t>Home Energy Burden.  </a:t>
            </a:r>
            <a:r>
              <a:rPr lang="en-US" sz="2400" dirty="0" smtClean="0">
                <a:latin typeface="Calibri" pitchFamily="34" charset="0"/>
              </a:rPr>
              <a:t>More </a:t>
            </a:r>
            <a:r>
              <a:rPr lang="en-US" sz="2400" dirty="0">
                <a:latin typeface="Calibri" pitchFamily="34" charset="0"/>
              </a:rPr>
              <a:t>specifically, </a:t>
            </a:r>
            <a:r>
              <a:rPr lang="en-US" sz="2400" dirty="0" smtClean="0">
                <a:latin typeface="Calibri" pitchFamily="34" charset="0"/>
              </a:rPr>
              <a:t>the </a:t>
            </a:r>
            <a:r>
              <a:rPr lang="en-US" sz="2400" dirty="0">
                <a:latin typeface="Calibri" pitchFamily="34" charset="0"/>
              </a:rPr>
              <a:t>purpose of </a:t>
            </a:r>
            <a:r>
              <a:rPr lang="en-US" sz="2400" dirty="0" smtClean="0">
                <a:latin typeface="Calibri" pitchFamily="34" charset="0"/>
              </a:rPr>
              <a:t>this section is </a:t>
            </a:r>
            <a:r>
              <a:rPr lang="en-US" sz="2400" dirty="0">
                <a:latin typeface="Calibri" pitchFamily="34" charset="0"/>
              </a:rPr>
              <a:t>to show how you use the </a:t>
            </a:r>
            <a:r>
              <a:rPr lang="en-US" sz="2400" dirty="0" smtClean="0">
                <a:latin typeface="Calibri" pitchFamily="34" charset="0"/>
              </a:rPr>
              <a:t>energy burden data </a:t>
            </a:r>
            <a:r>
              <a:rPr lang="en-US" sz="2400" dirty="0">
                <a:latin typeface="Calibri" pitchFamily="34" charset="0"/>
              </a:rPr>
              <a:t>you collected to prepare </a:t>
            </a:r>
            <a:r>
              <a:rPr lang="en-US" sz="2400" dirty="0" smtClean="0">
                <a:latin typeface="Calibri" pitchFamily="34" charset="0"/>
              </a:rPr>
              <a:t>Part </a:t>
            </a:r>
            <a:r>
              <a:rPr lang="en-US" sz="2400" dirty="0" smtClean="0">
                <a:latin typeface="Calibri" pitchFamily="34" charset="0"/>
              </a:rPr>
              <a:t>V </a:t>
            </a:r>
            <a:r>
              <a:rPr lang="en-US" sz="2400" dirty="0" smtClean="0">
                <a:latin typeface="Calibri" pitchFamily="34" charset="0"/>
              </a:rPr>
              <a:t>of the LIHEAP Performance Measures Report</a:t>
            </a:r>
            <a:r>
              <a:rPr lang="en-US" sz="2400" dirty="0">
                <a:latin typeface="Calibri" pitchFamily="34" charset="0"/>
              </a:rPr>
              <a:t>.</a:t>
            </a:r>
          </a:p>
          <a:p>
            <a:pPr marL="457200" indent="-457200">
              <a:lnSpc>
                <a:spcPct val="110000"/>
              </a:lnSpc>
              <a:spcBef>
                <a:spcPts val="3000"/>
              </a:spcBef>
            </a:pPr>
            <a:endParaRPr lang="en-US" sz="3000" dirty="0">
              <a:latin typeface="Calibri" pitchFamily="34" charset="0"/>
            </a:endParaRPr>
          </a:p>
        </p:txBody>
      </p:sp>
    </p:spTree>
    <p:extLst>
      <p:ext uri="{BB962C8B-B14F-4D97-AF65-F5344CB8AC3E}">
        <p14:creationId xmlns:p14="http://schemas.microsoft.com/office/powerpoint/2010/main" val="3169935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1995488" indent="-1884363">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Energy </a:t>
            </a:r>
            <a:r>
              <a:rPr lang="en-US" sz="3600" b="1" dirty="0">
                <a:solidFill>
                  <a:schemeClr val="tx2">
                    <a:lumMod val="75000"/>
                  </a:schemeClr>
                </a:solidFill>
                <a:latin typeface="Calibri" pitchFamily="34" charset="0"/>
              </a:rPr>
              <a:t>Burden Measure Data </a:t>
            </a:r>
            <a:r>
              <a:rPr lang="en-US" sz="3600" b="1" dirty="0" smtClean="0">
                <a:solidFill>
                  <a:schemeClr val="tx2">
                    <a:lumMod val="75000"/>
                  </a:schemeClr>
                </a:solidFill>
                <a:latin typeface="Calibri" pitchFamily="34" charset="0"/>
              </a:rPr>
              <a:t>Reporting</a:t>
            </a:r>
            <a:br>
              <a:rPr lang="en-US" sz="3600" b="1" dirty="0" smtClean="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a:t>
            </a:r>
            <a:r>
              <a:rPr lang="en-US" sz="3600" b="1" i="1" dirty="0" smtClean="0">
                <a:solidFill>
                  <a:schemeClr val="tx2">
                    <a:lumMod val="75000"/>
                  </a:schemeClr>
                </a:solidFill>
                <a:latin typeface="Calibri" pitchFamily="34" charset="0"/>
              </a:rPr>
              <a:t>Part </a:t>
            </a:r>
            <a:r>
              <a:rPr lang="en-US" sz="3600" b="1" i="1" dirty="0" smtClean="0">
                <a:solidFill>
                  <a:schemeClr val="tx2">
                    <a:lumMod val="75000"/>
                  </a:schemeClr>
                </a:solidFill>
                <a:latin typeface="Calibri" pitchFamily="34" charset="0"/>
              </a:rPr>
              <a:t>V of </a:t>
            </a:r>
            <a:r>
              <a:rPr lang="en-US" sz="3600" b="1" i="1" dirty="0" smtClean="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44</a:t>
            </a:fld>
            <a:endParaRPr lang="en-US"/>
          </a:p>
        </p:txBody>
      </p:sp>
      <p:sp>
        <p:nvSpPr>
          <p:cNvPr id="3" name="Content Placeholder 2"/>
          <p:cNvSpPr>
            <a:spLocks noGrp="1"/>
          </p:cNvSpPr>
          <p:nvPr>
            <p:ph sz="quarter" idx="1"/>
          </p:nvPr>
        </p:nvSpPr>
        <p:spPr>
          <a:xfrm>
            <a:off x="457200" y="1752600"/>
            <a:ext cx="8229600" cy="4937760"/>
          </a:xfrm>
        </p:spPr>
        <p:txBody>
          <a:bodyPr>
            <a:normAutofit fontScale="47500" lnSpcReduction="20000"/>
          </a:bodyPr>
          <a:lstStyle/>
          <a:p>
            <a:pPr marL="0" indent="0">
              <a:lnSpc>
                <a:spcPct val="120000"/>
              </a:lnSpc>
              <a:spcBef>
                <a:spcPts val="0"/>
              </a:spcBef>
              <a:buNone/>
            </a:pPr>
            <a:r>
              <a:rPr lang="en-US" sz="5100" b="1" dirty="0" smtClean="0">
                <a:latin typeface="Calibri" pitchFamily="34" charset="0"/>
              </a:rPr>
              <a:t>Which Households should be counted in Part </a:t>
            </a:r>
            <a:r>
              <a:rPr lang="en-US" sz="5100" b="1" dirty="0" smtClean="0">
                <a:latin typeface="Calibri" pitchFamily="34" charset="0"/>
              </a:rPr>
              <a:t>V?</a:t>
            </a:r>
            <a:endParaRPr lang="en-US" sz="5100" b="1" dirty="0" smtClean="0">
              <a:latin typeface="Calibri" pitchFamily="34" charset="0"/>
            </a:endParaRPr>
          </a:p>
          <a:p>
            <a:pPr>
              <a:lnSpc>
                <a:spcPct val="120000"/>
              </a:lnSpc>
              <a:spcBef>
                <a:spcPts val="0"/>
              </a:spcBef>
              <a:buSzPct val="85000"/>
              <a:buFont typeface="Arial" pitchFamily="34" charset="0"/>
              <a:buChar char="•"/>
            </a:pPr>
            <a:endParaRPr lang="en-US" sz="3800" dirty="0">
              <a:latin typeface="Calibri" pitchFamily="34" charset="0"/>
            </a:endParaRPr>
          </a:p>
          <a:p>
            <a:pPr lvl="0">
              <a:spcBef>
                <a:spcPts val="0"/>
              </a:spcBef>
              <a:buSzPct val="85000"/>
              <a:buFont typeface="Arial" pitchFamily="34" charset="0"/>
              <a:buChar char="•"/>
            </a:pPr>
            <a:r>
              <a:rPr lang="en-US" sz="4200" dirty="0" smtClean="0">
                <a:latin typeface="Calibri" pitchFamily="34" charset="0"/>
              </a:rPr>
              <a:t>Part </a:t>
            </a:r>
            <a:r>
              <a:rPr lang="en-US" sz="4200" dirty="0" smtClean="0">
                <a:latin typeface="Calibri" pitchFamily="34" charset="0"/>
              </a:rPr>
              <a:t>V </a:t>
            </a:r>
            <a:r>
              <a:rPr lang="en-US" sz="4200" dirty="0" smtClean="0">
                <a:latin typeface="Calibri" pitchFamily="34" charset="0"/>
              </a:rPr>
              <a:t>includes </a:t>
            </a:r>
            <a:r>
              <a:rPr lang="en-US" sz="4200" dirty="0">
                <a:latin typeface="Calibri" pitchFamily="34" charset="0"/>
              </a:rPr>
              <a:t>those households who received LIHEAP </a:t>
            </a:r>
            <a:r>
              <a:rPr lang="en-US" sz="4200" u="sng" dirty="0">
                <a:latin typeface="Calibri" pitchFamily="34" charset="0"/>
              </a:rPr>
              <a:t>bill payment</a:t>
            </a:r>
            <a:r>
              <a:rPr lang="en-US" sz="4200" dirty="0">
                <a:latin typeface="Calibri" pitchFamily="34" charset="0"/>
              </a:rPr>
              <a:t> assistance </a:t>
            </a:r>
            <a:r>
              <a:rPr lang="en-US" sz="4200" dirty="0" smtClean="0">
                <a:latin typeface="Calibri" pitchFamily="34" charset="0"/>
              </a:rPr>
              <a:t>during the reporting period.  </a:t>
            </a:r>
            <a:r>
              <a:rPr lang="en-US" sz="4200" dirty="0">
                <a:latin typeface="Calibri" pitchFamily="34" charset="0"/>
              </a:rPr>
              <a:t>Bill payment assistance includes:  </a:t>
            </a:r>
          </a:p>
          <a:p>
            <a:pPr marL="0" lvl="0" indent="0">
              <a:spcBef>
                <a:spcPts val="0"/>
              </a:spcBef>
              <a:buNone/>
            </a:pPr>
            <a:endParaRPr lang="en-US" sz="4200" dirty="0" smtClean="0">
              <a:latin typeface="Calibri" pitchFamily="34" charset="0"/>
            </a:endParaRPr>
          </a:p>
          <a:p>
            <a:pPr marL="692150" lvl="0" indent="-346075">
              <a:lnSpc>
                <a:spcPct val="120000"/>
              </a:lnSpc>
              <a:spcBef>
                <a:spcPts val="0"/>
              </a:spcBef>
              <a:buSzPct val="60000"/>
              <a:buFont typeface="Wingdings" pitchFamily="2" charset="2"/>
              <a:buChar char="Ø"/>
            </a:pPr>
            <a:r>
              <a:rPr lang="en-US" sz="3600" dirty="0" smtClean="0">
                <a:latin typeface="Calibri" pitchFamily="34" charset="0"/>
              </a:rPr>
              <a:t>Heating and Cooling Assistance</a:t>
            </a:r>
          </a:p>
          <a:p>
            <a:pPr marL="692150" lvl="0" indent="-346075">
              <a:lnSpc>
                <a:spcPct val="70000"/>
              </a:lnSpc>
              <a:spcBef>
                <a:spcPts val="0"/>
              </a:spcBef>
              <a:buSzPct val="60000"/>
              <a:buNone/>
            </a:pPr>
            <a:endParaRPr lang="en-US" sz="3800" dirty="0" smtClean="0">
              <a:latin typeface="Calibri" pitchFamily="34" charset="0"/>
            </a:endParaRPr>
          </a:p>
          <a:p>
            <a:pPr marL="692150" lvl="0" indent="-346075">
              <a:lnSpc>
                <a:spcPct val="120000"/>
              </a:lnSpc>
              <a:spcBef>
                <a:spcPts val="0"/>
              </a:spcBef>
              <a:buSzPct val="60000"/>
              <a:buFont typeface="Wingdings" pitchFamily="2" charset="2"/>
              <a:buChar char="Ø"/>
            </a:pPr>
            <a:r>
              <a:rPr lang="en-US" sz="3600" dirty="0" smtClean="0">
                <a:latin typeface="Calibri" pitchFamily="34" charset="0"/>
              </a:rPr>
              <a:t>Crisis Assistance </a:t>
            </a:r>
            <a:r>
              <a:rPr lang="en-US" sz="3600" dirty="0">
                <a:latin typeface="Calibri" pitchFamily="34" charset="0"/>
              </a:rPr>
              <a:t>(cash or bill-payment </a:t>
            </a:r>
            <a:r>
              <a:rPr lang="en-US" sz="3600" dirty="0" smtClean="0">
                <a:latin typeface="Calibri" pitchFamily="34" charset="0"/>
              </a:rPr>
              <a:t>only)</a:t>
            </a:r>
          </a:p>
          <a:p>
            <a:pPr marL="290513" lvl="0" indent="0">
              <a:lnSpc>
                <a:spcPct val="120000"/>
              </a:lnSpc>
              <a:spcBef>
                <a:spcPts val="0"/>
              </a:spcBef>
              <a:buNone/>
            </a:pPr>
            <a:endParaRPr lang="en-US" sz="3400" dirty="0">
              <a:latin typeface="Calibri" pitchFamily="34" charset="0"/>
            </a:endParaRPr>
          </a:p>
          <a:p>
            <a:pPr marL="234950" lvl="0" indent="-234950">
              <a:spcBef>
                <a:spcPts val="0"/>
              </a:spcBef>
              <a:buSzPct val="85000"/>
              <a:buFont typeface="Arial" pitchFamily="34" charset="0"/>
              <a:buChar char="•"/>
            </a:pPr>
            <a:r>
              <a:rPr lang="en-US" sz="4200" dirty="0">
                <a:latin typeface="Calibri" pitchFamily="34" charset="0"/>
              </a:rPr>
              <a:t>Households should NOT be counted </a:t>
            </a:r>
            <a:r>
              <a:rPr lang="en-US" sz="4200" dirty="0" smtClean="0">
                <a:latin typeface="Calibri" pitchFamily="34" charset="0"/>
              </a:rPr>
              <a:t>if </a:t>
            </a:r>
            <a:r>
              <a:rPr lang="en-US" sz="4200" dirty="0">
                <a:latin typeface="Calibri" pitchFamily="34" charset="0"/>
              </a:rPr>
              <a:t>they did not receive a bill payment (cash benefit) that directly impacted their home energy bill.  This includes:</a:t>
            </a:r>
          </a:p>
          <a:p>
            <a:pPr marL="0" indent="0">
              <a:spcBef>
                <a:spcPts val="0"/>
              </a:spcBef>
              <a:buNone/>
            </a:pPr>
            <a:endParaRPr lang="en-US" sz="4200" dirty="0">
              <a:latin typeface="Calibri" pitchFamily="34" charset="0"/>
            </a:endParaRPr>
          </a:p>
          <a:p>
            <a:pPr marL="692150" lvl="2" indent="-346075">
              <a:spcBef>
                <a:spcPts val="0"/>
              </a:spcBef>
              <a:buSzPct val="60000"/>
              <a:buFont typeface="Wingdings" pitchFamily="2" charset="2"/>
              <a:buChar char="Ø"/>
            </a:pPr>
            <a:r>
              <a:rPr lang="en-US" sz="3600" dirty="0" smtClean="0">
                <a:latin typeface="Calibri" pitchFamily="34" charset="0"/>
              </a:rPr>
              <a:t>Households receiving only LIHEAP weatherization assistance or energy-related home repair (e.g. heating or cooling equipment repair or replacement)</a:t>
            </a:r>
          </a:p>
          <a:p>
            <a:pPr marL="692150" lvl="2" indent="-346075">
              <a:spcBef>
                <a:spcPts val="0"/>
              </a:spcBef>
              <a:buSzPct val="60000"/>
              <a:buFont typeface="Wingdings" pitchFamily="2" charset="2"/>
              <a:buChar char="Ø"/>
            </a:pPr>
            <a:endParaRPr lang="en-US" sz="3800" dirty="0">
              <a:latin typeface="Calibri" pitchFamily="34" charset="0"/>
            </a:endParaRPr>
          </a:p>
          <a:p>
            <a:pPr marL="692150" lvl="2" indent="-346075">
              <a:spcBef>
                <a:spcPts val="0"/>
              </a:spcBef>
              <a:buSzPct val="60000"/>
              <a:buFont typeface="Wingdings" pitchFamily="2" charset="2"/>
              <a:buChar char="Ø"/>
            </a:pPr>
            <a:r>
              <a:rPr lang="en-US" sz="3600" dirty="0" smtClean="0">
                <a:latin typeface="Calibri" pitchFamily="34" charset="0"/>
              </a:rPr>
              <a:t>Households </a:t>
            </a:r>
            <a:r>
              <a:rPr lang="en-US" sz="3600" dirty="0">
                <a:latin typeface="Calibri" pitchFamily="34" charset="0"/>
              </a:rPr>
              <a:t>that receive nominal </a:t>
            </a:r>
            <a:r>
              <a:rPr lang="en-US" sz="3600" dirty="0" smtClean="0">
                <a:latin typeface="Calibri" pitchFamily="34" charset="0"/>
              </a:rPr>
              <a:t>benefits </a:t>
            </a:r>
            <a:r>
              <a:rPr lang="en-US" sz="3600" dirty="0">
                <a:latin typeface="Calibri" pitchFamily="34" charset="0"/>
              </a:rPr>
              <a:t>as part of a partnership with the Supplemental Nutrition Assistance Program (SNAP).  This is often referred to as the "Heat or Eat" Program</a:t>
            </a:r>
            <a:r>
              <a:rPr lang="en-US" sz="3600" dirty="0" smtClean="0">
                <a:latin typeface="Calibri" pitchFamily="34" charset="0"/>
              </a:rPr>
              <a:t>.</a:t>
            </a:r>
            <a:endParaRPr lang="en-US" sz="3600" dirty="0">
              <a:latin typeface="Calibri" pitchFamily="34" charset="0"/>
            </a:endParaRPr>
          </a:p>
        </p:txBody>
      </p:sp>
    </p:spTree>
    <p:extLst>
      <p:ext uri="{BB962C8B-B14F-4D97-AF65-F5344CB8AC3E}">
        <p14:creationId xmlns:p14="http://schemas.microsoft.com/office/powerpoint/2010/main" val="309657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b="1" dirty="0">
              <a:solidFill>
                <a:srgbClr val="00B050"/>
              </a:solidFill>
              <a:latin typeface="Calibri" pitchFamily="34" charset="0"/>
            </a:endParaRPr>
          </a:p>
        </p:txBody>
      </p:sp>
      <p:sp>
        <p:nvSpPr>
          <p:cNvPr id="6" name="Slide Number Placeholder 5"/>
          <p:cNvSpPr>
            <a:spLocks noGrp="1"/>
          </p:cNvSpPr>
          <p:nvPr>
            <p:ph type="sldNum" sz="quarter" idx="12"/>
          </p:nvPr>
        </p:nvSpPr>
        <p:spPr/>
        <p:txBody>
          <a:bodyPr>
            <a:normAutofit fontScale="55000" lnSpcReduction="20000"/>
          </a:bodyPr>
          <a:lstStyle/>
          <a:p>
            <a:fld id="{EFE5B013-A80A-40D2-8FAE-6E44A516CF2D}" type="slidenum">
              <a:rPr lang="en-US" smtClean="0"/>
              <a:pPr/>
              <a:t>45</a:t>
            </a:fld>
            <a:endParaRPr lang="en-US"/>
          </a:p>
        </p:txBody>
      </p:sp>
      <p:sp>
        <p:nvSpPr>
          <p:cNvPr id="10" name="Content Placeholder 2"/>
          <p:cNvSpPr>
            <a:spLocks noGrp="1"/>
          </p:cNvSpPr>
          <p:nvPr>
            <p:ph sz="quarter" idx="1"/>
          </p:nvPr>
        </p:nvSpPr>
        <p:spPr>
          <a:xfrm>
            <a:off x="457200" y="1524000"/>
            <a:ext cx="7924800" cy="3352800"/>
          </a:xfrm>
        </p:spPr>
        <p:txBody>
          <a:bodyPr>
            <a:normAutofit/>
          </a:bodyPr>
          <a:lstStyle/>
          <a:p>
            <a:pPr marL="0" lvl="3" indent="0">
              <a:spcBef>
                <a:spcPts val="0"/>
              </a:spcBef>
              <a:buSzPct val="85000"/>
              <a:buNone/>
            </a:pPr>
            <a:endParaRPr lang="en-US" b="1" dirty="0" smtClean="0">
              <a:latin typeface="Calibri" pitchFamily="34" charset="0"/>
            </a:endParaRPr>
          </a:p>
          <a:p>
            <a:pPr marL="285750" lvl="3" indent="-285750">
              <a:lnSpc>
                <a:spcPct val="90000"/>
              </a:lnSpc>
              <a:spcBef>
                <a:spcPts val="0"/>
              </a:spcBef>
              <a:buSzPct val="100000"/>
              <a:buFont typeface="Arial" pitchFamily="34" charset="0"/>
              <a:buChar char="•"/>
            </a:pPr>
            <a:r>
              <a:rPr lang="en-US" sz="1800" b="1" dirty="0" smtClean="0">
                <a:latin typeface="Calibri" pitchFamily="34" charset="0"/>
              </a:rPr>
              <a:t>Part </a:t>
            </a:r>
            <a:r>
              <a:rPr lang="en-US" sz="1800" b="1" dirty="0" smtClean="0">
                <a:latin typeface="Calibri" pitchFamily="34" charset="0"/>
              </a:rPr>
              <a:t>V Sections</a:t>
            </a:r>
            <a:r>
              <a:rPr lang="en-US" sz="1800" b="1" dirty="0">
                <a:latin typeface="Calibri" pitchFamily="34" charset="0"/>
              </a:rPr>
              <a:t>.</a:t>
            </a:r>
            <a:r>
              <a:rPr lang="en-US" sz="1800" i="1" dirty="0">
                <a:latin typeface="Calibri" pitchFamily="34" charset="0"/>
              </a:rPr>
              <a:t>  </a:t>
            </a:r>
            <a:r>
              <a:rPr lang="en-US" sz="1800" dirty="0">
                <a:latin typeface="Calibri" pitchFamily="34" charset="0"/>
              </a:rPr>
              <a:t>Part </a:t>
            </a:r>
            <a:r>
              <a:rPr lang="en-US" sz="1800" dirty="0">
                <a:latin typeface="Calibri" pitchFamily="34" charset="0"/>
              </a:rPr>
              <a:t>V</a:t>
            </a:r>
            <a:r>
              <a:rPr lang="en-US" sz="1800" dirty="0" smtClean="0">
                <a:latin typeface="Calibri" pitchFamily="34" charset="0"/>
              </a:rPr>
              <a:t> </a:t>
            </a:r>
            <a:r>
              <a:rPr lang="en-US" sz="1800" dirty="0">
                <a:latin typeface="Calibri" pitchFamily="34" charset="0"/>
              </a:rPr>
              <a:t>is broken into sections </a:t>
            </a:r>
            <a:r>
              <a:rPr lang="en-US" sz="1800" dirty="0" smtClean="0">
                <a:latin typeface="Calibri" pitchFamily="34" charset="0"/>
              </a:rPr>
              <a:t>A-E.  </a:t>
            </a:r>
            <a:r>
              <a:rPr lang="en-US" sz="1800" dirty="0">
                <a:latin typeface="Calibri" pitchFamily="34" charset="0"/>
              </a:rPr>
              <a:t>Only 3 of these sections require data entry, the remaining sections are auto-calculated for the </a:t>
            </a:r>
            <a:r>
              <a:rPr lang="en-US" sz="1800" dirty="0" smtClean="0">
                <a:latin typeface="Calibri" pitchFamily="34" charset="0"/>
              </a:rPr>
              <a:t>grantee</a:t>
            </a:r>
            <a:r>
              <a:rPr lang="en-US" sz="1800" i="1" dirty="0" smtClean="0">
                <a:latin typeface="Calibri" pitchFamily="34" charset="0"/>
              </a:rPr>
              <a:t>.</a:t>
            </a:r>
          </a:p>
          <a:p>
            <a:pPr marL="342900" lvl="3" indent="-342900">
              <a:lnSpc>
                <a:spcPct val="90000"/>
              </a:lnSpc>
              <a:spcBef>
                <a:spcPts val="0"/>
              </a:spcBef>
              <a:buSzPct val="100000"/>
              <a:buFont typeface="Arial" pitchFamily="34" charset="0"/>
              <a:buChar char="•"/>
            </a:pPr>
            <a:endParaRPr lang="en-US" sz="2000" i="1" dirty="0" smtClean="0">
              <a:latin typeface="Calibri" pitchFamily="34" charset="0"/>
            </a:endParaRPr>
          </a:p>
          <a:p>
            <a:pPr marL="285750" lvl="3" indent="-285750">
              <a:lnSpc>
                <a:spcPct val="90000"/>
              </a:lnSpc>
              <a:spcBef>
                <a:spcPts val="0"/>
              </a:spcBef>
              <a:buSzPct val="100000"/>
              <a:buFont typeface="Arial" pitchFamily="34" charset="0"/>
              <a:buChar char="•"/>
            </a:pPr>
            <a:r>
              <a:rPr lang="en-US" sz="1800" b="1" dirty="0" smtClean="0">
                <a:latin typeface="Calibri" pitchFamily="34" charset="0"/>
              </a:rPr>
              <a:t>Which Clients are Included?</a:t>
            </a:r>
            <a:r>
              <a:rPr lang="en-US" sz="1800" dirty="0" smtClean="0">
                <a:latin typeface="Calibri" pitchFamily="34" charset="0"/>
              </a:rPr>
              <a:t>  Grantees start with a dataset for </a:t>
            </a:r>
            <a:r>
              <a:rPr lang="en-US" sz="1800" dirty="0" smtClean="0">
                <a:latin typeface="Calibri" pitchFamily="34" charset="0"/>
              </a:rPr>
              <a:t>Part V, </a:t>
            </a:r>
            <a:r>
              <a:rPr lang="en-US" sz="1800" dirty="0" smtClean="0">
                <a:latin typeface="Calibri" pitchFamily="34" charset="0"/>
              </a:rPr>
              <a:t>and use a piece of that dataset to report in each section (see below).</a:t>
            </a:r>
            <a:endParaRPr lang="en-US" sz="1800" dirty="0">
              <a:latin typeface="Calibri" pitchFamily="34" charset="0"/>
            </a:endParaRPr>
          </a:p>
        </p:txBody>
      </p:sp>
      <p:sp>
        <p:nvSpPr>
          <p:cNvPr id="7" name="Text Box 2"/>
          <p:cNvSpPr txBox="1">
            <a:spLocks noChangeArrowheads="1"/>
          </p:cNvSpPr>
          <p:nvPr/>
        </p:nvSpPr>
        <p:spPr bwMode="auto">
          <a:xfrm>
            <a:off x="3744191" y="3900054"/>
            <a:ext cx="5181600" cy="248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1260475" marR="0" indent="-1260475">
              <a:spcBef>
                <a:spcPts val="0"/>
              </a:spcBef>
              <a:spcAft>
                <a:spcPts val="0"/>
              </a:spcAft>
            </a:pPr>
            <a:r>
              <a:rPr lang="en-US" b="1" dirty="0">
                <a:effectLst/>
                <a:latin typeface="Calibri"/>
                <a:ea typeface="Calibri"/>
                <a:cs typeface="Times New Roman"/>
              </a:rPr>
              <a:t>Section A</a:t>
            </a:r>
            <a:r>
              <a:rPr lang="en-US" b="1" dirty="0" smtClean="0">
                <a:effectLst/>
                <a:latin typeface="Calibri"/>
                <a:ea typeface="Calibri"/>
                <a:cs typeface="Times New Roman"/>
              </a:rPr>
              <a:t>—	All </a:t>
            </a:r>
            <a:r>
              <a:rPr lang="en-US" b="1" dirty="0">
                <a:effectLst/>
                <a:latin typeface="Calibri"/>
                <a:ea typeface="Calibri"/>
                <a:cs typeface="Times New Roman"/>
              </a:rPr>
              <a:t>Bill Payment Assisted Households</a:t>
            </a:r>
            <a:endParaRPr lang="en-US" dirty="0">
              <a:effectLst/>
              <a:latin typeface="Calibri"/>
              <a:ea typeface="Calibri"/>
              <a:cs typeface="Times New Roman"/>
            </a:endParaRPr>
          </a:p>
          <a:p>
            <a:pPr marL="1260475" marR="0" indent="-1260475">
              <a:lnSpc>
                <a:spcPct val="50000"/>
              </a:lnSpc>
              <a:spcBef>
                <a:spcPts val="0"/>
              </a:spcBef>
              <a:spcAft>
                <a:spcPts val="0"/>
              </a:spcAft>
            </a:pPr>
            <a:r>
              <a:rPr lang="en-US" sz="2800" b="1" dirty="0">
                <a:effectLst/>
                <a:latin typeface="Calibri"/>
                <a:ea typeface="Calibri"/>
                <a:cs typeface="Times New Roman"/>
              </a:rPr>
              <a:t> </a:t>
            </a:r>
            <a:endParaRPr lang="en-US" dirty="0">
              <a:effectLst/>
              <a:latin typeface="Calibri"/>
              <a:ea typeface="Calibri"/>
              <a:cs typeface="Times New Roman"/>
            </a:endParaRPr>
          </a:p>
          <a:p>
            <a:pPr marL="1260475" marR="0" indent="-1260475">
              <a:spcBef>
                <a:spcPts val="0"/>
              </a:spcBef>
              <a:spcAft>
                <a:spcPts val="0"/>
              </a:spcAft>
            </a:pPr>
            <a:r>
              <a:rPr lang="en-US" b="1" dirty="0">
                <a:effectLst/>
                <a:latin typeface="Calibri"/>
                <a:ea typeface="Calibri"/>
                <a:cs typeface="Times New Roman"/>
              </a:rPr>
              <a:t>Section B</a:t>
            </a:r>
            <a:r>
              <a:rPr lang="en-US" b="1" dirty="0" smtClean="0">
                <a:effectLst/>
                <a:latin typeface="Calibri"/>
                <a:ea typeface="Calibri"/>
                <a:cs typeface="Times New Roman"/>
              </a:rPr>
              <a:t>—	Bill </a:t>
            </a:r>
            <a:r>
              <a:rPr lang="en-US" b="1" dirty="0">
                <a:effectLst/>
                <a:latin typeface="Calibri"/>
                <a:ea typeface="Calibri"/>
                <a:cs typeface="Times New Roman"/>
              </a:rPr>
              <a:t>Payment Assisted Households </a:t>
            </a:r>
            <a:endParaRPr lang="en-US" b="1" dirty="0" smtClean="0">
              <a:effectLst/>
              <a:latin typeface="Calibri"/>
              <a:ea typeface="Calibri"/>
              <a:cs typeface="Times New Roman"/>
            </a:endParaRPr>
          </a:p>
          <a:p>
            <a:pPr marL="1260475" marR="0" indent="-1260475">
              <a:spcBef>
                <a:spcPts val="0"/>
              </a:spcBef>
              <a:spcAft>
                <a:spcPts val="0"/>
              </a:spcAft>
            </a:pPr>
            <a:r>
              <a:rPr lang="en-US" b="1" i="1" dirty="0">
                <a:latin typeface="Calibri"/>
                <a:ea typeface="Calibri"/>
                <a:cs typeface="Times New Roman"/>
              </a:rPr>
              <a:t>	</a:t>
            </a:r>
            <a:r>
              <a:rPr lang="en-US" b="1" i="1" dirty="0" smtClean="0">
                <a:effectLst/>
                <a:latin typeface="Calibri"/>
                <a:ea typeface="Calibri"/>
                <a:cs typeface="Times New Roman"/>
              </a:rPr>
              <a:t>with </a:t>
            </a:r>
            <a:r>
              <a:rPr lang="en-US" b="1" i="1" dirty="0">
                <a:effectLst/>
                <a:latin typeface="Calibri"/>
                <a:ea typeface="Calibri"/>
                <a:cs typeface="Times New Roman"/>
              </a:rPr>
              <a:t>Available </a:t>
            </a:r>
            <a:r>
              <a:rPr lang="en-US" b="1" i="1" dirty="0" smtClean="0">
                <a:effectLst/>
                <a:latin typeface="Calibri"/>
                <a:ea typeface="Calibri"/>
                <a:cs typeface="Times New Roman"/>
              </a:rPr>
              <a:t>Energy Cost Data</a:t>
            </a:r>
            <a:endParaRPr lang="en-US" dirty="0">
              <a:effectLst/>
              <a:latin typeface="Calibri"/>
              <a:ea typeface="Calibri"/>
              <a:cs typeface="Times New Roman"/>
            </a:endParaRPr>
          </a:p>
          <a:p>
            <a:pPr marL="1260475" marR="0" indent="-1260475">
              <a:lnSpc>
                <a:spcPct val="50000"/>
              </a:lnSpc>
              <a:spcBef>
                <a:spcPts val="0"/>
              </a:spcBef>
              <a:spcAft>
                <a:spcPts val="0"/>
              </a:spcAft>
            </a:pPr>
            <a:r>
              <a:rPr lang="en-US" sz="2800" b="1" dirty="0">
                <a:effectLst/>
                <a:latin typeface="Calibri"/>
                <a:ea typeface="Calibri"/>
                <a:cs typeface="Times New Roman"/>
              </a:rPr>
              <a:t> </a:t>
            </a:r>
            <a:endParaRPr lang="en-US" dirty="0">
              <a:effectLst/>
              <a:latin typeface="Calibri"/>
              <a:ea typeface="Calibri"/>
              <a:cs typeface="Times New Roman"/>
            </a:endParaRPr>
          </a:p>
          <a:p>
            <a:pPr marL="1260475" marR="0" indent="-1260475">
              <a:spcBef>
                <a:spcPts val="0"/>
              </a:spcBef>
              <a:spcAft>
                <a:spcPts val="0"/>
              </a:spcAft>
            </a:pPr>
            <a:r>
              <a:rPr lang="en-US" b="1" dirty="0">
                <a:effectLst/>
                <a:latin typeface="Calibri"/>
                <a:ea typeface="Calibri"/>
                <a:cs typeface="Times New Roman"/>
              </a:rPr>
              <a:t>Section C</a:t>
            </a:r>
            <a:r>
              <a:rPr lang="en-US" b="1" dirty="0" smtClean="0">
                <a:effectLst/>
                <a:latin typeface="Calibri"/>
                <a:ea typeface="Calibri"/>
                <a:cs typeface="Times New Roman"/>
              </a:rPr>
              <a:t>—	</a:t>
            </a:r>
            <a:r>
              <a:rPr lang="en-US" b="1" i="1" dirty="0" smtClean="0">
                <a:effectLst/>
                <a:latin typeface="Calibri"/>
                <a:ea typeface="Calibri"/>
                <a:cs typeface="Times New Roman"/>
              </a:rPr>
              <a:t>Highest </a:t>
            </a:r>
            <a:r>
              <a:rPr lang="en-US" b="1" i="1" dirty="0">
                <a:effectLst/>
                <a:latin typeface="Calibri"/>
                <a:ea typeface="Calibri"/>
                <a:cs typeface="Times New Roman"/>
              </a:rPr>
              <a:t>Burden</a:t>
            </a:r>
            <a:r>
              <a:rPr lang="en-US" b="1" dirty="0">
                <a:effectLst/>
                <a:latin typeface="Calibri"/>
                <a:ea typeface="Calibri"/>
                <a:cs typeface="Times New Roman"/>
              </a:rPr>
              <a:t> </a:t>
            </a:r>
            <a:endParaRPr lang="en-US" b="1" dirty="0">
              <a:latin typeface="Calibri"/>
              <a:ea typeface="Calibri"/>
              <a:cs typeface="Times New Roman"/>
            </a:endParaRPr>
          </a:p>
          <a:p>
            <a:pPr marL="1260475" marR="0" indent="-1260475">
              <a:spcBef>
                <a:spcPts val="0"/>
              </a:spcBef>
              <a:spcAft>
                <a:spcPts val="0"/>
              </a:spcAft>
            </a:pPr>
            <a:r>
              <a:rPr lang="en-US" b="1" dirty="0" smtClean="0">
                <a:effectLst/>
                <a:latin typeface="Calibri"/>
                <a:ea typeface="Calibri"/>
                <a:cs typeface="Times New Roman"/>
              </a:rPr>
              <a:t>	Bill </a:t>
            </a:r>
            <a:r>
              <a:rPr lang="en-US" b="1" dirty="0">
                <a:effectLst/>
                <a:latin typeface="Calibri"/>
                <a:ea typeface="Calibri"/>
                <a:cs typeface="Times New Roman"/>
              </a:rPr>
              <a:t>Payment Assisted Households </a:t>
            </a:r>
            <a:endParaRPr lang="en-US" b="1" dirty="0" smtClean="0">
              <a:effectLst/>
              <a:latin typeface="Calibri"/>
              <a:ea typeface="Calibri"/>
              <a:cs typeface="Times New Roman"/>
            </a:endParaRPr>
          </a:p>
          <a:p>
            <a:pPr marL="1260475" marR="0" indent="-1260475">
              <a:spcBef>
                <a:spcPts val="0"/>
              </a:spcBef>
              <a:spcAft>
                <a:spcPts val="0"/>
              </a:spcAft>
            </a:pPr>
            <a:r>
              <a:rPr lang="en-US" b="1" dirty="0">
                <a:latin typeface="Calibri"/>
                <a:ea typeface="Calibri"/>
                <a:cs typeface="Times New Roman"/>
              </a:rPr>
              <a:t>	</a:t>
            </a:r>
            <a:r>
              <a:rPr lang="en-US" b="1" dirty="0" smtClean="0">
                <a:effectLst/>
                <a:latin typeface="Calibri"/>
                <a:ea typeface="Calibri"/>
                <a:cs typeface="Times New Roman"/>
              </a:rPr>
              <a:t>with </a:t>
            </a:r>
            <a:r>
              <a:rPr lang="en-US" b="1" dirty="0">
                <a:effectLst/>
                <a:latin typeface="Calibri"/>
                <a:ea typeface="Calibri"/>
                <a:cs typeface="Times New Roman"/>
              </a:rPr>
              <a:t>Available </a:t>
            </a:r>
            <a:r>
              <a:rPr lang="en-US" b="1" dirty="0" smtClean="0">
                <a:effectLst/>
                <a:latin typeface="Calibri"/>
                <a:ea typeface="Calibri"/>
                <a:cs typeface="Times New Roman"/>
              </a:rPr>
              <a:t>Energy Cost Data</a:t>
            </a:r>
            <a:endParaRPr lang="en-US" dirty="0">
              <a:effectLst/>
              <a:latin typeface="Calibri"/>
              <a:ea typeface="Calibri"/>
              <a:cs typeface="Times New Roman"/>
            </a:endParaRPr>
          </a:p>
          <a:p>
            <a:pPr marL="0" marR="0">
              <a:spcBef>
                <a:spcPts val="0"/>
              </a:spcBef>
              <a:spcAft>
                <a:spcPts val="0"/>
              </a:spcAft>
            </a:pPr>
            <a:r>
              <a:rPr lang="en-US" sz="1000" b="1" dirty="0">
                <a:effectLst/>
                <a:latin typeface="Calibri"/>
                <a:ea typeface="Calibri"/>
                <a:cs typeface="Times New Roman"/>
              </a:rPr>
              <a:t> </a:t>
            </a:r>
            <a:endParaRPr lang="en-US" sz="1100" dirty="0">
              <a:effectLst/>
              <a:latin typeface="Calibri"/>
              <a:ea typeface="Calibri"/>
              <a:cs typeface="Times New Roman"/>
            </a:endParaRPr>
          </a:p>
          <a:p>
            <a:pPr marL="0" marR="0">
              <a:spcBef>
                <a:spcPts val="0"/>
              </a:spcBef>
              <a:spcAft>
                <a:spcPts val="0"/>
              </a:spcAft>
            </a:pPr>
            <a:r>
              <a:rPr lang="en-US" sz="1000" b="1" dirty="0">
                <a:effectLst/>
                <a:latin typeface="Calibri"/>
                <a:ea typeface="Calibri"/>
                <a:cs typeface="Times New Roman"/>
              </a:rPr>
              <a:t> </a:t>
            </a:r>
            <a:endParaRPr lang="en-US" sz="1100" dirty="0">
              <a:effectLst/>
              <a:latin typeface="Calibri"/>
              <a:ea typeface="Calibri"/>
              <a:cs typeface="Times New Roman"/>
            </a:endParaRPr>
          </a:p>
          <a:p>
            <a:pPr marL="0" marR="0">
              <a:spcBef>
                <a:spcPts val="0"/>
              </a:spcBef>
              <a:spcAft>
                <a:spcPts val="0"/>
              </a:spcAft>
            </a:pPr>
            <a:r>
              <a:rPr lang="en-US" sz="1000" b="1" dirty="0">
                <a:effectLst/>
                <a:latin typeface="Calibri"/>
                <a:ea typeface="Calibri"/>
                <a:cs typeface="Times New Roman"/>
              </a:rPr>
              <a:t> </a:t>
            </a:r>
            <a:endParaRPr lang="en-US" sz="1100" dirty="0">
              <a:effectLst/>
              <a:latin typeface="Calibri"/>
              <a:ea typeface="Calibri"/>
              <a:cs typeface="Times New Roman"/>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3657600"/>
            <a:ext cx="3073977" cy="263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43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6" y="3753193"/>
            <a:ext cx="8595649" cy="690037"/>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sz="quarter" idx="1"/>
          </p:nvPr>
        </p:nvSpPr>
        <p:spPr>
          <a:xfrm>
            <a:off x="152400" y="1905000"/>
            <a:ext cx="8652163" cy="1219200"/>
          </a:xfrm>
        </p:spPr>
        <p:txBody>
          <a:bodyPr>
            <a:normAutofit/>
          </a:bodyPr>
          <a:lstStyle/>
          <a:p>
            <a:pPr marL="0" lvl="0" indent="0">
              <a:spcBef>
                <a:spcPts val="0"/>
              </a:spcBef>
              <a:buNone/>
            </a:pPr>
            <a:endParaRPr lang="en-US" sz="3800" dirty="0">
              <a:latin typeface="Calibri" pitchFamily="34" charset="0"/>
            </a:endParaRPr>
          </a:p>
          <a:p>
            <a:pPr marL="0" lvl="0" indent="0">
              <a:spcBef>
                <a:spcPts val="0"/>
              </a:spcBef>
              <a:buNone/>
            </a:pPr>
            <a:r>
              <a:rPr lang="en-US" sz="1800" b="1" dirty="0" smtClean="0">
                <a:latin typeface="Calibri" pitchFamily="34" charset="0"/>
              </a:rPr>
              <a:t>Section A, Step 1:  </a:t>
            </a:r>
            <a:r>
              <a:rPr lang="en-US" sz="1800" dirty="0" smtClean="0">
                <a:latin typeface="Calibri" pitchFamily="34" charset="0"/>
              </a:rPr>
              <a:t>Unduplicated Number of LIHEAP Bill Payment-Assisted Households.</a:t>
            </a:r>
          </a:p>
          <a:p>
            <a:pPr marL="234950" lvl="0" indent="-234950">
              <a:spcBef>
                <a:spcPts val="0"/>
              </a:spcBef>
              <a:buFont typeface="Arial" pitchFamily="34" charset="0"/>
              <a:buChar char="•"/>
            </a:pPr>
            <a:endParaRPr lang="en-US" sz="2800" dirty="0" smtClean="0">
              <a:latin typeface="Calibri" pitchFamily="34" charset="0"/>
            </a:endParaRPr>
          </a:p>
          <a:p>
            <a:pPr marL="0" lvl="0" indent="0">
              <a:spcBef>
                <a:spcPts val="0"/>
              </a:spcBef>
              <a:buNone/>
            </a:pPr>
            <a:endParaRPr lang="en-US" sz="2800" dirty="0">
              <a:latin typeface="Calibri" pitchFamily="34" charset="0"/>
            </a:endParaRPr>
          </a:p>
          <a:p>
            <a:pPr marL="0" lvl="0" indent="0">
              <a:spcBef>
                <a:spcPts val="0"/>
              </a:spcBef>
              <a:buNone/>
            </a:pPr>
            <a:endParaRPr lang="en-US" sz="4200" dirty="0" smtClean="0">
              <a:latin typeface="Calibri" pitchFamily="34" charset="0"/>
            </a:endParaRPr>
          </a:p>
        </p:txBody>
      </p:sp>
      <p:sp>
        <p:nvSpPr>
          <p:cNvPr id="2"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46</a:t>
            </a:fld>
            <a:endParaRPr lang="en-US"/>
          </a:p>
        </p:txBody>
      </p:sp>
      <p:sp>
        <p:nvSpPr>
          <p:cNvPr id="10" name="TextBox 9"/>
          <p:cNvSpPr txBox="1"/>
          <p:nvPr/>
        </p:nvSpPr>
        <p:spPr>
          <a:xfrm>
            <a:off x="1908132" y="5028580"/>
            <a:ext cx="7024255" cy="369332"/>
          </a:xfrm>
          <a:prstGeom prst="rect">
            <a:avLst/>
          </a:prstGeom>
          <a:noFill/>
        </p:spPr>
        <p:txBody>
          <a:bodyPr wrap="square" rtlCol="0">
            <a:spAutoFit/>
          </a:bodyPr>
          <a:lstStyle/>
          <a:p>
            <a:r>
              <a:rPr lang="en-US" b="1" dirty="0" smtClean="0">
                <a:solidFill>
                  <a:schemeClr val="accent1">
                    <a:lumMod val="50000"/>
                  </a:schemeClr>
                </a:solidFill>
                <a:latin typeface="Calibri" pitchFamily="34" charset="0"/>
              </a:rPr>
              <a:t>Section A, Step 2:  </a:t>
            </a:r>
            <a:r>
              <a:rPr lang="en-US" dirty="0" smtClean="0">
                <a:solidFill>
                  <a:schemeClr val="accent1">
                    <a:lumMod val="50000"/>
                  </a:schemeClr>
                </a:solidFill>
                <a:latin typeface="Calibri" pitchFamily="34" charset="0"/>
              </a:rPr>
              <a:t>Households should be broken out by main fuel type.</a:t>
            </a:r>
            <a:endParaRPr lang="en-US" dirty="0">
              <a:solidFill>
                <a:schemeClr val="accent1">
                  <a:lumMod val="50000"/>
                </a:schemeClr>
              </a:solidFill>
              <a:latin typeface="Calibri" pitchFamily="34" charset="0"/>
            </a:endParaRPr>
          </a:p>
        </p:txBody>
      </p:sp>
      <p:cxnSp>
        <p:nvCxnSpPr>
          <p:cNvPr id="14" name="Straight Arrow Connector 13"/>
          <p:cNvCxnSpPr/>
          <p:nvPr/>
        </p:nvCxnSpPr>
        <p:spPr>
          <a:xfrm flipV="1">
            <a:off x="6553200" y="467073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2895600"/>
            <a:ext cx="377536" cy="12015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56927" y="5017532"/>
            <a:ext cx="8652163" cy="1219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endParaRPr lang="en-US" sz="3800" dirty="0" smtClean="0">
              <a:latin typeface="Calibri" pitchFamily="34" charset="0"/>
            </a:endParaRPr>
          </a:p>
          <a:p>
            <a:pPr marL="0" indent="0" algn="ctr">
              <a:spcBef>
                <a:spcPts val="0"/>
              </a:spcBef>
              <a:buFont typeface="Wingdings"/>
              <a:buNone/>
            </a:pPr>
            <a:r>
              <a:rPr lang="en-US" sz="1800" b="1" dirty="0" smtClean="0">
                <a:latin typeface="Calibri" pitchFamily="34" charset="0"/>
              </a:rPr>
              <a:t>Note: this information will be pre-populated from the Household Report Form</a:t>
            </a:r>
            <a:r>
              <a:rPr lang="en-US" sz="1800" dirty="0" smtClean="0">
                <a:latin typeface="Calibri" pitchFamily="34" charset="0"/>
              </a:rPr>
              <a:t>.</a:t>
            </a:r>
          </a:p>
          <a:p>
            <a:pPr marL="234950" indent="-234950">
              <a:spcBef>
                <a:spcPts val="0"/>
              </a:spcBef>
              <a:buFont typeface="Arial" pitchFamily="34" charset="0"/>
              <a:buChar char="•"/>
            </a:pPr>
            <a:endParaRPr lang="en-US" sz="2800" dirty="0" smtClean="0">
              <a:latin typeface="Calibri" pitchFamily="34" charset="0"/>
            </a:endParaRPr>
          </a:p>
          <a:p>
            <a:pPr marL="0" indent="0">
              <a:spcBef>
                <a:spcPts val="0"/>
              </a:spcBef>
              <a:buFont typeface="Wingdings"/>
              <a:buNone/>
            </a:pPr>
            <a:endParaRPr lang="en-US" sz="2800" dirty="0" smtClean="0">
              <a:latin typeface="Calibri" pitchFamily="34" charset="0"/>
            </a:endParaRPr>
          </a:p>
          <a:p>
            <a:pPr marL="0" indent="0">
              <a:spcBef>
                <a:spcPts val="0"/>
              </a:spcBef>
              <a:buFont typeface="Wingdings"/>
              <a:buNone/>
            </a:pPr>
            <a:endParaRPr lang="en-US" sz="4200" dirty="0" smtClean="0">
              <a:latin typeface="Calibri" pitchFamily="34" charset="0"/>
            </a:endParaRPr>
          </a:p>
        </p:txBody>
      </p:sp>
      <p:sp>
        <p:nvSpPr>
          <p:cNvPr id="18" name="Rectangle 17"/>
          <p:cNvSpPr/>
          <p:nvPr/>
        </p:nvSpPr>
        <p:spPr>
          <a:xfrm>
            <a:off x="156927" y="3496356"/>
            <a:ext cx="8772328" cy="107491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96571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1" y="2969725"/>
            <a:ext cx="8974282" cy="1223071"/>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47</a:t>
            </a:fld>
            <a:endParaRPr lang="en-US"/>
          </a:p>
        </p:txBody>
      </p:sp>
      <p:sp>
        <p:nvSpPr>
          <p:cNvPr id="3" name="Content Placeholder 2"/>
          <p:cNvSpPr>
            <a:spLocks noGrp="1"/>
          </p:cNvSpPr>
          <p:nvPr>
            <p:ph sz="quarter" idx="1"/>
          </p:nvPr>
        </p:nvSpPr>
        <p:spPr>
          <a:xfrm>
            <a:off x="260350" y="1676400"/>
            <a:ext cx="8534400" cy="1143000"/>
          </a:xfrm>
        </p:spPr>
        <p:txBody>
          <a:bodyPr>
            <a:normAutofit/>
          </a:bodyPr>
          <a:lstStyle/>
          <a:p>
            <a:pPr marL="0" indent="0">
              <a:spcBef>
                <a:spcPts val="0"/>
              </a:spcBef>
              <a:buNone/>
            </a:pPr>
            <a:r>
              <a:rPr lang="en-US" sz="2100" b="1" dirty="0" smtClean="0">
                <a:latin typeface="Calibri" pitchFamily="34" charset="0"/>
              </a:rPr>
              <a:t>Part </a:t>
            </a:r>
            <a:r>
              <a:rPr lang="en-US" sz="2100" b="1" dirty="0" smtClean="0">
                <a:latin typeface="Calibri" pitchFamily="34" charset="0"/>
              </a:rPr>
              <a:t>V, </a:t>
            </a:r>
            <a:r>
              <a:rPr lang="en-US" sz="2100" b="1" dirty="0" smtClean="0">
                <a:latin typeface="Calibri" pitchFamily="34" charset="0"/>
              </a:rPr>
              <a:t>Section B </a:t>
            </a:r>
            <a:r>
              <a:rPr lang="en-US" sz="2100" dirty="0" smtClean="0">
                <a:latin typeface="Calibri" pitchFamily="34" charset="0"/>
              </a:rPr>
              <a:t>of the Performance Measures Report Form includes only those</a:t>
            </a:r>
            <a:r>
              <a:rPr lang="en-US" sz="2100" b="1" dirty="0" smtClean="0">
                <a:latin typeface="Calibri" pitchFamily="34" charset="0"/>
              </a:rPr>
              <a:t> </a:t>
            </a:r>
            <a:r>
              <a:rPr lang="en-US" sz="2100" dirty="0">
                <a:latin typeface="Calibri" pitchFamily="34" charset="0"/>
              </a:rPr>
              <a:t>h</a:t>
            </a:r>
            <a:r>
              <a:rPr lang="en-US" sz="2100" dirty="0" smtClean="0">
                <a:latin typeface="Calibri" pitchFamily="34" charset="0"/>
              </a:rPr>
              <a:t>ouseholds from Section A with </a:t>
            </a:r>
            <a:r>
              <a:rPr lang="en-US" sz="2100" dirty="0">
                <a:latin typeface="Calibri" pitchFamily="34" charset="0"/>
              </a:rPr>
              <a:t>12 </a:t>
            </a:r>
            <a:r>
              <a:rPr lang="en-US" sz="2100" b="1" dirty="0" smtClean="0">
                <a:latin typeface="Calibri" pitchFamily="34" charset="0"/>
              </a:rPr>
              <a:t>consecutive</a:t>
            </a:r>
            <a:r>
              <a:rPr lang="en-US" sz="2100" dirty="0" smtClean="0">
                <a:latin typeface="Calibri" pitchFamily="34" charset="0"/>
              </a:rPr>
              <a:t> Months </a:t>
            </a:r>
            <a:r>
              <a:rPr lang="en-US" sz="2100" dirty="0">
                <a:latin typeface="Calibri" pitchFamily="34" charset="0"/>
              </a:rPr>
              <a:t>of </a:t>
            </a:r>
            <a:r>
              <a:rPr lang="en-US" sz="2100" dirty="0" smtClean="0">
                <a:latin typeface="Calibri" pitchFamily="34" charset="0"/>
              </a:rPr>
              <a:t>Bill Data </a:t>
            </a:r>
            <a:r>
              <a:rPr lang="en-US" sz="2100" dirty="0">
                <a:latin typeface="Calibri" pitchFamily="34" charset="0"/>
              </a:rPr>
              <a:t>(Main Fuel and Electric</a:t>
            </a:r>
            <a:r>
              <a:rPr lang="en-US" sz="2100" dirty="0" smtClean="0">
                <a:latin typeface="Calibri" pitchFamily="34" charset="0"/>
              </a:rPr>
              <a:t>).  </a:t>
            </a:r>
            <a:endParaRPr lang="en-US" sz="2100" b="1" dirty="0" smtClean="0">
              <a:latin typeface="Calibri" pitchFamily="34" charset="0"/>
            </a:endParaRPr>
          </a:p>
          <a:p>
            <a:pPr marL="234950" lvl="0" indent="-234950">
              <a:spcBef>
                <a:spcPts val="0"/>
              </a:spcBef>
              <a:buFont typeface="Arial" pitchFamily="34" charset="0"/>
              <a:buChar char="•"/>
            </a:pPr>
            <a:endParaRPr lang="en-US" sz="2000" dirty="0" smtClean="0">
              <a:latin typeface="Calibri" pitchFamily="34" charset="0"/>
            </a:endParaRPr>
          </a:p>
          <a:p>
            <a:pPr marL="0" lvl="0" indent="0">
              <a:spcBef>
                <a:spcPts val="0"/>
              </a:spcBef>
              <a:buNone/>
            </a:pPr>
            <a:endParaRPr lang="en-US" sz="2800" dirty="0">
              <a:latin typeface="Calibri" pitchFamily="34" charset="0"/>
            </a:endParaRPr>
          </a:p>
          <a:p>
            <a:pPr marL="0" lvl="0" indent="0">
              <a:spcBef>
                <a:spcPts val="0"/>
              </a:spcBef>
              <a:buNone/>
            </a:pPr>
            <a:endParaRPr lang="en-US" sz="4200" dirty="0" smtClean="0">
              <a:latin typeface="Calibri" pitchFamily="34" charset="0"/>
            </a:endParaRPr>
          </a:p>
        </p:txBody>
      </p:sp>
      <p:sp>
        <p:nvSpPr>
          <p:cNvPr id="6" name="TextBox 5"/>
          <p:cNvSpPr txBox="1"/>
          <p:nvPr/>
        </p:nvSpPr>
        <p:spPr>
          <a:xfrm>
            <a:off x="58882" y="4395787"/>
            <a:ext cx="8915400" cy="2462213"/>
          </a:xfrm>
          <a:prstGeom prst="rect">
            <a:avLst/>
          </a:prstGeom>
          <a:noFill/>
        </p:spPr>
        <p:txBody>
          <a:bodyPr wrap="square" rtlCol="0">
            <a:spAutoFit/>
          </a:bodyPr>
          <a:lstStyle/>
          <a:p>
            <a:pPr lvl="1" indent="-292100">
              <a:spcBef>
                <a:spcPts val="0"/>
              </a:spcBef>
              <a:buAutoNum type="arabicPeriod"/>
            </a:pPr>
            <a:r>
              <a:rPr lang="en-US" sz="1900" b="1" dirty="0" smtClean="0">
                <a:latin typeface="Calibri" pitchFamily="34" charset="0"/>
              </a:rPr>
              <a:t>Unduplicated </a:t>
            </a:r>
            <a:r>
              <a:rPr lang="en-US" sz="1900" b="1" dirty="0">
                <a:latin typeface="Calibri" pitchFamily="34" charset="0"/>
              </a:rPr>
              <a:t>Number of Households with 12 </a:t>
            </a:r>
            <a:r>
              <a:rPr lang="en-US" sz="1900" b="1" dirty="0" smtClean="0">
                <a:latin typeface="Calibri" pitchFamily="34" charset="0"/>
              </a:rPr>
              <a:t>consecutive Months </a:t>
            </a:r>
            <a:r>
              <a:rPr lang="en-US" sz="1900" b="1" dirty="0">
                <a:latin typeface="Calibri" pitchFamily="34" charset="0"/>
              </a:rPr>
              <a:t>of Bill Data </a:t>
            </a:r>
            <a:endParaRPr lang="en-US" sz="1900" b="1" dirty="0" smtClean="0">
              <a:latin typeface="Calibri" pitchFamily="34" charset="0"/>
            </a:endParaRPr>
          </a:p>
          <a:p>
            <a:pPr marL="450850" lvl="1" indent="-285750">
              <a:lnSpc>
                <a:spcPct val="50000"/>
              </a:lnSpc>
              <a:spcBef>
                <a:spcPts val="0"/>
              </a:spcBef>
              <a:buClr>
                <a:schemeClr val="accent2"/>
              </a:buClr>
              <a:buSzPct val="60000"/>
              <a:buFont typeface="Wingdings" pitchFamily="2" charset="2"/>
              <a:buChar char="Ø"/>
            </a:pPr>
            <a:endParaRPr lang="en-US" sz="1400" dirty="0" smtClean="0">
              <a:latin typeface="Calibri" pitchFamily="34" charset="0"/>
            </a:endParaRPr>
          </a:p>
          <a:p>
            <a:pPr marL="803275" lvl="1" indent="-290513">
              <a:spcBef>
                <a:spcPts val="0"/>
              </a:spcBef>
              <a:buClr>
                <a:schemeClr val="accent2"/>
              </a:buClr>
              <a:buSzPct val="60000"/>
              <a:buFont typeface="Wingdings" pitchFamily="2" charset="2"/>
              <a:buChar char="Ø"/>
            </a:pPr>
            <a:r>
              <a:rPr lang="en-US" sz="1600" dirty="0" smtClean="0">
                <a:latin typeface="Calibri" pitchFamily="34" charset="0"/>
              </a:rPr>
              <a:t>Main </a:t>
            </a:r>
            <a:r>
              <a:rPr lang="en-US" sz="1600" dirty="0">
                <a:latin typeface="Calibri" pitchFamily="34" charset="0"/>
              </a:rPr>
              <a:t>Heating Fuel and </a:t>
            </a:r>
            <a:r>
              <a:rPr lang="en-US" sz="1600" dirty="0" smtClean="0">
                <a:latin typeface="Calibri" pitchFamily="34" charset="0"/>
              </a:rPr>
              <a:t>Electric</a:t>
            </a:r>
            <a:endParaRPr lang="en-US" sz="1600" dirty="0">
              <a:latin typeface="Calibri" pitchFamily="34" charset="0"/>
            </a:endParaRPr>
          </a:p>
          <a:p>
            <a:pPr lvl="1" indent="-290513">
              <a:spcBef>
                <a:spcPts val="0"/>
              </a:spcBef>
            </a:pPr>
            <a:endParaRPr lang="en-US" sz="1200" dirty="0">
              <a:latin typeface="Calibri" pitchFamily="34" charset="0"/>
            </a:endParaRPr>
          </a:p>
          <a:p>
            <a:pPr lvl="1" indent="-290513">
              <a:spcBef>
                <a:spcPts val="0"/>
              </a:spcBef>
            </a:pPr>
            <a:r>
              <a:rPr lang="en-US" sz="2000" b="1" dirty="0">
                <a:latin typeface="Calibri" pitchFamily="34" charset="0"/>
              </a:rPr>
              <a:t>2. </a:t>
            </a:r>
            <a:r>
              <a:rPr lang="en-US" sz="2000" b="1" dirty="0" smtClean="0">
                <a:latin typeface="Calibri" pitchFamily="34" charset="0"/>
              </a:rPr>
              <a:t>	</a:t>
            </a:r>
            <a:r>
              <a:rPr lang="en-US" sz="1900" b="1" dirty="0" smtClean="0">
                <a:latin typeface="Calibri" pitchFamily="34" charset="0"/>
              </a:rPr>
              <a:t>Average </a:t>
            </a:r>
            <a:r>
              <a:rPr lang="en-US" sz="1900" b="1" dirty="0">
                <a:latin typeface="Calibri" pitchFamily="34" charset="0"/>
              </a:rPr>
              <a:t>Annual Household Income</a:t>
            </a:r>
          </a:p>
          <a:p>
            <a:pPr lvl="1" indent="-290513">
              <a:spcBef>
                <a:spcPts val="0"/>
              </a:spcBef>
            </a:pPr>
            <a:endParaRPr lang="en-US" sz="1100" dirty="0">
              <a:latin typeface="Calibri" pitchFamily="34" charset="0"/>
            </a:endParaRPr>
          </a:p>
          <a:p>
            <a:pPr lvl="1" indent="-292100">
              <a:spcBef>
                <a:spcPts val="0"/>
              </a:spcBef>
              <a:buAutoNum type="arabicPeriod" startAt="3"/>
            </a:pPr>
            <a:r>
              <a:rPr lang="en-US" sz="1900" b="1" dirty="0" smtClean="0">
                <a:latin typeface="Calibri" pitchFamily="34" charset="0"/>
              </a:rPr>
              <a:t>Average </a:t>
            </a:r>
            <a:r>
              <a:rPr lang="en-US" sz="1900" b="1" dirty="0">
                <a:latin typeface="Calibri" pitchFamily="34" charset="0"/>
              </a:rPr>
              <a:t>Annual Total LIHEAP Benefit per Household </a:t>
            </a:r>
            <a:endParaRPr lang="en-US" sz="1900" b="1" dirty="0" smtClean="0">
              <a:latin typeface="Calibri" pitchFamily="34" charset="0"/>
            </a:endParaRPr>
          </a:p>
          <a:p>
            <a:pPr marL="165100" lvl="1">
              <a:lnSpc>
                <a:spcPct val="50000"/>
              </a:lnSpc>
              <a:spcBef>
                <a:spcPts val="0"/>
              </a:spcBef>
            </a:pPr>
            <a:endParaRPr lang="en-US" sz="1600" dirty="0" smtClean="0">
              <a:latin typeface="Calibri" pitchFamily="34" charset="0"/>
            </a:endParaRPr>
          </a:p>
          <a:p>
            <a:pPr marL="803275" lvl="1" indent="-290513">
              <a:spcBef>
                <a:spcPts val="0"/>
              </a:spcBef>
              <a:buClr>
                <a:schemeClr val="accent2"/>
              </a:buClr>
              <a:buSzPct val="60000"/>
              <a:buFont typeface="Wingdings" pitchFamily="2" charset="2"/>
              <a:buChar char="Ø"/>
            </a:pPr>
            <a:r>
              <a:rPr lang="en-US" sz="1600" dirty="0" smtClean="0">
                <a:latin typeface="Calibri" pitchFamily="34" charset="0"/>
              </a:rPr>
              <a:t>Including </a:t>
            </a:r>
            <a:r>
              <a:rPr lang="en-US" sz="1600" dirty="0">
                <a:latin typeface="Calibri" pitchFamily="34" charset="0"/>
              </a:rPr>
              <a:t>Heating, Cooling, Crisis, Supplemental </a:t>
            </a:r>
            <a:r>
              <a:rPr lang="en-US" sz="1600" dirty="0" smtClean="0">
                <a:latin typeface="Calibri" pitchFamily="34" charset="0"/>
              </a:rPr>
              <a:t>Benefits</a:t>
            </a:r>
            <a:endParaRPr lang="en-US" sz="1600" dirty="0">
              <a:latin typeface="Calibri" pitchFamily="34" charset="0"/>
            </a:endParaRPr>
          </a:p>
          <a:p>
            <a:endParaRPr lang="en-US" sz="2400" dirty="0">
              <a:latin typeface="Calibri" pitchFamily="34" charset="0"/>
            </a:endParaRPr>
          </a:p>
        </p:txBody>
      </p:sp>
      <p:sp>
        <p:nvSpPr>
          <p:cNvPr id="14" name="Rectangle 13"/>
          <p:cNvSpPr>
            <a:spLocks/>
          </p:cNvSpPr>
          <p:nvPr/>
        </p:nvSpPr>
        <p:spPr>
          <a:xfrm>
            <a:off x="58881" y="3581260"/>
            <a:ext cx="9008231" cy="61153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282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4" y="3021710"/>
            <a:ext cx="8966292" cy="2016270"/>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48</a:t>
            </a:fld>
            <a:endParaRPr lang="en-US"/>
          </a:p>
        </p:txBody>
      </p:sp>
      <p:sp>
        <p:nvSpPr>
          <p:cNvPr id="3" name="Content Placeholder 2"/>
          <p:cNvSpPr>
            <a:spLocks noGrp="1"/>
          </p:cNvSpPr>
          <p:nvPr>
            <p:ph sz="quarter" idx="1"/>
          </p:nvPr>
        </p:nvSpPr>
        <p:spPr>
          <a:xfrm>
            <a:off x="260350" y="1676400"/>
            <a:ext cx="8534400" cy="1143000"/>
          </a:xfrm>
        </p:spPr>
        <p:txBody>
          <a:bodyPr>
            <a:normAutofit/>
          </a:bodyPr>
          <a:lstStyle/>
          <a:p>
            <a:pPr marL="0" indent="0">
              <a:spcBef>
                <a:spcPts val="0"/>
              </a:spcBef>
              <a:buNone/>
            </a:pPr>
            <a:r>
              <a:rPr lang="en-US" sz="2000" b="1" dirty="0" smtClean="0">
                <a:latin typeface="Calibri" pitchFamily="34" charset="0"/>
              </a:rPr>
              <a:t>Part </a:t>
            </a:r>
            <a:r>
              <a:rPr lang="en-US" sz="2000" b="1" dirty="0" smtClean="0">
                <a:latin typeface="Calibri" pitchFamily="34" charset="0"/>
              </a:rPr>
              <a:t>V, </a:t>
            </a:r>
            <a:r>
              <a:rPr lang="en-US" sz="2000" b="1" dirty="0" smtClean="0">
                <a:latin typeface="Calibri" pitchFamily="34" charset="0"/>
              </a:rPr>
              <a:t>Section B </a:t>
            </a:r>
            <a:r>
              <a:rPr lang="en-US" sz="2000" dirty="0" smtClean="0">
                <a:latin typeface="Calibri" pitchFamily="34" charset="0"/>
              </a:rPr>
              <a:t>of the Performance Measures Report Form also asks grantees to report households’ average annual main heating fuel bill (Line 4) and average annual electricity bill (Line 5).</a:t>
            </a:r>
            <a:endParaRPr lang="en-US" sz="2000" b="1" dirty="0" smtClean="0">
              <a:latin typeface="Calibri" pitchFamily="34" charset="0"/>
            </a:endParaRPr>
          </a:p>
          <a:p>
            <a:pPr marL="234950" lvl="0" indent="-234950">
              <a:spcBef>
                <a:spcPts val="0"/>
              </a:spcBef>
              <a:buFont typeface="Arial" pitchFamily="34" charset="0"/>
              <a:buChar char="•"/>
            </a:pPr>
            <a:endParaRPr lang="en-US" sz="1800" dirty="0" smtClean="0">
              <a:latin typeface="Calibri" pitchFamily="34" charset="0"/>
            </a:endParaRPr>
          </a:p>
          <a:p>
            <a:pPr marL="0" lvl="0" indent="0">
              <a:spcBef>
                <a:spcPts val="0"/>
              </a:spcBef>
              <a:buNone/>
            </a:pPr>
            <a:endParaRPr lang="en-US" sz="2800" dirty="0">
              <a:latin typeface="Calibri" pitchFamily="34" charset="0"/>
            </a:endParaRPr>
          </a:p>
          <a:p>
            <a:pPr marL="0" lvl="0" indent="0">
              <a:spcBef>
                <a:spcPts val="0"/>
              </a:spcBef>
              <a:buNone/>
            </a:pPr>
            <a:endParaRPr lang="en-US" sz="4200" dirty="0" smtClean="0">
              <a:latin typeface="Calibri" pitchFamily="34" charset="0"/>
            </a:endParaRPr>
          </a:p>
        </p:txBody>
      </p:sp>
      <p:sp>
        <p:nvSpPr>
          <p:cNvPr id="6" name="TextBox 5"/>
          <p:cNvSpPr txBox="1"/>
          <p:nvPr/>
        </p:nvSpPr>
        <p:spPr>
          <a:xfrm>
            <a:off x="76200" y="5477736"/>
            <a:ext cx="8915400" cy="969496"/>
          </a:xfrm>
          <a:prstGeom prst="rect">
            <a:avLst/>
          </a:prstGeom>
          <a:noFill/>
        </p:spPr>
        <p:txBody>
          <a:bodyPr wrap="square" rtlCol="0">
            <a:spAutoFit/>
          </a:bodyPr>
          <a:lstStyle/>
          <a:p>
            <a:pPr lvl="1" indent="-290513">
              <a:spcBef>
                <a:spcPts val="0"/>
              </a:spcBef>
            </a:pPr>
            <a:endParaRPr lang="en-US" sz="1200" dirty="0">
              <a:latin typeface="Calibri" pitchFamily="34" charset="0"/>
            </a:endParaRPr>
          </a:p>
          <a:p>
            <a:endParaRPr lang="en-US" sz="500" dirty="0">
              <a:latin typeface="Calibri" pitchFamily="34" charset="0"/>
            </a:endParaRPr>
          </a:p>
          <a:p>
            <a:pPr marL="166688"/>
            <a:r>
              <a:rPr lang="en-US" sz="2000" dirty="0" smtClean="0">
                <a:latin typeface="Calibri" pitchFamily="34" charset="0"/>
              </a:rPr>
              <a:t>Lines 6-10 are “auto-calculated” for the grantee based on data entered in Section B, and will be discussed in further detail during the next portion of the training.</a:t>
            </a:r>
            <a:endParaRPr lang="en-US" sz="2000" dirty="0">
              <a:latin typeface="Calibri" pitchFamily="34" charset="0"/>
            </a:endParaRPr>
          </a:p>
        </p:txBody>
      </p:sp>
      <p:grpSp>
        <p:nvGrpSpPr>
          <p:cNvPr id="5" name="Group 4"/>
          <p:cNvGrpSpPr/>
          <p:nvPr/>
        </p:nvGrpSpPr>
        <p:grpSpPr>
          <a:xfrm>
            <a:off x="50754" y="4191000"/>
            <a:ext cx="8966292" cy="846979"/>
            <a:chOff x="114300" y="4054070"/>
            <a:chExt cx="9071580" cy="677897"/>
          </a:xfrm>
        </p:grpSpPr>
        <p:sp>
          <p:nvSpPr>
            <p:cNvPr id="10" name="Rectangle 9"/>
            <p:cNvSpPr/>
            <p:nvPr/>
          </p:nvSpPr>
          <p:spPr>
            <a:xfrm>
              <a:off x="114300" y="4269033"/>
              <a:ext cx="9045835" cy="462934"/>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054070"/>
              <a:ext cx="9071580" cy="21496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4537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747575"/>
            <a:ext cx="8915400" cy="2585163"/>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49</a:t>
            </a:fld>
            <a:endParaRPr lang="en-US"/>
          </a:p>
        </p:txBody>
      </p:sp>
      <p:sp>
        <p:nvSpPr>
          <p:cNvPr id="3" name="Content Placeholder 2"/>
          <p:cNvSpPr>
            <a:spLocks noGrp="1"/>
          </p:cNvSpPr>
          <p:nvPr>
            <p:ph sz="quarter" idx="1"/>
          </p:nvPr>
        </p:nvSpPr>
        <p:spPr>
          <a:xfrm>
            <a:off x="249382" y="1676400"/>
            <a:ext cx="8534400" cy="1143000"/>
          </a:xfrm>
        </p:spPr>
        <p:txBody>
          <a:bodyPr>
            <a:normAutofit/>
          </a:bodyPr>
          <a:lstStyle/>
          <a:p>
            <a:pPr marL="0" indent="0">
              <a:spcBef>
                <a:spcPts val="0"/>
              </a:spcBef>
              <a:buNone/>
            </a:pPr>
            <a:r>
              <a:rPr lang="en-US" sz="2000" b="1" dirty="0" smtClean="0">
                <a:latin typeface="Calibri" pitchFamily="34" charset="0"/>
              </a:rPr>
              <a:t>Part </a:t>
            </a:r>
            <a:r>
              <a:rPr lang="en-US" sz="2000" b="1" dirty="0" smtClean="0">
                <a:latin typeface="Calibri" pitchFamily="34" charset="0"/>
              </a:rPr>
              <a:t>V, </a:t>
            </a:r>
            <a:r>
              <a:rPr lang="en-US" sz="2000" b="1" dirty="0" smtClean="0">
                <a:latin typeface="Calibri" pitchFamily="34" charset="0"/>
              </a:rPr>
              <a:t>Section C </a:t>
            </a:r>
            <a:r>
              <a:rPr lang="en-US" sz="2000" dirty="0" smtClean="0">
                <a:latin typeface="Calibri" pitchFamily="34" charset="0"/>
              </a:rPr>
              <a:t>of the Performance Measures Report Form includes only those</a:t>
            </a:r>
            <a:r>
              <a:rPr lang="en-US" sz="2000" b="1" dirty="0" smtClean="0">
                <a:latin typeface="Calibri" pitchFamily="34" charset="0"/>
              </a:rPr>
              <a:t> 25% of households from Section B with the highest energy burden.</a:t>
            </a:r>
          </a:p>
          <a:p>
            <a:pPr marL="234950" lvl="0" indent="-234950">
              <a:spcBef>
                <a:spcPts val="0"/>
              </a:spcBef>
              <a:buFont typeface="Arial" pitchFamily="34" charset="0"/>
              <a:buChar char="•"/>
            </a:pPr>
            <a:endParaRPr lang="en-US" sz="2800" dirty="0" smtClean="0">
              <a:latin typeface="Calibri" pitchFamily="34" charset="0"/>
            </a:endParaRPr>
          </a:p>
          <a:p>
            <a:pPr marL="0" lvl="0" indent="0">
              <a:spcBef>
                <a:spcPts val="0"/>
              </a:spcBef>
              <a:buNone/>
            </a:pPr>
            <a:endParaRPr lang="en-US" sz="2800" dirty="0">
              <a:latin typeface="Calibri" pitchFamily="34" charset="0"/>
            </a:endParaRPr>
          </a:p>
          <a:p>
            <a:pPr marL="0" lvl="0" indent="0">
              <a:spcBef>
                <a:spcPts val="0"/>
              </a:spcBef>
              <a:buNone/>
            </a:pPr>
            <a:endParaRPr lang="en-US" sz="4200" dirty="0" smtClean="0">
              <a:latin typeface="Calibri" pitchFamily="34" charset="0"/>
            </a:endParaRPr>
          </a:p>
        </p:txBody>
      </p:sp>
      <p:sp>
        <p:nvSpPr>
          <p:cNvPr id="6" name="TextBox 5"/>
          <p:cNvSpPr txBox="1"/>
          <p:nvPr/>
        </p:nvSpPr>
        <p:spPr>
          <a:xfrm>
            <a:off x="228600" y="5562600"/>
            <a:ext cx="8666018" cy="1015663"/>
          </a:xfrm>
          <a:prstGeom prst="rect">
            <a:avLst/>
          </a:prstGeom>
          <a:noFill/>
        </p:spPr>
        <p:txBody>
          <a:bodyPr wrap="square" rtlCol="0">
            <a:spAutoFit/>
          </a:bodyPr>
          <a:lstStyle/>
          <a:p>
            <a:r>
              <a:rPr lang="en-US" sz="2000" dirty="0" smtClean="0">
                <a:latin typeface="Calibri" pitchFamily="34" charset="0"/>
              </a:rPr>
              <a:t>Grantees will need to use income and energy costs to calculate burden for households in Section B.  Then take the 25% of households with highest energy burden and use their data in Section C.</a:t>
            </a:r>
            <a:endParaRPr lang="en-US" sz="2000" dirty="0">
              <a:latin typeface="Calibri" pitchFamily="34" charset="0"/>
            </a:endParaRPr>
          </a:p>
        </p:txBody>
      </p:sp>
      <p:sp>
        <p:nvSpPr>
          <p:cNvPr id="10" name="Rectangle 9"/>
          <p:cNvSpPr/>
          <p:nvPr/>
        </p:nvSpPr>
        <p:spPr>
          <a:xfrm>
            <a:off x="76200" y="4800599"/>
            <a:ext cx="8943975" cy="53213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84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758952"/>
          </a:xfrm>
        </p:spPr>
        <p:txBody>
          <a:bodyPr>
            <a:normAutofit/>
          </a:bodyPr>
          <a:lstStyle/>
          <a:p>
            <a:pPr marL="234950"/>
            <a:r>
              <a:rPr lang="en-US" sz="3600" b="1" dirty="0">
                <a:latin typeface="Calibri" pitchFamily="34" charset="0"/>
              </a:rPr>
              <a:t>Introduction:  Training Overview</a:t>
            </a:r>
            <a:endParaRPr lang="en-US" sz="3600" dirty="0"/>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a:t>
            </a:fld>
            <a:endParaRPr lang="en-US"/>
          </a:p>
        </p:txBody>
      </p:sp>
      <p:sp>
        <p:nvSpPr>
          <p:cNvPr id="3" name="Content Placeholder 2"/>
          <p:cNvSpPr>
            <a:spLocks noGrp="1"/>
          </p:cNvSpPr>
          <p:nvPr>
            <p:ph sz="quarter" idx="1"/>
          </p:nvPr>
        </p:nvSpPr>
        <p:spPr>
          <a:xfrm>
            <a:off x="609600" y="1905000"/>
            <a:ext cx="8229600" cy="5318760"/>
          </a:xfrm>
        </p:spPr>
        <p:txBody>
          <a:bodyPr>
            <a:normAutofit fontScale="85000" lnSpcReduction="10000"/>
          </a:bodyPr>
          <a:lstStyle/>
          <a:p>
            <a:pPr marL="346075" indent="-346075">
              <a:lnSpc>
                <a:spcPct val="150000"/>
              </a:lnSpc>
              <a:buSzPct val="85000"/>
              <a:buFont typeface="Arial" pitchFamily="34" charset="0"/>
              <a:buChar char="•"/>
              <a:tabLst>
                <a:tab pos="1717675" algn="l"/>
              </a:tabLst>
            </a:pPr>
            <a:r>
              <a:rPr lang="en-US" sz="2200" b="1" dirty="0" smtClean="0">
                <a:latin typeface="Calibri" pitchFamily="34" charset="0"/>
              </a:rPr>
              <a:t>8:00 to 9:30 - Part 1:  LIHEAP Performance Measures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Restoration and Prevention Data Collection and Reporting</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Energy Burden Measure Data Collection and Reporting</a:t>
            </a:r>
            <a:endParaRPr lang="en-US" sz="1900" dirty="0">
              <a:latin typeface="Calibri" pitchFamily="34" charset="0"/>
            </a:endParaRPr>
          </a:p>
          <a:p>
            <a:pPr marL="346075" indent="-346075">
              <a:lnSpc>
                <a:spcPct val="150000"/>
              </a:lnSpc>
              <a:buSzPct val="85000"/>
              <a:buFont typeface="Arial" pitchFamily="34" charset="0"/>
              <a:buChar char="•"/>
            </a:pPr>
            <a:r>
              <a:rPr lang="en-US" sz="2200" b="1" dirty="0" smtClean="0">
                <a:latin typeface="Calibri" pitchFamily="34" charset="0"/>
              </a:rPr>
              <a:t>9:45 to 10:45 - Part 2: Schedule and Resources</a:t>
            </a:r>
          </a:p>
          <a:p>
            <a:pPr marL="666115" lvl="1" indent="-346075">
              <a:lnSpc>
                <a:spcPct val="150000"/>
              </a:lnSpc>
              <a:buSzPct val="85000"/>
              <a:buFont typeface="Arial" pitchFamily="34" charset="0"/>
              <a:buChar char="•"/>
            </a:pPr>
            <a:r>
              <a:rPr lang="en-US" sz="1900" dirty="0" smtClean="0">
                <a:latin typeface="Calibri" pitchFamily="34" charset="0"/>
              </a:rPr>
              <a:t>Schedule for Collecting and Reporting Performance Measures</a:t>
            </a:r>
          </a:p>
          <a:p>
            <a:pPr marL="666115" lvl="1" indent="-346075">
              <a:lnSpc>
                <a:spcPct val="150000"/>
              </a:lnSpc>
              <a:buSzPct val="85000"/>
              <a:buFont typeface="Arial" pitchFamily="34" charset="0"/>
              <a:buChar char="•"/>
            </a:pPr>
            <a:r>
              <a:rPr lang="en-US" sz="1900" dirty="0" smtClean="0">
                <a:latin typeface="Calibri" pitchFamily="34" charset="0"/>
              </a:rPr>
              <a:t>Performance Measures Checklist</a:t>
            </a:r>
          </a:p>
          <a:p>
            <a:pPr marL="666115" lvl="1" indent="-346075">
              <a:lnSpc>
                <a:spcPct val="150000"/>
              </a:lnSpc>
              <a:buSzPct val="85000"/>
              <a:buFont typeface="Arial" pitchFamily="34" charset="0"/>
              <a:buChar char="•"/>
            </a:pPr>
            <a:r>
              <a:rPr lang="en-US" sz="1900" dirty="0" smtClean="0">
                <a:latin typeface="Calibri" pitchFamily="34" charset="0"/>
              </a:rPr>
              <a:t>Performance Measures Resources</a:t>
            </a:r>
          </a:p>
          <a:p>
            <a:pPr marL="346075" indent="-346075">
              <a:lnSpc>
                <a:spcPct val="150000"/>
              </a:lnSpc>
              <a:buSzPct val="85000"/>
              <a:buFont typeface="Arial" pitchFamily="34" charset="0"/>
              <a:buChar char="•"/>
            </a:pPr>
            <a:r>
              <a:rPr lang="en-US" sz="2200" b="1" dirty="0" smtClean="0">
                <a:latin typeface="Calibri" pitchFamily="34" charset="0"/>
              </a:rPr>
              <a:t>11:00 to 12:00 – Part 3: LIHEAP Performance Management System</a:t>
            </a:r>
          </a:p>
          <a:p>
            <a:pPr marL="666115" lvl="1" indent="-346075">
              <a:lnSpc>
                <a:spcPct val="150000"/>
              </a:lnSpc>
              <a:buSzPct val="85000"/>
              <a:buFont typeface="Arial" pitchFamily="34" charset="0"/>
              <a:buChar char="•"/>
            </a:pPr>
            <a:r>
              <a:rPr lang="en-US" sz="1900" dirty="0" smtClean="0">
                <a:latin typeface="Calibri" pitchFamily="34" charset="0"/>
              </a:rPr>
              <a:t>LIHEAP Logic Model – Performance Management Framework</a:t>
            </a:r>
          </a:p>
          <a:p>
            <a:pPr marL="666115" lvl="1" indent="-346075">
              <a:lnSpc>
                <a:spcPct val="150000"/>
              </a:lnSpc>
              <a:buSzPct val="85000"/>
              <a:buFont typeface="Arial" pitchFamily="34" charset="0"/>
              <a:buChar char="•"/>
            </a:pPr>
            <a:r>
              <a:rPr lang="en-US" sz="1900" dirty="0" smtClean="0">
                <a:latin typeface="Calibri" pitchFamily="34" charset="0"/>
              </a:rPr>
              <a:t>LIHEAP State Plan – Program Design and Implementation</a:t>
            </a: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None/>
            </a:pPr>
            <a:r>
              <a:rPr lang="en-US" sz="1900" dirty="0" smtClean="0">
                <a:latin typeface="Calibri" pitchFamily="34" charset="0"/>
              </a:rPr>
              <a:t>	</a:t>
            </a:r>
            <a:endParaRPr lang="en-US" sz="1900" dirty="0">
              <a:latin typeface="Calibri" pitchFamily="34" charset="0"/>
            </a:endParaRPr>
          </a:p>
        </p:txBody>
      </p:sp>
    </p:spTree>
    <p:extLst>
      <p:ext uri="{BB962C8B-B14F-4D97-AF65-F5344CB8AC3E}">
        <p14:creationId xmlns:p14="http://schemas.microsoft.com/office/powerpoint/2010/main" val="742189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50</a:t>
            </a:fld>
            <a:endParaRPr lang="en-US"/>
          </a:p>
        </p:txBody>
      </p:sp>
      <p:sp>
        <p:nvSpPr>
          <p:cNvPr id="3" name="Content Placeholder 2"/>
          <p:cNvSpPr>
            <a:spLocks noGrp="1"/>
          </p:cNvSpPr>
          <p:nvPr>
            <p:ph sz="quarter" idx="1"/>
          </p:nvPr>
        </p:nvSpPr>
        <p:spPr>
          <a:xfrm>
            <a:off x="457200" y="1676400"/>
            <a:ext cx="8326582" cy="4876800"/>
          </a:xfrm>
        </p:spPr>
        <p:txBody>
          <a:bodyPr>
            <a:normAutofit/>
          </a:bodyPr>
          <a:lstStyle/>
          <a:p>
            <a:pPr marL="0" indent="0">
              <a:spcBef>
                <a:spcPts val="0"/>
              </a:spcBef>
              <a:buNone/>
            </a:pPr>
            <a:r>
              <a:rPr lang="en-US" sz="2000" dirty="0" smtClean="0">
                <a:latin typeface="Calibri" pitchFamily="34" charset="0"/>
              </a:rPr>
              <a:t>Once the 25% of households with the highest energy burden have been identified for Section C—the same data elements are reported for these households that were reported in Section B.  These include:</a:t>
            </a:r>
          </a:p>
          <a:p>
            <a:pPr marL="0" indent="0">
              <a:spcBef>
                <a:spcPts val="0"/>
              </a:spcBef>
              <a:buNone/>
            </a:pPr>
            <a:endParaRPr lang="en-US" sz="2000" b="1" dirty="0">
              <a:latin typeface="Calibri" pitchFamily="34" charset="0"/>
            </a:endParaRPr>
          </a:p>
          <a:p>
            <a:pPr marL="512763" lvl="1" indent="-512763">
              <a:spcBef>
                <a:spcPts val="0"/>
              </a:spcBef>
              <a:buNone/>
            </a:pPr>
            <a:r>
              <a:rPr lang="en-US" sz="2000" b="1" dirty="0" smtClean="0">
                <a:latin typeface="Calibri" pitchFamily="34" charset="0"/>
              </a:rPr>
              <a:t>1.	Unduplicated </a:t>
            </a:r>
            <a:r>
              <a:rPr lang="en-US" sz="2000" b="1" dirty="0">
                <a:latin typeface="Calibri" pitchFamily="34" charset="0"/>
              </a:rPr>
              <a:t>Number of </a:t>
            </a:r>
            <a:r>
              <a:rPr lang="en-US" sz="2000" b="1" dirty="0" smtClean="0">
                <a:latin typeface="Calibri" pitchFamily="34" charset="0"/>
              </a:rPr>
              <a:t>High Burden Households </a:t>
            </a:r>
            <a:r>
              <a:rPr lang="en-US" sz="2000" b="1" dirty="0">
                <a:latin typeface="Calibri" pitchFamily="34" charset="0"/>
              </a:rPr>
              <a:t>with 12 Months of Bill Data </a:t>
            </a:r>
            <a:r>
              <a:rPr lang="en-US" sz="2000" dirty="0" smtClean="0">
                <a:latin typeface="Calibri" pitchFamily="34" charset="0"/>
              </a:rPr>
              <a:t>(</a:t>
            </a:r>
            <a:r>
              <a:rPr lang="en-US" sz="2000" i="1" dirty="0" smtClean="0">
                <a:latin typeface="Calibri" pitchFamily="34" charset="0"/>
              </a:rPr>
              <a:t>Main </a:t>
            </a:r>
            <a:r>
              <a:rPr lang="en-US" sz="2000" i="1" dirty="0">
                <a:latin typeface="Calibri" pitchFamily="34" charset="0"/>
              </a:rPr>
              <a:t>Heating Fuel and </a:t>
            </a:r>
            <a:r>
              <a:rPr lang="en-US" sz="2000" i="1" dirty="0" smtClean="0">
                <a:latin typeface="Calibri" pitchFamily="34" charset="0"/>
              </a:rPr>
              <a:t>Electric)</a:t>
            </a:r>
          </a:p>
          <a:p>
            <a:pPr marL="512762" lvl="1" indent="0">
              <a:spcBef>
                <a:spcPts val="0"/>
              </a:spcBef>
              <a:buClr>
                <a:schemeClr val="accent2"/>
              </a:buClr>
              <a:buSzPct val="60000"/>
              <a:buNone/>
            </a:pPr>
            <a:endParaRPr lang="en-US" sz="1800" b="1" dirty="0">
              <a:latin typeface="Calibri" pitchFamily="34" charset="0"/>
            </a:endParaRPr>
          </a:p>
          <a:p>
            <a:pPr marL="512763" lvl="1" indent="-512763">
              <a:spcBef>
                <a:spcPts val="0"/>
              </a:spcBef>
              <a:buClr>
                <a:schemeClr val="accent2"/>
              </a:buClr>
              <a:buSzPct val="60000"/>
              <a:buNone/>
            </a:pPr>
            <a:r>
              <a:rPr lang="en-US" sz="2000" b="1" dirty="0" smtClean="0">
                <a:latin typeface="Calibri" pitchFamily="34" charset="0"/>
              </a:rPr>
              <a:t>2</a:t>
            </a:r>
            <a:r>
              <a:rPr lang="en-US" sz="2000" b="1" dirty="0">
                <a:latin typeface="Calibri" pitchFamily="34" charset="0"/>
              </a:rPr>
              <a:t>. 	Average Annual Household Income</a:t>
            </a:r>
          </a:p>
          <a:p>
            <a:pPr marL="512763" lvl="1" indent="-401638">
              <a:spcBef>
                <a:spcPts val="0"/>
              </a:spcBef>
              <a:buNone/>
            </a:pPr>
            <a:endParaRPr lang="en-US" sz="1800" dirty="0" smtClean="0">
              <a:latin typeface="Calibri" pitchFamily="34" charset="0"/>
            </a:endParaRPr>
          </a:p>
          <a:p>
            <a:pPr marL="512763" lvl="1" indent="-512763">
              <a:spcBef>
                <a:spcPts val="0"/>
              </a:spcBef>
              <a:buNone/>
            </a:pPr>
            <a:r>
              <a:rPr lang="en-US" sz="2000" b="1" dirty="0" smtClean="0">
                <a:latin typeface="Calibri" pitchFamily="34" charset="0"/>
              </a:rPr>
              <a:t>3.</a:t>
            </a:r>
            <a:r>
              <a:rPr lang="en-US" sz="1100" b="1" dirty="0" smtClean="0">
                <a:latin typeface="Calibri" pitchFamily="34" charset="0"/>
              </a:rPr>
              <a:t>	</a:t>
            </a:r>
            <a:r>
              <a:rPr lang="en-US" sz="2000" b="1" dirty="0" smtClean="0">
                <a:latin typeface="Calibri" pitchFamily="34" charset="0"/>
              </a:rPr>
              <a:t>Average </a:t>
            </a:r>
            <a:r>
              <a:rPr lang="en-US" sz="2000" b="1" dirty="0">
                <a:latin typeface="Calibri" pitchFamily="34" charset="0"/>
              </a:rPr>
              <a:t>Annual Total LIHEAP Benefit per Household </a:t>
            </a:r>
          </a:p>
          <a:p>
            <a:pPr marL="165100" lvl="1">
              <a:lnSpc>
                <a:spcPct val="50000"/>
              </a:lnSpc>
              <a:spcBef>
                <a:spcPts val="0"/>
              </a:spcBef>
            </a:pPr>
            <a:endParaRPr lang="en-US" sz="1600" dirty="0">
              <a:latin typeface="Calibri" pitchFamily="34" charset="0"/>
            </a:endParaRPr>
          </a:p>
          <a:p>
            <a:pPr marL="803275" lvl="1" indent="-290513">
              <a:spcBef>
                <a:spcPts val="0"/>
              </a:spcBef>
              <a:buClr>
                <a:schemeClr val="accent2"/>
              </a:buClr>
              <a:buSzPct val="60000"/>
              <a:buFont typeface="Wingdings" pitchFamily="2" charset="2"/>
              <a:buChar char="Ø"/>
            </a:pPr>
            <a:r>
              <a:rPr lang="en-US" sz="1600" i="1" dirty="0">
                <a:latin typeface="Calibri" pitchFamily="34" charset="0"/>
              </a:rPr>
              <a:t>Including Heating, Cooling, Crisis, Supplemental Benefits</a:t>
            </a:r>
          </a:p>
          <a:p>
            <a:pPr marL="0" indent="0">
              <a:spcBef>
                <a:spcPts val="0"/>
              </a:spcBef>
              <a:buNone/>
            </a:pPr>
            <a:endParaRPr lang="en-US" sz="1800" b="1" dirty="0" smtClean="0">
              <a:latin typeface="Calibri" pitchFamily="34" charset="0"/>
            </a:endParaRPr>
          </a:p>
          <a:p>
            <a:pPr marL="512763" indent="-512763">
              <a:spcBef>
                <a:spcPts val="0"/>
              </a:spcBef>
              <a:buNone/>
            </a:pPr>
            <a:r>
              <a:rPr lang="en-US" sz="2000" b="1" dirty="0" smtClean="0">
                <a:latin typeface="Calibri" pitchFamily="34" charset="0"/>
              </a:rPr>
              <a:t>4.	Average </a:t>
            </a:r>
            <a:r>
              <a:rPr lang="en-US" sz="2000" b="1" dirty="0">
                <a:latin typeface="Calibri" pitchFamily="34" charset="0"/>
              </a:rPr>
              <a:t>Annual </a:t>
            </a:r>
            <a:r>
              <a:rPr lang="en-US" sz="2000" b="1" dirty="0" smtClean="0">
                <a:latin typeface="Calibri" pitchFamily="34" charset="0"/>
              </a:rPr>
              <a:t>Main Fuel Bill</a:t>
            </a:r>
          </a:p>
          <a:p>
            <a:pPr marL="0" indent="0">
              <a:spcBef>
                <a:spcPts val="0"/>
              </a:spcBef>
              <a:buNone/>
            </a:pPr>
            <a:endParaRPr lang="en-US" sz="1800" b="1" dirty="0" smtClean="0">
              <a:latin typeface="Calibri" pitchFamily="34" charset="0"/>
            </a:endParaRPr>
          </a:p>
          <a:p>
            <a:pPr marL="512763" indent="-512763">
              <a:spcBef>
                <a:spcPts val="0"/>
              </a:spcBef>
              <a:buNone/>
            </a:pPr>
            <a:r>
              <a:rPr lang="en-US" sz="2000" b="1" dirty="0" smtClean="0">
                <a:latin typeface="Calibri" pitchFamily="34" charset="0"/>
              </a:rPr>
              <a:t>5.	Average Annual Electric Bill</a:t>
            </a:r>
            <a:endParaRPr lang="en-US" sz="2000" b="1" dirty="0">
              <a:latin typeface="Calibri" pitchFamily="34" charset="0"/>
            </a:endParaRPr>
          </a:p>
          <a:p>
            <a:pPr marL="512763" lvl="0" indent="-512763">
              <a:spcBef>
                <a:spcPts val="0"/>
              </a:spcBef>
              <a:buFont typeface="Arial" pitchFamily="34" charset="0"/>
              <a:buChar char="•"/>
            </a:pPr>
            <a:endParaRPr lang="en-US" sz="2800" dirty="0" smtClean="0">
              <a:latin typeface="Calibri" pitchFamily="34" charset="0"/>
            </a:endParaRPr>
          </a:p>
          <a:p>
            <a:pPr marL="0" lvl="0" indent="0">
              <a:spcBef>
                <a:spcPts val="0"/>
              </a:spcBef>
              <a:buNone/>
            </a:pPr>
            <a:endParaRPr lang="en-US" sz="2800" dirty="0">
              <a:latin typeface="Calibri" pitchFamily="34" charset="0"/>
            </a:endParaRPr>
          </a:p>
          <a:p>
            <a:pPr marL="0" lvl="0" indent="0">
              <a:spcBef>
                <a:spcPts val="0"/>
              </a:spcBef>
              <a:buNone/>
            </a:pPr>
            <a:endParaRPr lang="en-US" sz="4200" dirty="0" smtClean="0">
              <a:latin typeface="Calibri" pitchFamily="34" charset="0"/>
            </a:endParaRPr>
          </a:p>
        </p:txBody>
      </p:sp>
    </p:spTree>
    <p:extLst>
      <p:ext uri="{BB962C8B-B14F-4D97-AF65-F5344CB8AC3E}">
        <p14:creationId xmlns:p14="http://schemas.microsoft.com/office/powerpoint/2010/main" val="2336170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69749"/>
            <a:ext cx="8850410" cy="3851287"/>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smtClean="0">
                <a:solidFill>
                  <a:schemeClr val="tx2">
                    <a:lumMod val="75000"/>
                  </a:schemeClr>
                </a:solidFill>
                <a:latin typeface="Calibri" pitchFamily="34" charset="0"/>
              </a:rPr>
              <a:t>Section 4:  Energy Burden Measure Data Reporting</a:t>
            </a:r>
            <a:br>
              <a:rPr lang="en-US" sz="3600" b="1" dirty="0" smtClean="0">
                <a:solidFill>
                  <a:schemeClr val="tx2">
                    <a:lumMod val="75000"/>
                  </a:schemeClr>
                </a:solidFill>
                <a:latin typeface="Calibri" pitchFamily="34" charset="0"/>
              </a:rPr>
            </a:br>
            <a:r>
              <a:rPr lang="en-US" sz="3600" b="1" i="1" dirty="0" smtClean="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smtClean="0">
                <a:solidFill>
                  <a:schemeClr val="tx2">
                    <a:lumMod val="75000"/>
                  </a:schemeClr>
                </a:solidFill>
                <a:latin typeface="Calibri" pitchFamily="34" charset="0"/>
              </a:rPr>
              <a:t>the Report</a:t>
            </a:r>
            <a:endParaRPr lang="en-US" sz="36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51</a:t>
            </a:fld>
            <a:endParaRPr lang="en-US"/>
          </a:p>
        </p:txBody>
      </p:sp>
      <p:sp>
        <p:nvSpPr>
          <p:cNvPr id="3" name="Content Placeholder 2"/>
          <p:cNvSpPr>
            <a:spLocks noGrp="1"/>
          </p:cNvSpPr>
          <p:nvPr>
            <p:ph sz="quarter" idx="1"/>
          </p:nvPr>
        </p:nvSpPr>
        <p:spPr>
          <a:xfrm>
            <a:off x="462835" y="5791200"/>
            <a:ext cx="8681165" cy="651526"/>
          </a:xfrm>
        </p:spPr>
        <p:txBody>
          <a:bodyPr>
            <a:normAutofit/>
          </a:bodyPr>
          <a:lstStyle/>
          <a:p>
            <a:pPr marL="0" indent="0">
              <a:spcBef>
                <a:spcPts val="0"/>
              </a:spcBef>
              <a:buNone/>
            </a:pPr>
            <a:r>
              <a:rPr lang="en-US" sz="1800" b="1" dirty="0" smtClean="0">
                <a:latin typeface="Calibri" pitchFamily="34" charset="0"/>
              </a:rPr>
              <a:t>Part </a:t>
            </a:r>
            <a:r>
              <a:rPr lang="en-US" sz="1800" b="1" dirty="0" smtClean="0">
                <a:latin typeface="Calibri" pitchFamily="34" charset="0"/>
              </a:rPr>
              <a:t>V, </a:t>
            </a:r>
            <a:r>
              <a:rPr lang="en-US" sz="1800" b="1" dirty="0" smtClean="0">
                <a:latin typeface="Calibri" pitchFamily="34" charset="0"/>
              </a:rPr>
              <a:t>Sections D and E of the Performance Measures Report </a:t>
            </a:r>
            <a:r>
              <a:rPr lang="en-US" sz="1800" dirty="0" smtClean="0">
                <a:latin typeface="Calibri" pitchFamily="34" charset="0"/>
              </a:rPr>
              <a:t>are auto-calculated for grantees‒and will be explained in more detail during the next portion of the training.</a:t>
            </a:r>
          </a:p>
          <a:p>
            <a:pPr marL="0" lvl="0" indent="0">
              <a:spcBef>
                <a:spcPts val="0"/>
              </a:spcBef>
              <a:buNone/>
            </a:pPr>
            <a:endParaRPr lang="en-US" sz="2800" dirty="0">
              <a:latin typeface="Calibri" pitchFamily="34" charset="0"/>
            </a:endParaRPr>
          </a:p>
          <a:p>
            <a:pPr marL="0" lvl="0" indent="0">
              <a:spcBef>
                <a:spcPts val="0"/>
              </a:spcBef>
              <a:buNone/>
            </a:pPr>
            <a:endParaRPr lang="en-US" sz="4200" dirty="0" smtClean="0">
              <a:latin typeface="Calibri" pitchFamily="34" charset="0"/>
            </a:endParaRPr>
          </a:p>
        </p:txBody>
      </p:sp>
      <p:grpSp>
        <p:nvGrpSpPr>
          <p:cNvPr id="5" name="Group 4"/>
          <p:cNvGrpSpPr/>
          <p:nvPr/>
        </p:nvGrpSpPr>
        <p:grpSpPr>
          <a:xfrm>
            <a:off x="152401" y="4219971"/>
            <a:ext cx="8850410" cy="1340793"/>
            <a:chOff x="-123829" y="4903101"/>
            <a:chExt cx="9244070" cy="1518946"/>
          </a:xfrm>
        </p:grpSpPr>
        <p:sp>
          <p:nvSpPr>
            <p:cNvPr id="10" name="Rectangle 9"/>
            <p:cNvSpPr/>
            <p:nvPr/>
          </p:nvSpPr>
          <p:spPr>
            <a:xfrm>
              <a:off x="-123829" y="5168277"/>
              <a:ext cx="9244069" cy="675349"/>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829" y="5888647"/>
              <a:ext cx="9244070" cy="5334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828" y="4903101"/>
              <a:ext cx="9244068" cy="26517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631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fontScale="90000"/>
          </a:bodyPr>
          <a:lstStyle/>
          <a:p>
            <a:pPr marL="1939925" indent="-1828800">
              <a:lnSpc>
                <a:spcPct val="90000"/>
              </a:lnSpc>
            </a:pPr>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4:  </a:t>
            </a:r>
            <a:r>
              <a:rPr lang="en-US" sz="3600" b="1" dirty="0">
                <a:solidFill>
                  <a:schemeClr val="tx2">
                    <a:lumMod val="75000"/>
                  </a:schemeClr>
                </a:solidFill>
                <a:latin typeface="Calibri" pitchFamily="34" charset="0"/>
              </a:rPr>
              <a:t>Energy Burden Measure Data Reporting</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Completing Part </a:t>
            </a:r>
            <a:r>
              <a:rPr lang="en-US" sz="3600" b="1" i="1" dirty="0" smtClean="0">
                <a:solidFill>
                  <a:schemeClr val="tx2">
                    <a:lumMod val="75000"/>
                  </a:schemeClr>
                </a:solidFill>
                <a:latin typeface="Calibri" pitchFamily="34" charset="0"/>
              </a:rPr>
              <a:t>V of </a:t>
            </a:r>
            <a:r>
              <a:rPr lang="en-US" sz="3600" b="1" i="1" dirty="0">
                <a:solidFill>
                  <a:schemeClr val="tx2">
                    <a:lumMod val="75000"/>
                  </a:schemeClr>
                </a:solidFill>
                <a:latin typeface="Calibri" pitchFamily="34" charset="0"/>
              </a:rPr>
              <a:t>the Report</a:t>
            </a:r>
            <a:endParaRPr lang="en-US" sz="36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52</a:t>
            </a:fld>
            <a:endParaRPr lang="en-US"/>
          </a:p>
        </p:txBody>
      </p:sp>
      <p:sp>
        <p:nvSpPr>
          <p:cNvPr id="10" name="Content Placeholder 2"/>
          <p:cNvSpPr>
            <a:spLocks noGrp="1"/>
          </p:cNvSpPr>
          <p:nvPr>
            <p:ph sz="quarter" idx="1"/>
          </p:nvPr>
        </p:nvSpPr>
        <p:spPr>
          <a:xfrm>
            <a:off x="609600" y="3048000"/>
            <a:ext cx="7924800" cy="533400"/>
          </a:xfrm>
        </p:spPr>
        <p:txBody>
          <a:bodyPr>
            <a:noAutofit/>
          </a:bodyPr>
          <a:lstStyle/>
          <a:p>
            <a:pPr marL="0" indent="0" algn="ctr">
              <a:spcBef>
                <a:spcPts val="3000"/>
              </a:spcBef>
              <a:buNone/>
            </a:pPr>
            <a:r>
              <a:rPr lang="en-US" sz="4000" b="1" dirty="0" smtClean="0">
                <a:latin typeface="Calibri" pitchFamily="34" charset="0"/>
              </a:rPr>
              <a:t>Questions</a:t>
            </a:r>
          </a:p>
        </p:txBody>
      </p:sp>
    </p:spTree>
    <p:extLst>
      <p:ext uri="{BB962C8B-B14F-4D97-AF65-F5344CB8AC3E}">
        <p14:creationId xmlns:p14="http://schemas.microsoft.com/office/powerpoint/2010/main" val="2081731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939925" indent="-1828800">
              <a:lnSpc>
                <a:spcPct val="90000"/>
              </a:lnSpc>
            </a:pPr>
            <a:r>
              <a:rPr lang="en-US" sz="3600" b="1" dirty="0" smtClean="0">
                <a:solidFill>
                  <a:srgbClr val="00B050"/>
                </a:solidFill>
                <a:latin typeface="Calibri" pitchFamily="34" charset="0"/>
              </a:rPr>
              <a:t>Break</a:t>
            </a:r>
            <a:endParaRPr lang="en-US" sz="36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53</a:t>
            </a:fld>
            <a:endParaRPr lang="en-US"/>
          </a:p>
        </p:txBody>
      </p:sp>
      <p:sp>
        <p:nvSpPr>
          <p:cNvPr id="10" name="Content Placeholder 2"/>
          <p:cNvSpPr>
            <a:spLocks noGrp="1"/>
          </p:cNvSpPr>
          <p:nvPr>
            <p:ph sz="quarter" idx="1"/>
          </p:nvPr>
        </p:nvSpPr>
        <p:spPr>
          <a:xfrm>
            <a:off x="609600" y="3048000"/>
            <a:ext cx="7924800" cy="533400"/>
          </a:xfrm>
        </p:spPr>
        <p:txBody>
          <a:bodyPr>
            <a:noAutofit/>
          </a:bodyPr>
          <a:lstStyle/>
          <a:p>
            <a:pPr marL="0" indent="0" algn="ctr">
              <a:spcBef>
                <a:spcPts val="3000"/>
              </a:spcBef>
              <a:buNone/>
            </a:pPr>
            <a:r>
              <a:rPr lang="en-US" sz="4000" b="1" dirty="0" smtClean="0">
                <a:latin typeface="Calibri" pitchFamily="34" charset="0"/>
              </a:rPr>
              <a:t>Return at 9:45</a:t>
            </a:r>
          </a:p>
        </p:txBody>
      </p:sp>
    </p:spTree>
    <p:extLst>
      <p:ext uri="{BB962C8B-B14F-4D97-AF65-F5344CB8AC3E}">
        <p14:creationId xmlns:p14="http://schemas.microsoft.com/office/powerpoint/2010/main" val="2081731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758952"/>
          </a:xfrm>
        </p:spPr>
        <p:txBody>
          <a:bodyPr>
            <a:normAutofit/>
          </a:bodyPr>
          <a:lstStyle/>
          <a:p>
            <a:pPr marL="234950"/>
            <a:r>
              <a:rPr lang="en-US" sz="3600" b="1" dirty="0">
                <a:latin typeface="Calibri" pitchFamily="34" charset="0"/>
              </a:rPr>
              <a:t>Part Two – Checklist, Schedule, and Resources</a:t>
            </a:r>
            <a:endParaRPr lang="en-US" sz="3600" dirty="0"/>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54</a:t>
            </a:fld>
            <a:endParaRPr lang="en-US"/>
          </a:p>
        </p:txBody>
      </p:sp>
      <p:sp>
        <p:nvSpPr>
          <p:cNvPr id="3" name="Content Placeholder 2"/>
          <p:cNvSpPr>
            <a:spLocks noGrp="1"/>
          </p:cNvSpPr>
          <p:nvPr>
            <p:ph sz="quarter" idx="1"/>
          </p:nvPr>
        </p:nvSpPr>
        <p:spPr>
          <a:xfrm>
            <a:off x="609600" y="1905000"/>
            <a:ext cx="8229600" cy="5318760"/>
          </a:xfrm>
        </p:spPr>
        <p:txBody>
          <a:bodyPr>
            <a:normAutofit/>
          </a:bodyPr>
          <a:lstStyle/>
          <a:p>
            <a:pPr marL="346075" indent="-346075">
              <a:lnSpc>
                <a:spcPct val="150000"/>
              </a:lnSpc>
              <a:buSzPct val="85000"/>
              <a:buFont typeface="Arial" pitchFamily="34" charset="0"/>
              <a:buChar char="•"/>
            </a:pPr>
            <a:r>
              <a:rPr lang="en-US" sz="2200" b="1" dirty="0" smtClean="0">
                <a:latin typeface="Calibri" pitchFamily="34" charset="0"/>
              </a:rPr>
              <a:t>9:45 to 10:45 – Part 2: LIHEAP Performance Management System</a:t>
            </a:r>
          </a:p>
          <a:p>
            <a:pPr marL="666115" lvl="1" indent="-346075">
              <a:lnSpc>
                <a:spcPct val="150000"/>
              </a:lnSpc>
              <a:buSzPct val="85000"/>
              <a:buFont typeface="Arial" pitchFamily="34" charset="0"/>
              <a:buChar char="•"/>
            </a:pPr>
            <a:r>
              <a:rPr lang="en-US" sz="1900" dirty="0" smtClean="0">
                <a:latin typeface="Calibri" pitchFamily="34" charset="0"/>
              </a:rPr>
              <a:t>Section 5: Schedule </a:t>
            </a:r>
            <a:r>
              <a:rPr lang="en-US" sz="1900" dirty="0">
                <a:latin typeface="Calibri" pitchFamily="34" charset="0"/>
              </a:rPr>
              <a:t>for Collecting and Reporting Performance Measures</a:t>
            </a:r>
          </a:p>
          <a:p>
            <a:pPr marL="666115" lvl="1" indent="-346075">
              <a:lnSpc>
                <a:spcPct val="150000"/>
              </a:lnSpc>
              <a:buSzPct val="85000"/>
              <a:buFont typeface="Arial" pitchFamily="34" charset="0"/>
              <a:buChar char="•"/>
            </a:pPr>
            <a:r>
              <a:rPr lang="en-US" sz="1900" dirty="0" smtClean="0">
                <a:latin typeface="Calibri" pitchFamily="34" charset="0"/>
              </a:rPr>
              <a:t>Section 6: Performance </a:t>
            </a:r>
            <a:r>
              <a:rPr lang="en-US" sz="1900" dirty="0">
                <a:latin typeface="Calibri" pitchFamily="34" charset="0"/>
              </a:rPr>
              <a:t>Measures Checklist</a:t>
            </a:r>
          </a:p>
          <a:p>
            <a:pPr marL="666115" lvl="1" indent="-346075">
              <a:lnSpc>
                <a:spcPct val="150000"/>
              </a:lnSpc>
              <a:buSzPct val="85000"/>
              <a:buFont typeface="Arial" pitchFamily="34" charset="0"/>
              <a:buChar char="•"/>
            </a:pPr>
            <a:r>
              <a:rPr lang="en-US" sz="1900" dirty="0" smtClean="0">
                <a:latin typeface="Calibri" pitchFamily="34" charset="0"/>
              </a:rPr>
              <a:t>Section 7: Performance </a:t>
            </a:r>
            <a:r>
              <a:rPr lang="en-US" sz="1900" dirty="0">
                <a:latin typeface="Calibri" pitchFamily="34" charset="0"/>
              </a:rPr>
              <a:t>Measures Resources</a:t>
            </a:r>
          </a:p>
          <a:p>
            <a:pPr marL="666115" lvl="1" indent="-346075">
              <a:lnSpc>
                <a:spcPct val="150000"/>
              </a:lnSpc>
              <a:buSzPct val="85000"/>
              <a:buNone/>
            </a:pPr>
            <a:endParaRPr lang="en-US" sz="1900" dirty="0" smtClean="0">
              <a:latin typeface="Calibri" pitchFamily="34" charset="0"/>
            </a:endParaRP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None/>
            </a:pPr>
            <a:r>
              <a:rPr lang="en-US" sz="1900" dirty="0" smtClean="0">
                <a:latin typeface="Calibri" pitchFamily="34" charset="0"/>
              </a:rPr>
              <a:t>	</a:t>
            </a:r>
            <a:endParaRPr lang="en-US" sz="1900" dirty="0">
              <a:latin typeface="Calibri" pitchFamily="34" charset="0"/>
            </a:endParaRPr>
          </a:p>
        </p:txBody>
      </p:sp>
    </p:spTree>
    <p:extLst>
      <p:ext uri="{BB962C8B-B14F-4D97-AF65-F5344CB8AC3E}">
        <p14:creationId xmlns:p14="http://schemas.microsoft.com/office/powerpoint/2010/main" val="17279370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55</a:t>
            </a:fld>
            <a:endParaRPr lang="en-US"/>
          </a:p>
        </p:txBody>
      </p:sp>
      <p:sp>
        <p:nvSpPr>
          <p:cNvPr id="3" name="Content Placeholder 2"/>
          <p:cNvSpPr>
            <a:spLocks noGrp="1"/>
          </p:cNvSpPr>
          <p:nvPr>
            <p:ph sz="quarter" idx="1"/>
          </p:nvPr>
        </p:nvSpPr>
        <p:spPr>
          <a:xfrm>
            <a:off x="381000" y="1752600"/>
            <a:ext cx="8229600" cy="4876800"/>
          </a:xfrm>
        </p:spPr>
        <p:txBody>
          <a:bodyPr>
            <a:normAutofit/>
          </a:bodyPr>
          <a:lstStyle/>
          <a:p>
            <a:pPr marL="0" indent="0">
              <a:lnSpc>
                <a:spcPct val="110000"/>
              </a:lnSpc>
              <a:spcBef>
                <a:spcPts val="0"/>
              </a:spcBef>
              <a:buNone/>
            </a:pPr>
            <a:r>
              <a:rPr lang="en-US" sz="3100" b="1" dirty="0" smtClean="0">
                <a:latin typeface="Calibri" pitchFamily="34" charset="0"/>
              </a:rPr>
              <a:t>Engage Stakeholders</a:t>
            </a:r>
          </a:p>
          <a:p>
            <a:pPr lvl="0">
              <a:lnSpc>
                <a:spcPct val="110000"/>
              </a:lnSpc>
              <a:spcBef>
                <a:spcPts val="0"/>
              </a:spcBef>
              <a:buSzPct val="100000"/>
              <a:buFont typeface="Wingdings" pitchFamily="2" charset="2"/>
              <a:buChar char="ü"/>
            </a:pPr>
            <a:endParaRPr lang="en-US" sz="2100" b="1" dirty="0" smtClean="0">
              <a:latin typeface="Calibri" pitchFamily="34" charset="0"/>
            </a:endParaRPr>
          </a:p>
          <a:p>
            <a:pPr lvl="0">
              <a:lnSpc>
                <a:spcPct val="110000"/>
              </a:lnSpc>
              <a:spcBef>
                <a:spcPts val="0"/>
              </a:spcBef>
              <a:buSzPct val="100000"/>
              <a:buFont typeface="Wingdings" pitchFamily="2" charset="2"/>
              <a:buChar char="ü"/>
            </a:pPr>
            <a:r>
              <a:rPr lang="en-US" sz="2100" b="1" dirty="0" smtClean="0">
                <a:latin typeface="Calibri" pitchFamily="34" charset="0"/>
              </a:rPr>
              <a:t>Grantee Agency Supervisors and Staff</a:t>
            </a:r>
          </a:p>
          <a:p>
            <a:pPr lvl="0">
              <a:lnSpc>
                <a:spcPct val="110000"/>
              </a:lnSpc>
              <a:spcBef>
                <a:spcPts val="0"/>
              </a:spcBef>
              <a:buSzPct val="100000"/>
              <a:buFont typeface="Wingdings" pitchFamily="2" charset="2"/>
              <a:buChar char="ü"/>
            </a:pPr>
            <a:endParaRPr lang="en-US" sz="2100" b="1" dirty="0" smtClean="0">
              <a:latin typeface="Calibri" pitchFamily="34" charset="0"/>
            </a:endParaRPr>
          </a:p>
          <a:p>
            <a:pPr lvl="0">
              <a:lnSpc>
                <a:spcPct val="110000"/>
              </a:lnSpc>
              <a:spcBef>
                <a:spcPts val="0"/>
              </a:spcBef>
              <a:buSzPct val="100000"/>
              <a:buFont typeface="Wingdings" pitchFamily="2" charset="2"/>
              <a:buChar char="ü"/>
            </a:pPr>
            <a:r>
              <a:rPr lang="en-US" sz="2100" b="1" dirty="0" smtClean="0">
                <a:latin typeface="Calibri" pitchFamily="34" charset="0"/>
              </a:rPr>
              <a:t>IT Department</a:t>
            </a:r>
            <a:endParaRPr lang="en-US" sz="2100" dirty="0" smtClean="0">
              <a:latin typeface="Calibri" pitchFamily="34" charset="0"/>
            </a:endParaRPr>
          </a:p>
          <a:p>
            <a:pPr lvl="0">
              <a:lnSpc>
                <a:spcPct val="110000"/>
              </a:lnSpc>
              <a:spcBef>
                <a:spcPts val="0"/>
              </a:spcBef>
              <a:buSzPct val="100000"/>
              <a:buFont typeface="Wingdings" pitchFamily="2" charset="2"/>
              <a:buChar char="ü"/>
            </a:pPr>
            <a:endParaRPr lang="en-US" sz="2100" dirty="0">
              <a:latin typeface="Calibri" pitchFamily="34" charset="0"/>
            </a:endParaRPr>
          </a:p>
          <a:p>
            <a:pPr>
              <a:lnSpc>
                <a:spcPct val="110000"/>
              </a:lnSpc>
              <a:spcBef>
                <a:spcPts val="0"/>
              </a:spcBef>
              <a:buSzPct val="100000"/>
              <a:buFont typeface="Wingdings" pitchFamily="2" charset="2"/>
              <a:buChar char="ü"/>
            </a:pPr>
            <a:r>
              <a:rPr lang="en-US" sz="2100" b="1" dirty="0" smtClean="0">
                <a:latin typeface="Calibri" pitchFamily="34" charset="0"/>
              </a:rPr>
              <a:t>Subgrantee (Agency) Management and Staff</a:t>
            </a:r>
          </a:p>
          <a:p>
            <a:pPr>
              <a:lnSpc>
                <a:spcPct val="110000"/>
              </a:lnSpc>
              <a:spcBef>
                <a:spcPts val="0"/>
              </a:spcBef>
              <a:buSzPct val="100000"/>
              <a:buFont typeface="Wingdings" pitchFamily="2" charset="2"/>
              <a:buChar char="ü"/>
            </a:pPr>
            <a:endParaRPr lang="en-US" sz="2100" b="1" dirty="0" smtClean="0">
              <a:latin typeface="Calibri" pitchFamily="34" charset="0"/>
            </a:endParaRPr>
          </a:p>
          <a:p>
            <a:pPr>
              <a:lnSpc>
                <a:spcPct val="110000"/>
              </a:lnSpc>
              <a:spcBef>
                <a:spcPts val="0"/>
              </a:spcBef>
              <a:buSzPct val="100000"/>
              <a:buFont typeface="Wingdings" pitchFamily="2" charset="2"/>
              <a:buChar char="ü"/>
            </a:pPr>
            <a:r>
              <a:rPr lang="en-US" sz="2100" b="1" dirty="0" smtClean="0">
                <a:latin typeface="Calibri" pitchFamily="34" charset="0"/>
              </a:rPr>
              <a:t>Vendors (Utilities and Delivered Fuels)</a:t>
            </a:r>
          </a:p>
          <a:p>
            <a:pPr>
              <a:lnSpc>
                <a:spcPct val="110000"/>
              </a:lnSpc>
              <a:spcBef>
                <a:spcPts val="0"/>
              </a:spcBef>
              <a:buSzPct val="100000"/>
              <a:buFont typeface="Wingdings" pitchFamily="2" charset="2"/>
              <a:buChar char="ü"/>
            </a:pPr>
            <a:endParaRPr lang="en-US" sz="2100" b="1" dirty="0" smtClean="0">
              <a:latin typeface="Calibri" pitchFamily="34" charset="0"/>
            </a:endParaRPr>
          </a:p>
          <a:p>
            <a:pPr>
              <a:lnSpc>
                <a:spcPct val="110000"/>
              </a:lnSpc>
              <a:spcBef>
                <a:spcPts val="0"/>
              </a:spcBef>
              <a:buSzPct val="100000"/>
              <a:buFont typeface="Wingdings" pitchFamily="2" charset="2"/>
              <a:buChar char="ü"/>
            </a:pPr>
            <a:r>
              <a:rPr lang="en-US" sz="2100" b="1" dirty="0" smtClean="0">
                <a:latin typeface="Calibri" pitchFamily="34" charset="0"/>
              </a:rPr>
              <a:t>Weatherization Agency and Subgrantees</a:t>
            </a:r>
          </a:p>
          <a:p>
            <a:pPr>
              <a:lnSpc>
                <a:spcPct val="110000"/>
              </a:lnSpc>
              <a:spcBef>
                <a:spcPts val="0"/>
              </a:spcBef>
              <a:buSzPct val="100000"/>
              <a:buFont typeface="Wingdings" pitchFamily="2" charset="2"/>
              <a:buChar char="ü"/>
            </a:pPr>
            <a:endParaRPr lang="en-US" sz="2100" b="1" dirty="0" smtClean="0">
              <a:latin typeface="Calibri" pitchFamily="34" charset="0"/>
            </a:endParaRPr>
          </a:p>
          <a:p>
            <a:pPr>
              <a:lnSpc>
                <a:spcPct val="110000"/>
              </a:lnSpc>
              <a:spcBef>
                <a:spcPts val="0"/>
              </a:spcBef>
              <a:buSzPct val="100000"/>
              <a:buFont typeface="Wingdings" pitchFamily="2" charset="2"/>
              <a:buChar char="ü"/>
            </a:pPr>
            <a:r>
              <a:rPr lang="en-US" sz="2100" b="1" dirty="0" smtClean="0">
                <a:latin typeface="Calibri" pitchFamily="34" charset="0"/>
              </a:rPr>
              <a:t>Other Stakeholders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marL="457200" indent="-457200">
              <a:lnSpc>
                <a:spcPct val="110000"/>
              </a:lnSpc>
              <a:spcBef>
                <a:spcPts val="0"/>
              </a:spcBef>
              <a:buFont typeface="Wingdings" pitchFamily="2" charset="2"/>
              <a:buChar char="ü"/>
            </a:pPr>
            <a:endParaRPr lang="en-US" sz="2300"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56</a:t>
            </a:fld>
            <a:endParaRPr lang="en-US"/>
          </a:p>
        </p:txBody>
      </p:sp>
      <p:sp>
        <p:nvSpPr>
          <p:cNvPr id="3" name="Content Placeholder 2"/>
          <p:cNvSpPr>
            <a:spLocks noGrp="1"/>
          </p:cNvSpPr>
          <p:nvPr>
            <p:ph sz="quarter" idx="1"/>
          </p:nvPr>
        </p:nvSpPr>
        <p:spPr>
          <a:xfrm>
            <a:off x="381000" y="1752600"/>
            <a:ext cx="8229600" cy="4876800"/>
          </a:xfrm>
        </p:spPr>
        <p:txBody>
          <a:bodyPr>
            <a:normAutofit fontScale="55000" lnSpcReduction="20000"/>
          </a:bodyPr>
          <a:lstStyle/>
          <a:p>
            <a:pPr marL="0" indent="0">
              <a:lnSpc>
                <a:spcPct val="110000"/>
              </a:lnSpc>
              <a:spcBef>
                <a:spcPts val="0"/>
              </a:spcBef>
              <a:buNone/>
            </a:pPr>
            <a:r>
              <a:rPr lang="en-US" sz="4200" b="1" dirty="0" smtClean="0">
                <a:latin typeface="Calibri" pitchFamily="34" charset="0"/>
              </a:rPr>
              <a:t>Develop Policies</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Prevention and Restoration Measures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Mandatory Measures / Optional Measures / Grantee Measures</a:t>
            </a:r>
          </a:p>
          <a:p>
            <a:pPr lvl="0">
              <a:lnSpc>
                <a:spcPct val="110000"/>
              </a:lnSpc>
              <a:spcBef>
                <a:spcPts val="0"/>
              </a:spcBef>
              <a:buSzPct val="100000"/>
              <a:buFont typeface="Wingdings" pitchFamily="2" charset="2"/>
              <a:buChar char="ü"/>
            </a:pPr>
            <a:endParaRPr lang="en-US" sz="3100" dirty="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Definition of “Imminent Risk”</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Weatherization Agency Reporting Cost / Compliance</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Energy Burden Measures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Mandatory Measures / Optional Measures / Grantee Measures</a:t>
            </a:r>
          </a:p>
          <a:p>
            <a:pPr>
              <a:lnSpc>
                <a:spcPct val="110000"/>
              </a:lnSpc>
              <a:spcBef>
                <a:spcPts val="0"/>
              </a:spcBef>
              <a:buSzPct val="100000"/>
              <a:buFont typeface="Wingdings" pitchFamily="2" charset="2"/>
              <a:buChar char="ü"/>
            </a:pPr>
            <a:endParaRPr lang="en-US" sz="31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Client Confidentiality Issues</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Fuel Prioritization / Vendor Prioritization</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Vendor Compliance Issues</a:t>
            </a:r>
            <a:endParaRPr lang="en-US" sz="2300"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111125"/>
            <a:r>
              <a:rPr lang="en-US" sz="3200" b="1" dirty="0">
                <a:solidFill>
                  <a:schemeClr val="tx2">
                    <a:lumMod val="75000"/>
                  </a:schemeClr>
                </a:solidFill>
                <a:latin typeface="Calibri" pitchFamily="34" charset="0"/>
              </a:rPr>
              <a:t>Section 5:  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57</a:t>
            </a:fld>
            <a:endParaRPr lang="en-US"/>
          </a:p>
        </p:txBody>
      </p:sp>
      <p:sp>
        <p:nvSpPr>
          <p:cNvPr id="3" name="Content Placeholder 2"/>
          <p:cNvSpPr>
            <a:spLocks noGrp="1"/>
          </p:cNvSpPr>
          <p:nvPr>
            <p:ph sz="quarter" idx="1"/>
          </p:nvPr>
        </p:nvSpPr>
        <p:spPr>
          <a:xfrm>
            <a:off x="304800" y="1524000"/>
            <a:ext cx="8610600" cy="4876800"/>
          </a:xfrm>
        </p:spPr>
        <p:txBody>
          <a:bodyPr>
            <a:noAutofit/>
          </a:bodyPr>
          <a:lstStyle/>
          <a:p>
            <a:pPr marL="0" indent="0">
              <a:lnSpc>
                <a:spcPct val="50000"/>
              </a:lnSpc>
              <a:spcBef>
                <a:spcPts val="0"/>
              </a:spcBef>
              <a:buNone/>
            </a:pPr>
            <a:endParaRPr lang="en-US" sz="1800" b="1" dirty="0">
              <a:latin typeface="Calibri" pitchFamily="34" charset="0"/>
            </a:endParaRPr>
          </a:p>
          <a:p>
            <a:pPr marL="0" lvl="0" indent="0">
              <a:lnSpc>
                <a:spcPct val="110000"/>
              </a:lnSpc>
              <a:spcBef>
                <a:spcPts val="0"/>
              </a:spcBef>
              <a:buNone/>
            </a:pPr>
            <a:r>
              <a:rPr lang="en-US" sz="2000" b="1" dirty="0" smtClean="0">
                <a:latin typeface="Calibri" pitchFamily="34" charset="0"/>
              </a:rPr>
              <a:t>Policy, Coordination of Program Delivery - </a:t>
            </a:r>
            <a:r>
              <a:rPr lang="en-US" sz="2000" b="1" dirty="0">
                <a:latin typeface="Calibri" pitchFamily="34" charset="0"/>
              </a:rPr>
              <a:t>Prevention and Restoration Measures</a:t>
            </a:r>
          </a:p>
          <a:p>
            <a:pPr marL="0" indent="0">
              <a:lnSpc>
                <a:spcPct val="50000"/>
              </a:lnSpc>
              <a:spcBef>
                <a:spcPts val="0"/>
              </a:spcBef>
              <a:buNone/>
            </a:pPr>
            <a:endParaRPr lang="en-US" sz="2800" b="1" dirty="0">
              <a:solidFill>
                <a:schemeClr val="accent1"/>
              </a:solidFill>
              <a:latin typeface="Calibri" pitchFamily="34" charset="0"/>
            </a:endParaRPr>
          </a:p>
          <a:p>
            <a:pPr>
              <a:spcBef>
                <a:spcPts val="0"/>
              </a:spcBef>
              <a:buSzPct val="100000"/>
              <a:buFont typeface="Wingdings" pitchFamily="2" charset="2"/>
              <a:buChar char="ü"/>
            </a:pPr>
            <a:r>
              <a:rPr lang="en-US" sz="1800" b="1" dirty="0">
                <a:latin typeface="Calibri" pitchFamily="34" charset="0"/>
              </a:rPr>
              <a:t>Determine your state’s criteria for </a:t>
            </a:r>
            <a:r>
              <a:rPr lang="en-US" sz="1800" b="1" dirty="0" smtClean="0">
                <a:latin typeface="Calibri" pitchFamily="34" charset="0"/>
              </a:rPr>
              <a:t>“imminent risk</a:t>
            </a:r>
            <a:r>
              <a:rPr lang="en-US" sz="1800" b="1" dirty="0">
                <a:latin typeface="Calibri" pitchFamily="34" charset="0"/>
              </a:rPr>
              <a:t>.” </a:t>
            </a:r>
            <a:r>
              <a:rPr lang="en-US" sz="1800" dirty="0">
                <a:latin typeface="Calibri" pitchFamily="34" charset="0"/>
              </a:rPr>
              <a:t>Grantees should determine when a LIHEAP benefit is considered preventive.  At-risk criteria should correspond with existing policy manuals, state plans.</a:t>
            </a:r>
          </a:p>
          <a:p>
            <a:pPr>
              <a:lnSpc>
                <a:spcPct val="70000"/>
              </a:lnSpc>
              <a:spcBef>
                <a:spcPts val="0"/>
              </a:spcBef>
              <a:buSzPct val="100000"/>
              <a:buFont typeface="Wingdings" pitchFamily="2" charset="2"/>
              <a:buChar char="ü"/>
            </a:pPr>
            <a:endParaRPr lang="en-US" sz="2400" dirty="0">
              <a:latin typeface="Calibri" pitchFamily="34" charset="0"/>
            </a:endParaRPr>
          </a:p>
          <a:p>
            <a:pPr>
              <a:spcBef>
                <a:spcPts val="0"/>
              </a:spcBef>
              <a:buSzPct val="100000"/>
              <a:buFont typeface="Wingdings" pitchFamily="2" charset="2"/>
              <a:buChar char="ü"/>
            </a:pPr>
            <a:r>
              <a:rPr lang="en-US" sz="1800" b="1" dirty="0">
                <a:latin typeface="Calibri" pitchFamily="34" charset="0"/>
              </a:rPr>
              <a:t>Establish Equipment Repair and Replacement Criteria related to “Restoration and Prevention” with LIHEAP Weatherization Contractors. </a:t>
            </a:r>
            <a:r>
              <a:rPr lang="en-US" sz="1800" b="1" dirty="0" smtClean="0">
                <a:latin typeface="Calibri" pitchFamily="34" charset="0"/>
              </a:rPr>
              <a:t>  </a:t>
            </a:r>
            <a:r>
              <a:rPr lang="en-US" sz="1800" dirty="0" smtClean="0">
                <a:latin typeface="Calibri" pitchFamily="34" charset="0"/>
              </a:rPr>
              <a:t>Grantees </a:t>
            </a:r>
            <a:r>
              <a:rPr lang="en-US" sz="1800" dirty="0">
                <a:latin typeface="Calibri" pitchFamily="34" charset="0"/>
              </a:rPr>
              <a:t>may need to coordinate with their Weatherization partners to establish when LIHEAP funds are used to “restore home energy” </a:t>
            </a:r>
            <a:r>
              <a:rPr lang="en-US" sz="1800" dirty="0" smtClean="0">
                <a:latin typeface="Calibri" pitchFamily="34" charset="0"/>
              </a:rPr>
              <a:t>versus </a:t>
            </a:r>
            <a:r>
              <a:rPr lang="en-US" sz="1800" dirty="0">
                <a:latin typeface="Calibri" pitchFamily="34" charset="0"/>
              </a:rPr>
              <a:t>“prevent home energy loss.”</a:t>
            </a:r>
          </a:p>
          <a:p>
            <a:pPr>
              <a:lnSpc>
                <a:spcPct val="70000"/>
              </a:lnSpc>
              <a:spcBef>
                <a:spcPts val="0"/>
              </a:spcBef>
              <a:buSzPct val="100000"/>
              <a:buFont typeface="Wingdings" pitchFamily="2" charset="2"/>
              <a:buChar char="ü"/>
            </a:pPr>
            <a:endParaRPr lang="en-US" sz="2400" dirty="0">
              <a:latin typeface="Calibri" pitchFamily="34" charset="0"/>
            </a:endParaRPr>
          </a:p>
          <a:p>
            <a:pPr>
              <a:spcBef>
                <a:spcPts val="0"/>
              </a:spcBef>
              <a:buSzPct val="100000"/>
              <a:buFont typeface="Wingdings" pitchFamily="2" charset="2"/>
              <a:buChar char="ü"/>
            </a:pPr>
            <a:r>
              <a:rPr lang="en-US" sz="1800" b="1" dirty="0">
                <a:latin typeface="Calibri" pitchFamily="34" charset="0"/>
              </a:rPr>
              <a:t>Coordinate Reporting of  “Restoration and Prevention” with LIHEAP Weatherization Contractors.  </a:t>
            </a:r>
            <a:r>
              <a:rPr lang="en-US" sz="1800" dirty="0">
                <a:latin typeface="Calibri" pitchFamily="34" charset="0"/>
              </a:rPr>
              <a:t>This could be as straightforward as asking weatherization contractors to specify on invoices, work orders, or audit reports whether equipment repair/replacement is necessary to restore home energy or prevent home energy loss</a:t>
            </a:r>
            <a:r>
              <a:rPr lang="en-US" sz="1800" dirty="0" smtClean="0">
                <a:latin typeface="Calibri" pitchFamily="34" charset="0"/>
              </a:rPr>
              <a:t>.</a:t>
            </a:r>
            <a:endParaRPr lang="en-US" sz="1800" dirty="0">
              <a:latin typeface="Calibri" pitchFamily="34" charset="0"/>
            </a:endParaRPr>
          </a:p>
        </p:txBody>
      </p:sp>
    </p:spTree>
    <p:extLst>
      <p:ext uri="{BB962C8B-B14F-4D97-AF65-F5344CB8AC3E}">
        <p14:creationId xmlns:p14="http://schemas.microsoft.com/office/powerpoint/2010/main" val="3725523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111125"/>
            <a:r>
              <a:rPr lang="en-US" sz="3200" b="1" dirty="0">
                <a:solidFill>
                  <a:schemeClr val="tx2">
                    <a:lumMod val="75000"/>
                  </a:schemeClr>
                </a:solidFill>
                <a:latin typeface="Calibri" pitchFamily="34" charset="0"/>
              </a:rPr>
              <a:t>Section 5:  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58</a:t>
            </a:fld>
            <a:endParaRPr lang="en-US"/>
          </a:p>
        </p:txBody>
      </p:sp>
      <p:sp>
        <p:nvSpPr>
          <p:cNvPr id="3" name="Content Placeholder 2"/>
          <p:cNvSpPr>
            <a:spLocks noGrp="1"/>
          </p:cNvSpPr>
          <p:nvPr>
            <p:ph sz="quarter" idx="1"/>
          </p:nvPr>
        </p:nvSpPr>
        <p:spPr>
          <a:xfrm>
            <a:off x="304800" y="1524000"/>
            <a:ext cx="8610600" cy="4876800"/>
          </a:xfrm>
        </p:spPr>
        <p:txBody>
          <a:bodyPr>
            <a:noAutofit/>
          </a:bodyPr>
          <a:lstStyle/>
          <a:p>
            <a:pPr marL="0" indent="0">
              <a:lnSpc>
                <a:spcPct val="50000"/>
              </a:lnSpc>
              <a:spcBef>
                <a:spcPts val="0"/>
              </a:spcBef>
              <a:buNone/>
            </a:pPr>
            <a:endParaRPr lang="en-US" sz="1800" b="1" dirty="0">
              <a:latin typeface="Calibri" pitchFamily="34" charset="0"/>
            </a:endParaRPr>
          </a:p>
          <a:p>
            <a:pPr marL="0" lvl="0" indent="0">
              <a:lnSpc>
                <a:spcPct val="110000"/>
              </a:lnSpc>
              <a:spcBef>
                <a:spcPts val="0"/>
              </a:spcBef>
              <a:buNone/>
            </a:pPr>
            <a:r>
              <a:rPr lang="en-US" sz="2000" b="1" dirty="0" smtClean="0">
                <a:latin typeface="Calibri" pitchFamily="34" charset="0"/>
              </a:rPr>
              <a:t>Policy, Coordination of Program Delivery – Energy Burden Measures</a:t>
            </a:r>
          </a:p>
          <a:p>
            <a:pPr marL="0" lvl="0" indent="0">
              <a:lnSpc>
                <a:spcPct val="110000"/>
              </a:lnSpc>
              <a:spcBef>
                <a:spcPts val="0"/>
              </a:spcBef>
              <a:buNone/>
            </a:pPr>
            <a:endParaRPr lang="en-US" sz="2800" b="1" dirty="0">
              <a:solidFill>
                <a:schemeClr val="accent1"/>
              </a:solidFill>
              <a:latin typeface="Calibri" pitchFamily="34" charset="0"/>
            </a:endParaRPr>
          </a:p>
          <a:p>
            <a:pPr>
              <a:spcBef>
                <a:spcPts val="0"/>
              </a:spcBef>
              <a:buSzPct val="100000"/>
              <a:buFont typeface="Wingdings" pitchFamily="2" charset="2"/>
              <a:buChar char="ü"/>
            </a:pPr>
            <a:r>
              <a:rPr lang="en-US" sz="1800" b="1" dirty="0" smtClean="0">
                <a:latin typeface="Calibri" pitchFamily="34" charset="0"/>
              </a:rPr>
              <a:t>Prioritize which fuels/vendors to work with first. </a:t>
            </a:r>
            <a:r>
              <a:rPr lang="en-US" sz="1800" dirty="0">
                <a:latin typeface="Calibri" pitchFamily="34" charset="0"/>
              </a:rPr>
              <a:t>Grantees are required to collect data for all types of fuels. However, while some grantees have been for many years, others are just starting to engage energy vendors in the data collection process. </a:t>
            </a:r>
            <a:r>
              <a:rPr lang="en-US" sz="1800" dirty="0" smtClean="0">
                <a:latin typeface="Calibri" pitchFamily="34" charset="0"/>
              </a:rPr>
              <a:t>APPRISE recommends that grantees prioritize their data collection efforts.</a:t>
            </a:r>
          </a:p>
          <a:p>
            <a:pPr>
              <a:spcBef>
                <a:spcPts val="0"/>
              </a:spcBef>
              <a:buSzPct val="100000"/>
              <a:buFont typeface="Wingdings" pitchFamily="2" charset="2"/>
              <a:buChar char="ü"/>
            </a:pPr>
            <a:endParaRPr lang="en-US" sz="2400" dirty="0" smtClean="0">
              <a:latin typeface="Calibri" pitchFamily="34" charset="0"/>
            </a:endParaRPr>
          </a:p>
          <a:p>
            <a:pPr>
              <a:spcBef>
                <a:spcPts val="0"/>
              </a:spcBef>
              <a:buSzPct val="100000"/>
              <a:buFont typeface="Wingdings" pitchFamily="2" charset="2"/>
              <a:buChar char="ü"/>
            </a:pPr>
            <a:r>
              <a:rPr lang="en-US" sz="1800" b="1" dirty="0" smtClean="0">
                <a:latin typeface="Calibri" pitchFamily="34" charset="0"/>
              </a:rPr>
              <a:t>Develop vendor compliance policy.   </a:t>
            </a:r>
            <a:r>
              <a:rPr lang="en-US" sz="1800" dirty="0" smtClean="0">
                <a:latin typeface="Calibri" pitchFamily="34" charset="0"/>
              </a:rPr>
              <a:t>Some vendors may not be able or willing to provide information due to cost and other issues. Other vendors may request that the state pay for data collection costs.</a:t>
            </a:r>
            <a:endParaRPr lang="en-US" sz="1800" dirty="0">
              <a:latin typeface="Calibri" pitchFamily="34" charset="0"/>
            </a:endParaRPr>
          </a:p>
        </p:txBody>
      </p:sp>
    </p:spTree>
    <p:extLst>
      <p:ext uri="{BB962C8B-B14F-4D97-AF65-F5344CB8AC3E}">
        <p14:creationId xmlns:p14="http://schemas.microsoft.com/office/powerpoint/2010/main" val="4131172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111125"/>
            <a:r>
              <a:rPr lang="en-US" sz="3200" b="1" dirty="0">
                <a:solidFill>
                  <a:schemeClr val="tx2">
                    <a:lumMod val="75000"/>
                  </a:schemeClr>
                </a:solidFill>
                <a:latin typeface="Calibri" pitchFamily="34" charset="0"/>
              </a:rPr>
              <a:t>Section 5:  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59</a:t>
            </a:fld>
            <a:endParaRPr lang="en-US"/>
          </a:p>
        </p:txBody>
      </p:sp>
      <p:sp>
        <p:nvSpPr>
          <p:cNvPr id="3" name="Content Placeholder 2"/>
          <p:cNvSpPr>
            <a:spLocks noGrp="1"/>
          </p:cNvSpPr>
          <p:nvPr>
            <p:ph sz="quarter" idx="1"/>
          </p:nvPr>
        </p:nvSpPr>
        <p:spPr>
          <a:xfrm>
            <a:off x="457200" y="1524000"/>
            <a:ext cx="8229600" cy="4876800"/>
          </a:xfrm>
        </p:spPr>
        <p:txBody>
          <a:bodyPr>
            <a:noAutofit/>
          </a:bodyPr>
          <a:lstStyle/>
          <a:p>
            <a:pPr marL="0" indent="0">
              <a:lnSpc>
                <a:spcPct val="50000"/>
              </a:lnSpc>
              <a:spcBef>
                <a:spcPts val="0"/>
              </a:spcBef>
              <a:buNone/>
            </a:pPr>
            <a:endParaRPr lang="en-US" sz="1800" b="1" dirty="0" smtClean="0">
              <a:latin typeface="Calibri" pitchFamily="34" charset="0"/>
            </a:endParaRPr>
          </a:p>
          <a:p>
            <a:pPr marL="0" indent="0">
              <a:spcBef>
                <a:spcPts val="0"/>
              </a:spcBef>
              <a:spcAft>
                <a:spcPts val="1800"/>
              </a:spcAft>
              <a:buNone/>
            </a:pPr>
            <a:r>
              <a:rPr lang="en-US" sz="2800" b="1" dirty="0">
                <a:latin typeface="Calibri" panose="020F0502020204030204" pitchFamily="34" charset="0"/>
              </a:rPr>
              <a:t>Prioritization of Fuels</a:t>
            </a:r>
          </a:p>
          <a:p>
            <a:pPr>
              <a:spcBef>
                <a:spcPts val="0"/>
              </a:spcBef>
              <a:spcAft>
                <a:spcPts val="1800"/>
              </a:spcAft>
            </a:pPr>
            <a:r>
              <a:rPr lang="en-US" sz="1800" dirty="0">
                <a:latin typeface="Calibri" panose="020F0502020204030204" pitchFamily="34" charset="0"/>
              </a:rPr>
              <a:t>Priority #1: Start by collecting data for the fuel that represents the greatest share of home energy expenditures for low-income households in the state </a:t>
            </a:r>
          </a:p>
          <a:p>
            <a:pPr>
              <a:spcBef>
                <a:spcPts val="0"/>
              </a:spcBef>
              <a:spcAft>
                <a:spcPts val="1800"/>
              </a:spcAft>
            </a:pPr>
            <a:r>
              <a:rPr lang="en-US" sz="1800" dirty="0">
                <a:latin typeface="Calibri" panose="020F0502020204030204" pitchFamily="34" charset="0"/>
              </a:rPr>
              <a:t>Priority #2: Continue by collecting electricity data for all clients</a:t>
            </a:r>
          </a:p>
          <a:p>
            <a:pPr>
              <a:spcBef>
                <a:spcPts val="0"/>
              </a:spcBef>
              <a:spcAft>
                <a:spcPts val="1800"/>
              </a:spcAft>
            </a:pPr>
            <a:r>
              <a:rPr lang="en-US" sz="1800" dirty="0">
                <a:latin typeface="Calibri" panose="020F0502020204030204" pitchFamily="34" charset="0"/>
              </a:rPr>
              <a:t>Priority #3: Attempt to cover at least 90 percent of clients by adding a third fuel.</a:t>
            </a:r>
          </a:p>
          <a:p>
            <a:pPr marL="0" indent="0">
              <a:spcBef>
                <a:spcPts val="0"/>
              </a:spcBef>
              <a:spcAft>
                <a:spcPts val="1800"/>
              </a:spcAft>
              <a:buNone/>
            </a:pPr>
            <a:r>
              <a:rPr lang="en-US" sz="1400" i="1" dirty="0">
                <a:latin typeface="Calibri" panose="020F0502020204030204" pitchFamily="34" charset="0"/>
              </a:rPr>
              <a:t>Note: Please contact APPRISE for information on Low-Income Household Energy Expenditure statistics for your state, developed from the LIHEAP Allocation Formula.</a:t>
            </a:r>
          </a:p>
          <a:p>
            <a:pPr marL="0" indent="0">
              <a:lnSpc>
                <a:spcPct val="50000"/>
              </a:lnSpc>
              <a:spcBef>
                <a:spcPts val="0"/>
              </a:spcBef>
              <a:buNone/>
            </a:pPr>
            <a:endParaRPr lang="en-US" sz="1800" b="1" dirty="0">
              <a:latin typeface="Calibri" pitchFamily="34" charset="0"/>
            </a:endParaRPr>
          </a:p>
        </p:txBody>
      </p:sp>
    </p:spTree>
    <p:extLst>
      <p:ext uri="{BB962C8B-B14F-4D97-AF65-F5344CB8AC3E}">
        <p14:creationId xmlns:p14="http://schemas.microsoft.com/office/powerpoint/2010/main" val="209402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758952"/>
          </a:xfrm>
        </p:spPr>
        <p:txBody>
          <a:bodyPr>
            <a:normAutofit/>
          </a:bodyPr>
          <a:lstStyle/>
          <a:p>
            <a:pPr marL="234950"/>
            <a:r>
              <a:rPr lang="en-US" sz="3600" b="1" dirty="0">
                <a:latin typeface="Calibri" pitchFamily="34" charset="0"/>
              </a:rPr>
              <a:t>Introduction:  Training Overview</a:t>
            </a:r>
            <a:endParaRPr lang="en-US" sz="3600" dirty="0"/>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6</a:t>
            </a:fld>
            <a:endParaRPr lang="en-US"/>
          </a:p>
        </p:txBody>
      </p:sp>
      <p:sp>
        <p:nvSpPr>
          <p:cNvPr id="3" name="Content Placeholder 2"/>
          <p:cNvSpPr>
            <a:spLocks noGrp="1"/>
          </p:cNvSpPr>
          <p:nvPr>
            <p:ph sz="quarter" idx="1"/>
          </p:nvPr>
        </p:nvSpPr>
        <p:spPr>
          <a:xfrm>
            <a:off x="609600" y="1905000"/>
            <a:ext cx="8229600" cy="5318760"/>
          </a:xfrm>
        </p:spPr>
        <p:txBody>
          <a:bodyPr>
            <a:normAutofit/>
          </a:bodyPr>
          <a:lstStyle/>
          <a:p>
            <a:pPr marL="346075" indent="-346075">
              <a:lnSpc>
                <a:spcPct val="150000"/>
              </a:lnSpc>
              <a:buSzPct val="85000"/>
              <a:buFont typeface="Arial" pitchFamily="34" charset="0"/>
              <a:buChar char="•"/>
            </a:pPr>
            <a:r>
              <a:rPr lang="en-US" sz="2200" b="1" dirty="0" smtClean="0">
                <a:latin typeface="Calibri" pitchFamily="34" charset="0"/>
              </a:rPr>
              <a:t>11:00 to 12:00 – Part 3 – continued</a:t>
            </a:r>
          </a:p>
          <a:p>
            <a:pPr marL="666115" lvl="1" indent="-346075">
              <a:lnSpc>
                <a:spcPct val="150000"/>
              </a:lnSpc>
              <a:buSzPct val="85000"/>
              <a:buFont typeface="Arial" pitchFamily="34" charset="0"/>
              <a:buChar char="•"/>
            </a:pPr>
            <a:r>
              <a:rPr lang="en-US" sz="1900" dirty="0" smtClean="0">
                <a:latin typeface="Calibri" pitchFamily="34" charset="0"/>
              </a:rPr>
              <a:t>PDF Section I. Grantee Survey – Inputs and Outputs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Household Report – Outputs and Outcomes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Data Warehouse Reports – Inputs, Outputs, Outcomes {Jenni and Jane}</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PDF Section II. LIHEAP Performance Measures – Outcomes and Impacts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LIHEAP Performance Management Self-Assessment Tool {Heather}</a:t>
            </a: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None/>
            </a:pPr>
            <a:r>
              <a:rPr lang="en-US" sz="1900" dirty="0" smtClean="0">
                <a:latin typeface="Calibri" pitchFamily="34" charset="0"/>
              </a:rPr>
              <a:t>	</a:t>
            </a:r>
            <a:endParaRPr lang="en-US" sz="1900" dirty="0">
              <a:latin typeface="Calibri" pitchFamily="34" charset="0"/>
            </a:endParaRPr>
          </a:p>
        </p:txBody>
      </p:sp>
    </p:spTree>
    <p:extLst>
      <p:ext uri="{BB962C8B-B14F-4D97-AF65-F5344CB8AC3E}">
        <p14:creationId xmlns:p14="http://schemas.microsoft.com/office/powerpoint/2010/main" val="742189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111125"/>
            <a:r>
              <a:rPr lang="en-US" sz="3200" b="1" dirty="0">
                <a:solidFill>
                  <a:schemeClr val="tx2">
                    <a:lumMod val="75000"/>
                  </a:schemeClr>
                </a:solidFill>
                <a:latin typeface="Calibri" pitchFamily="34" charset="0"/>
              </a:rPr>
              <a:t>Section 5:  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60</a:t>
            </a:fld>
            <a:endParaRPr lang="en-US"/>
          </a:p>
        </p:txBody>
      </p:sp>
      <p:sp>
        <p:nvSpPr>
          <p:cNvPr id="3" name="Content Placeholder 2"/>
          <p:cNvSpPr>
            <a:spLocks noGrp="1"/>
          </p:cNvSpPr>
          <p:nvPr>
            <p:ph sz="quarter" idx="1"/>
          </p:nvPr>
        </p:nvSpPr>
        <p:spPr>
          <a:xfrm>
            <a:off x="457200" y="1524000"/>
            <a:ext cx="4953000" cy="4876800"/>
          </a:xfrm>
        </p:spPr>
        <p:txBody>
          <a:bodyPr>
            <a:noAutofit/>
          </a:bodyPr>
          <a:lstStyle/>
          <a:p>
            <a:pPr marL="0" indent="0">
              <a:lnSpc>
                <a:spcPct val="50000"/>
              </a:lnSpc>
              <a:spcBef>
                <a:spcPts val="0"/>
              </a:spcBef>
              <a:buNone/>
            </a:pPr>
            <a:endParaRPr lang="en-US" sz="1800" b="1" dirty="0" smtClean="0">
              <a:latin typeface="Calibri" pitchFamily="34" charset="0"/>
            </a:endParaRPr>
          </a:p>
          <a:p>
            <a:pPr marL="0" indent="0">
              <a:spcBef>
                <a:spcPts val="0"/>
              </a:spcBef>
              <a:spcAft>
                <a:spcPts val="1800"/>
              </a:spcAft>
              <a:buNone/>
            </a:pPr>
            <a:r>
              <a:rPr lang="en-US" sz="2800" b="1" dirty="0">
                <a:latin typeface="Calibri" panose="020F0502020204030204" pitchFamily="34" charset="0"/>
              </a:rPr>
              <a:t>Prioritization of </a:t>
            </a:r>
            <a:r>
              <a:rPr lang="en-US" sz="2800" b="1" dirty="0" smtClean="0">
                <a:latin typeface="Calibri" panose="020F0502020204030204" pitchFamily="34" charset="0"/>
              </a:rPr>
              <a:t>Fuels – Iowa</a:t>
            </a:r>
            <a:endParaRPr lang="en-US" sz="2800" b="1" dirty="0">
              <a:latin typeface="Calibri" panose="020F0502020204030204" pitchFamily="34" charset="0"/>
            </a:endParaRPr>
          </a:p>
          <a:p>
            <a:pPr marL="342900" indent="-342900">
              <a:spcBef>
                <a:spcPts val="0"/>
              </a:spcBef>
              <a:spcAft>
                <a:spcPts val="1800"/>
              </a:spcAft>
              <a:buFont typeface="+mj-lt"/>
              <a:buAutoNum type="arabicParenR"/>
            </a:pPr>
            <a:r>
              <a:rPr lang="en-US" sz="1800" dirty="0" smtClean="0">
                <a:latin typeface="Calibri" panose="020F0502020204030204" pitchFamily="34" charset="0"/>
              </a:rPr>
              <a:t>We </a:t>
            </a:r>
            <a:r>
              <a:rPr lang="en-US" sz="1800" dirty="0">
                <a:latin typeface="Calibri" panose="020F0502020204030204" pitchFamily="34" charset="0"/>
              </a:rPr>
              <a:t>recommend that Iowa prioritize data collection from the state’s gas vendors, the fuel that represents the greatest share of home energy expenditures for low-income households in the </a:t>
            </a:r>
            <a:r>
              <a:rPr lang="en-US" sz="1800" dirty="0" smtClean="0">
                <a:latin typeface="Calibri" panose="020F0502020204030204" pitchFamily="34" charset="0"/>
              </a:rPr>
              <a:t>state</a:t>
            </a:r>
          </a:p>
          <a:p>
            <a:pPr marL="342900" indent="-342900">
              <a:spcBef>
                <a:spcPts val="0"/>
              </a:spcBef>
              <a:spcAft>
                <a:spcPts val="1800"/>
              </a:spcAft>
              <a:buFont typeface="+mj-lt"/>
              <a:buAutoNum type="arabicParenR"/>
            </a:pPr>
            <a:r>
              <a:rPr lang="en-US" sz="1800" dirty="0" smtClean="0">
                <a:latin typeface="Calibri" panose="020F0502020204030204" pitchFamily="34" charset="0"/>
              </a:rPr>
              <a:t>We </a:t>
            </a:r>
            <a:r>
              <a:rPr lang="en-US" sz="1800" dirty="0">
                <a:latin typeface="Calibri" panose="020F0502020204030204" pitchFamily="34" charset="0"/>
              </a:rPr>
              <a:t>recommend that Iowa then work to collect electricity data for all </a:t>
            </a:r>
            <a:r>
              <a:rPr lang="en-US" sz="1800" dirty="0" smtClean="0">
                <a:latin typeface="Calibri" panose="020F0502020204030204" pitchFamily="34" charset="0"/>
              </a:rPr>
              <a:t>clients</a:t>
            </a:r>
          </a:p>
          <a:p>
            <a:pPr marL="342900" indent="-342900">
              <a:spcBef>
                <a:spcPts val="0"/>
              </a:spcBef>
              <a:spcAft>
                <a:spcPts val="1800"/>
              </a:spcAft>
              <a:buFont typeface="+mj-lt"/>
              <a:buAutoNum type="arabicParenR"/>
            </a:pPr>
            <a:r>
              <a:rPr lang="en-US" sz="1800" dirty="0" smtClean="0">
                <a:latin typeface="Calibri" panose="020F0502020204030204" pitchFamily="34" charset="0"/>
              </a:rPr>
              <a:t>Finally</a:t>
            </a:r>
            <a:r>
              <a:rPr lang="en-US" sz="1800" dirty="0">
                <a:latin typeface="Calibri" panose="020F0502020204030204" pitchFamily="34" charset="0"/>
              </a:rPr>
              <a:t>, we recommend that Iowa attempt to collect data from the state’s LPG vendors since they also represent a large share of LIHEAP clients.</a:t>
            </a:r>
            <a:endParaRPr lang="en-US" sz="2400" b="1" dirty="0">
              <a:latin typeface="Calibri" panose="020F0502020204030204" pitchFamily="34" charset="0"/>
            </a:endParaRPr>
          </a:p>
          <a:p>
            <a:pPr marL="0" indent="0">
              <a:lnSpc>
                <a:spcPct val="50000"/>
              </a:lnSpc>
              <a:spcBef>
                <a:spcPts val="0"/>
              </a:spcBef>
              <a:buNone/>
            </a:pPr>
            <a:endParaRPr lang="en-US" sz="1800" b="1" dirty="0">
              <a:latin typeface="Calibri" pitchFamily="34" charset="0"/>
            </a:endParaRPr>
          </a:p>
        </p:txBody>
      </p:sp>
      <p:pic>
        <p:nvPicPr>
          <p:cNvPr id="5" name="table"/>
          <p:cNvPicPr>
            <a:picLocks noChangeAspect="1"/>
          </p:cNvPicPr>
          <p:nvPr/>
        </p:nvPicPr>
        <p:blipFill>
          <a:blip r:embed="rId2"/>
          <a:stretch>
            <a:fillRect/>
          </a:stretch>
        </p:blipFill>
        <p:spPr>
          <a:xfrm>
            <a:off x="5437340" y="2362200"/>
            <a:ext cx="3276600" cy="3522950"/>
          </a:xfrm>
          <a:prstGeom prst="rect">
            <a:avLst/>
          </a:prstGeom>
        </p:spPr>
      </p:pic>
    </p:spTree>
    <p:extLst>
      <p:ext uri="{BB962C8B-B14F-4D97-AF65-F5344CB8AC3E}">
        <p14:creationId xmlns:p14="http://schemas.microsoft.com/office/powerpoint/2010/main" val="1802645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marL="111125"/>
            <a:r>
              <a:rPr lang="en-US" sz="3200" b="1" dirty="0">
                <a:solidFill>
                  <a:schemeClr val="tx2">
                    <a:lumMod val="75000"/>
                  </a:schemeClr>
                </a:solidFill>
                <a:latin typeface="Calibri" pitchFamily="34" charset="0"/>
              </a:rPr>
              <a:t>Section 5:  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61</a:t>
            </a:fld>
            <a:endParaRPr lang="en-US"/>
          </a:p>
        </p:txBody>
      </p:sp>
      <p:sp>
        <p:nvSpPr>
          <p:cNvPr id="3" name="Content Placeholder 2"/>
          <p:cNvSpPr>
            <a:spLocks noGrp="1"/>
          </p:cNvSpPr>
          <p:nvPr>
            <p:ph sz="quarter" idx="1"/>
          </p:nvPr>
        </p:nvSpPr>
        <p:spPr>
          <a:xfrm>
            <a:off x="457200" y="1524000"/>
            <a:ext cx="8229600" cy="4876800"/>
          </a:xfrm>
        </p:spPr>
        <p:txBody>
          <a:bodyPr>
            <a:noAutofit/>
          </a:bodyPr>
          <a:lstStyle/>
          <a:p>
            <a:pPr marL="0" indent="0">
              <a:lnSpc>
                <a:spcPct val="50000"/>
              </a:lnSpc>
              <a:spcBef>
                <a:spcPts val="0"/>
              </a:spcBef>
              <a:buNone/>
            </a:pPr>
            <a:endParaRPr lang="en-US" sz="1800" b="1" dirty="0" smtClean="0">
              <a:latin typeface="Calibri" pitchFamily="34" charset="0"/>
            </a:endParaRPr>
          </a:p>
          <a:p>
            <a:pPr marL="0" indent="0">
              <a:spcBef>
                <a:spcPts val="0"/>
              </a:spcBef>
              <a:spcAft>
                <a:spcPts val="1800"/>
              </a:spcAft>
              <a:buNone/>
            </a:pPr>
            <a:r>
              <a:rPr lang="en-US" sz="2800" b="1" dirty="0">
                <a:latin typeface="Calibri" panose="020F0502020204030204" pitchFamily="34" charset="0"/>
              </a:rPr>
              <a:t>Prioritization of </a:t>
            </a:r>
            <a:r>
              <a:rPr lang="en-US" sz="2800" b="1" dirty="0" smtClean="0">
                <a:latin typeface="Calibri" panose="020F0502020204030204" pitchFamily="34" charset="0"/>
              </a:rPr>
              <a:t>Vendors</a:t>
            </a:r>
            <a:endParaRPr lang="en-US" sz="2800" b="1" dirty="0">
              <a:latin typeface="Calibri" panose="020F0502020204030204" pitchFamily="34" charset="0"/>
            </a:endParaRPr>
          </a:p>
          <a:p>
            <a:pPr>
              <a:spcBef>
                <a:spcPts val="0"/>
              </a:spcBef>
              <a:spcAft>
                <a:spcPts val="1800"/>
              </a:spcAft>
            </a:pPr>
            <a:r>
              <a:rPr lang="en-US" sz="1800" u="sng" dirty="0">
                <a:latin typeface="Calibri" panose="020F0502020204030204" pitchFamily="34" charset="0"/>
              </a:rPr>
              <a:t>Electric Vendors</a:t>
            </a:r>
            <a:r>
              <a:rPr lang="en-US" sz="1800" dirty="0">
                <a:latin typeface="Calibri" panose="020F0502020204030204" pitchFamily="34" charset="0"/>
              </a:rPr>
              <a:t>: Attempt to collect data from at least five vendors. {Exception: A smaller number of vendors serve more than 90 percent of clients}.</a:t>
            </a:r>
          </a:p>
          <a:p>
            <a:pPr>
              <a:spcBef>
                <a:spcPts val="0"/>
              </a:spcBef>
              <a:spcAft>
                <a:spcPts val="1800"/>
              </a:spcAft>
            </a:pPr>
            <a:r>
              <a:rPr lang="en-US" sz="1800" u="sng" dirty="0">
                <a:latin typeface="Calibri" panose="020F0502020204030204" pitchFamily="34" charset="0"/>
              </a:rPr>
              <a:t>Natural Gas Vendors</a:t>
            </a:r>
            <a:r>
              <a:rPr lang="en-US" sz="1800" dirty="0">
                <a:latin typeface="Calibri" panose="020F0502020204030204" pitchFamily="34" charset="0"/>
              </a:rPr>
              <a:t>: Attempt to collect data from at least five vendors. {Exception: A smaller number of vendors serve more than 90 of clients with natural gas heat.} </a:t>
            </a:r>
          </a:p>
          <a:p>
            <a:pPr>
              <a:spcBef>
                <a:spcPts val="0"/>
              </a:spcBef>
              <a:spcAft>
                <a:spcPts val="1800"/>
              </a:spcAft>
            </a:pPr>
            <a:r>
              <a:rPr lang="en-US" sz="1800" u="sng" dirty="0">
                <a:latin typeface="Calibri" panose="020F0502020204030204" pitchFamily="34" charset="0"/>
              </a:rPr>
              <a:t>Delivered Fuel Vendors</a:t>
            </a:r>
            <a:r>
              <a:rPr lang="en-US" sz="1800" dirty="0">
                <a:latin typeface="Calibri" panose="020F0502020204030204" pitchFamily="34" charset="0"/>
              </a:rPr>
              <a:t>: For each delivered fuel, attempt to collect data from at least ten vendors. {Exception: A smaller number of vendors serve more than 50 percent of the clients that use that delivered fuel for main heat.} </a:t>
            </a:r>
          </a:p>
          <a:p>
            <a:pPr marL="0" indent="0">
              <a:lnSpc>
                <a:spcPct val="50000"/>
              </a:lnSpc>
              <a:spcBef>
                <a:spcPts val="0"/>
              </a:spcBef>
              <a:buNone/>
            </a:pPr>
            <a:endParaRPr lang="en-US" sz="1800" b="1" dirty="0">
              <a:latin typeface="Calibri" pitchFamily="34" charset="0"/>
            </a:endParaRPr>
          </a:p>
        </p:txBody>
      </p:sp>
    </p:spTree>
    <p:extLst>
      <p:ext uri="{BB962C8B-B14F-4D97-AF65-F5344CB8AC3E}">
        <p14:creationId xmlns:p14="http://schemas.microsoft.com/office/powerpoint/2010/main" val="3858769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62</a:t>
            </a:fld>
            <a:endParaRPr lang="en-US"/>
          </a:p>
        </p:txBody>
      </p:sp>
      <p:sp>
        <p:nvSpPr>
          <p:cNvPr id="3" name="Content Placeholder 2"/>
          <p:cNvSpPr>
            <a:spLocks noGrp="1"/>
          </p:cNvSpPr>
          <p:nvPr>
            <p:ph sz="quarter" idx="1"/>
          </p:nvPr>
        </p:nvSpPr>
        <p:spPr>
          <a:xfrm>
            <a:off x="381000" y="1752600"/>
            <a:ext cx="8229600" cy="4876800"/>
          </a:xfrm>
        </p:spPr>
        <p:txBody>
          <a:bodyPr>
            <a:normAutofit fontScale="47500" lnSpcReduction="20000"/>
          </a:bodyPr>
          <a:lstStyle/>
          <a:p>
            <a:pPr marL="0" indent="0">
              <a:lnSpc>
                <a:spcPct val="110000"/>
              </a:lnSpc>
              <a:spcBef>
                <a:spcPts val="0"/>
              </a:spcBef>
              <a:buNone/>
            </a:pPr>
            <a:r>
              <a:rPr lang="en-US" sz="4200" b="1" dirty="0" smtClean="0">
                <a:latin typeface="Calibri" pitchFamily="34" charset="0"/>
              </a:rPr>
              <a:t>IT Department</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Client Information System</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Data for Prevention and Restoration Measures</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Data for Energy Burden Data Collection</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Vendor Information System</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Data Export to Targeted Energy Vendors</a:t>
            </a:r>
          </a:p>
          <a:p>
            <a:pPr>
              <a:lnSpc>
                <a:spcPct val="110000"/>
              </a:lnSpc>
              <a:spcBef>
                <a:spcPts val="0"/>
              </a:spcBef>
              <a:buSzPct val="100000"/>
              <a:buFont typeface="Wingdings" pitchFamily="2" charset="2"/>
              <a:buChar char="ü"/>
            </a:pPr>
            <a:endParaRPr lang="en-US" sz="31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Data Import from Targeted Energy Vendors</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Weatherization Agency Information System</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Energy Source for Equipment Measures</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r>
              <a:rPr lang="en-US" sz="3200" b="1" dirty="0" smtClean="0">
                <a:latin typeface="Calibri" pitchFamily="34" charset="0"/>
              </a:rPr>
              <a:t>Reporting System</a:t>
            </a:r>
          </a:p>
          <a:p>
            <a:pPr>
              <a:lnSpc>
                <a:spcPct val="110000"/>
              </a:lnSpc>
              <a:spcBef>
                <a:spcPts val="0"/>
              </a:spcBef>
              <a:buSzPct val="100000"/>
              <a:buFont typeface="Wingdings" pitchFamily="2" charset="2"/>
              <a:buChar char="ü"/>
            </a:pPr>
            <a:endParaRPr lang="en-US" b="1" dirty="0" smtClean="0">
              <a:latin typeface="Calibri" pitchFamily="34" charset="0"/>
            </a:endParaRPr>
          </a:p>
          <a:p>
            <a:pPr lvl="1">
              <a:lnSpc>
                <a:spcPct val="110000"/>
              </a:lnSpc>
              <a:spcBef>
                <a:spcPts val="0"/>
              </a:spcBef>
              <a:buSzPct val="100000"/>
              <a:buFont typeface="Wingdings" pitchFamily="2" charset="2"/>
              <a:buChar char="ü"/>
            </a:pPr>
            <a:r>
              <a:rPr lang="en-US" sz="2700" dirty="0" smtClean="0">
                <a:latin typeface="Calibri" pitchFamily="34" charset="0"/>
              </a:rPr>
              <a:t>Reporting by Energy Source (Restoration and Prevention) and Main Heating Fuel (Energy Burden)</a:t>
            </a:r>
          </a:p>
          <a:p>
            <a:pPr lvl="1">
              <a:lnSpc>
                <a:spcPct val="110000"/>
              </a:lnSpc>
              <a:spcBef>
                <a:spcPts val="0"/>
              </a:spcBef>
              <a:buSzPct val="100000"/>
              <a:buFont typeface="Wingdings" pitchFamily="2" charset="2"/>
              <a:buChar char="ü"/>
            </a:pPr>
            <a:endParaRPr lang="en-US" sz="2700" dirty="0" smtClean="0">
              <a:latin typeface="Calibri" pitchFamily="34" charset="0"/>
            </a:endParaRPr>
          </a:p>
          <a:p>
            <a:pPr lvl="1">
              <a:lnSpc>
                <a:spcPct val="110000"/>
              </a:lnSpc>
              <a:spcBef>
                <a:spcPts val="0"/>
              </a:spcBef>
              <a:buSzPct val="100000"/>
              <a:buFont typeface="Wingdings" pitchFamily="2" charset="2"/>
              <a:buChar char="ü"/>
            </a:pPr>
            <a:r>
              <a:rPr lang="en-US" sz="2700" dirty="0" smtClean="0">
                <a:latin typeface="Calibri" pitchFamily="34" charset="0"/>
              </a:rPr>
              <a:t>Identification of High Energy Burden Clients (Top 25%)</a:t>
            </a:r>
          </a:p>
          <a:p>
            <a:pPr>
              <a:lnSpc>
                <a:spcPct val="110000"/>
              </a:lnSpc>
              <a:spcBef>
                <a:spcPts val="0"/>
              </a:spcBef>
              <a:buSzPct val="100000"/>
              <a:buFont typeface="Wingdings" pitchFamily="2" charset="2"/>
              <a:buChar char="ü"/>
            </a:pPr>
            <a:endParaRPr lang="en-US" b="1" dirty="0" smtClean="0">
              <a:latin typeface="Calibri" pitchFamily="34" charset="0"/>
            </a:endParaRPr>
          </a:p>
          <a:p>
            <a:pPr lvl="1">
              <a:lnSpc>
                <a:spcPct val="110000"/>
              </a:lnSpc>
              <a:spcBef>
                <a:spcPts val="0"/>
              </a:spcBef>
              <a:buSzPct val="100000"/>
              <a:buFont typeface="Wingdings" pitchFamily="2" charset="2"/>
              <a:buChar char="ü"/>
            </a:pP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63</a:t>
            </a:fld>
            <a:endParaRPr lang="en-US"/>
          </a:p>
        </p:txBody>
      </p:sp>
      <p:sp>
        <p:nvSpPr>
          <p:cNvPr id="3" name="Content Placeholder 2"/>
          <p:cNvSpPr>
            <a:spLocks noGrp="1"/>
          </p:cNvSpPr>
          <p:nvPr>
            <p:ph sz="quarter" idx="1"/>
          </p:nvPr>
        </p:nvSpPr>
        <p:spPr>
          <a:xfrm>
            <a:off x="381000" y="1752600"/>
            <a:ext cx="8229600" cy="4876800"/>
          </a:xfrm>
        </p:spPr>
        <p:txBody>
          <a:bodyPr>
            <a:normAutofit fontScale="55000" lnSpcReduction="20000"/>
          </a:bodyPr>
          <a:lstStyle/>
          <a:p>
            <a:pPr marL="0" indent="0">
              <a:lnSpc>
                <a:spcPct val="110000"/>
              </a:lnSpc>
              <a:spcBef>
                <a:spcPts val="0"/>
              </a:spcBef>
              <a:buNone/>
            </a:pPr>
            <a:r>
              <a:rPr lang="en-US" sz="4200" b="1" dirty="0" smtClean="0">
                <a:latin typeface="Calibri" pitchFamily="34" charset="0"/>
              </a:rPr>
              <a:t>Subgrantees </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Client Application</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Identify Information Requirements</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Assess Client’s Ability to Supply Required Information</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Caseworkers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Assess Need for Caseworker Intervention</a:t>
            </a:r>
          </a:p>
          <a:p>
            <a:pPr>
              <a:lnSpc>
                <a:spcPct val="110000"/>
              </a:lnSpc>
              <a:spcBef>
                <a:spcPts val="0"/>
              </a:spcBef>
              <a:buSzPct val="100000"/>
              <a:buFont typeface="Wingdings" pitchFamily="2" charset="2"/>
              <a:buChar char="ü"/>
            </a:pPr>
            <a:endParaRPr lang="en-US" sz="31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Furnish Appropriate Training</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Information Systems (Subgrantee Managed Systems)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Identify Required System Upgrades</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Develop Data Exchange Procedures (See APPRISE Subgrantee Data Exchange Template)</a:t>
            </a: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64</a:t>
            </a:fld>
            <a:endParaRPr lang="en-US"/>
          </a:p>
        </p:txBody>
      </p:sp>
      <p:sp>
        <p:nvSpPr>
          <p:cNvPr id="3" name="Content Placeholder 2"/>
          <p:cNvSpPr>
            <a:spLocks noGrp="1"/>
          </p:cNvSpPr>
          <p:nvPr>
            <p:ph sz="quarter" idx="1"/>
          </p:nvPr>
        </p:nvSpPr>
        <p:spPr>
          <a:xfrm>
            <a:off x="381000" y="1752600"/>
            <a:ext cx="8229600" cy="4876800"/>
          </a:xfrm>
        </p:spPr>
        <p:txBody>
          <a:bodyPr>
            <a:normAutofit/>
          </a:bodyPr>
          <a:lstStyle/>
          <a:p>
            <a:pPr marL="0" indent="0">
              <a:lnSpc>
                <a:spcPct val="110000"/>
              </a:lnSpc>
              <a:spcBef>
                <a:spcPts val="0"/>
              </a:spcBef>
              <a:buNone/>
            </a:pPr>
            <a:r>
              <a:rPr lang="en-US" sz="3200" b="1" dirty="0" err="1" smtClean="0">
                <a:latin typeface="Calibri" pitchFamily="34" charset="0"/>
              </a:rPr>
              <a:t>Subgrantee</a:t>
            </a:r>
            <a:r>
              <a:rPr lang="en-US" sz="3200" b="1" dirty="0" smtClean="0">
                <a:latin typeface="Calibri" pitchFamily="34" charset="0"/>
              </a:rPr>
              <a:t> Data Exchange Template </a:t>
            </a:r>
            <a:endParaRPr lang="en-US" sz="14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7" y="2690836"/>
            <a:ext cx="8974143" cy="3252764"/>
          </a:xfrm>
          <a:prstGeom prst="rect">
            <a:avLst/>
          </a:prstGeom>
          <a:noFill/>
          <a:ln w="28575">
            <a:solidFill>
              <a:srgbClr val="4F622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58896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65</a:t>
            </a:fld>
            <a:endParaRPr lang="en-US"/>
          </a:p>
        </p:txBody>
      </p:sp>
      <p:sp>
        <p:nvSpPr>
          <p:cNvPr id="3" name="Content Placeholder 2"/>
          <p:cNvSpPr>
            <a:spLocks noGrp="1"/>
          </p:cNvSpPr>
          <p:nvPr>
            <p:ph sz="quarter" idx="1"/>
          </p:nvPr>
        </p:nvSpPr>
        <p:spPr>
          <a:xfrm>
            <a:off x="381000" y="1752600"/>
            <a:ext cx="8229600" cy="4876800"/>
          </a:xfrm>
        </p:spPr>
        <p:txBody>
          <a:bodyPr>
            <a:normAutofit fontScale="62500" lnSpcReduction="20000"/>
          </a:bodyPr>
          <a:lstStyle/>
          <a:p>
            <a:pPr marL="0" indent="0">
              <a:lnSpc>
                <a:spcPct val="110000"/>
              </a:lnSpc>
              <a:spcBef>
                <a:spcPts val="0"/>
              </a:spcBef>
              <a:buNone/>
            </a:pPr>
            <a:r>
              <a:rPr lang="en-US" sz="4200" b="1" dirty="0" smtClean="0">
                <a:latin typeface="Calibri" pitchFamily="34" charset="0"/>
              </a:rPr>
              <a:t>Client Applications</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Add </a:t>
            </a:r>
            <a:r>
              <a:rPr lang="en-US" sz="3100" b="1" dirty="0">
                <a:latin typeface="Calibri" pitchFamily="34" charset="0"/>
              </a:rPr>
              <a:t>Main Fuel Type to the Client Application. </a:t>
            </a:r>
            <a:r>
              <a:rPr lang="en-US" sz="3100" b="1" dirty="0">
                <a:solidFill>
                  <a:schemeClr val="accent1"/>
                </a:solidFill>
                <a:latin typeface="Calibri" pitchFamily="34" charset="0"/>
              </a:rPr>
              <a:t> </a:t>
            </a:r>
            <a:r>
              <a:rPr lang="en-US" sz="3100" dirty="0">
                <a:latin typeface="Calibri" pitchFamily="34" charset="0"/>
              </a:rPr>
              <a:t>At minimum, this should include Natural Gas, Electricity,  Fuel Oil, Propane, and “Other.”  </a:t>
            </a:r>
            <a:endParaRPr lang="en-US" sz="3100" dirty="0" smtClean="0">
              <a:latin typeface="Calibri" pitchFamily="34" charset="0"/>
            </a:endParaRPr>
          </a:p>
          <a:p>
            <a:pPr lvl="0">
              <a:lnSpc>
                <a:spcPct val="110000"/>
              </a:lnSpc>
              <a:spcBef>
                <a:spcPts val="0"/>
              </a:spcBef>
              <a:buSzPct val="100000"/>
              <a:buFont typeface="Wingdings" pitchFamily="2" charset="2"/>
              <a:buChar char="ü"/>
            </a:pPr>
            <a:endParaRPr lang="en-US" sz="3100" dirty="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Add or Modify Waiver </a:t>
            </a:r>
            <a:r>
              <a:rPr lang="en-US" sz="3100" b="1" dirty="0">
                <a:latin typeface="Calibri" pitchFamily="34" charset="0"/>
              </a:rPr>
              <a:t>(Release of Information) on Client Application.  </a:t>
            </a:r>
            <a:r>
              <a:rPr lang="en-US" sz="3100" dirty="0">
                <a:latin typeface="Calibri" pitchFamily="34" charset="0"/>
              </a:rPr>
              <a:t>This will assure that data exchanges can occur once vendor agreements are in place.  Due to increased privacy restrictions, it is important to involve both vendors and attorneys in the development of this language</a:t>
            </a:r>
            <a:r>
              <a:rPr lang="en-US" sz="3100" dirty="0" smtClean="0">
                <a:latin typeface="Calibri" pitchFamily="34" charset="0"/>
              </a:rPr>
              <a:t>.</a:t>
            </a:r>
          </a:p>
          <a:p>
            <a:pPr>
              <a:lnSpc>
                <a:spcPct val="110000"/>
              </a:lnSpc>
              <a:spcBef>
                <a:spcPts val="0"/>
              </a:spcBef>
              <a:buSzPct val="100000"/>
              <a:buFont typeface="Wingdings" pitchFamily="2" charset="2"/>
              <a:buChar char="ü"/>
            </a:pPr>
            <a:endParaRPr lang="en-US" sz="3100" dirty="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Add </a:t>
            </a:r>
            <a:r>
              <a:rPr lang="en-US" sz="3100" b="1" dirty="0">
                <a:latin typeface="Calibri" pitchFamily="34" charset="0"/>
              </a:rPr>
              <a:t>Vendor Account Numbers to Client Application for both Main Fuel and Electricity.</a:t>
            </a:r>
            <a:r>
              <a:rPr lang="en-US" sz="3100" i="1" dirty="0">
                <a:latin typeface="Calibri" pitchFamily="34" charset="0"/>
              </a:rPr>
              <a:t>  </a:t>
            </a:r>
            <a:r>
              <a:rPr lang="en-US" sz="3100" dirty="0">
                <a:latin typeface="Calibri" pitchFamily="34" charset="0"/>
              </a:rPr>
              <a:t>Identifying account information will allow grantees to pull </a:t>
            </a:r>
            <a:r>
              <a:rPr lang="en-US" sz="3100" dirty="0" smtClean="0">
                <a:latin typeface="Calibri" pitchFamily="34" charset="0"/>
              </a:rPr>
              <a:t>together </a:t>
            </a:r>
            <a:r>
              <a:rPr lang="en-US" sz="3100" dirty="0">
                <a:latin typeface="Calibri" pitchFamily="34" charset="0"/>
              </a:rPr>
              <a:t>lists to submit to vendors when making data requests</a:t>
            </a:r>
            <a:r>
              <a:rPr lang="en-US" sz="3100" dirty="0" smtClean="0">
                <a:latin typeface="Calibri" pitchFamily="34" charset="0"/>
              </a:rPr>
              <a:t>.</a:t>
            </a:r>
          </a:p>
          <a:p>
            <a:pPr>
              <a:lnSpc>
                <a:spcPct val="110000"/>
              </a:lnSpc>
              <a:spcBef>
                <a:spcPts val="0"/>
              </a:spcBef>
              <a:buSzPct val="100000"/>
              <a:buFont typeface="Wingdings" pitchFamily="2" charset="2"/>
              <a:buChar char="ü"/>
            </a:pPr>
            <a:endParaRPr lang="en-US" sz="3100" dirty="0" smtClean="0">
              <a:latin typeface="Calibri" pitchFamily="34" charset="0"/>
            </a:endParaRPr>
          </a:p>
          <a:p>
            <a:pPr>
              <a:lnSpc>
                <a:spcPct val="110000"/>
              </a:lnSpc>
              <a:spcBef>
                <a:spcPts val="0"/>
              </a:spcBef>
              <a:buSzPct val="100000"/>
              <a:buFont typeface="Wingdings" pitchFamily="2" charset="2"/>
              <a:buChar char="ü"/>
            </a:pPr>
            <a:r>
              <a:rPr lang="en-US" sz="3100" b="1" dirty="0">
                <a:latin typeface="Calibri" pitchFamily="34" charset="0"/>
              </a:rPr>
              <a:t>Add Home Energy </a:t>
            </a:r>
            <a:r>
              <a:rPr lang="en-US" sz="3100" b="1" dirty="0" smtClean="0">
                <a:latin typeface="Calibri" pitchFamily="34" charset="0"/>
              </a:rPr>
              <a:t>Status to Application. </a:t>
            </a:r>
            <a:r>
              <a:rPr lang="en-US" sz="3100" dirty="0">
                <a:latin typeface="Calibri" pitchFamily="34" charset="0"/>
              </a:rPr>
              <a:t>I</a:t>
            </a:r>
            <a:r>
              <a:rPr lang="en-US" sz="3100" dirty="0" smtClean="0">
                <a:latin typeface="Calibri" pitchFamily="34" charset="0"/>
              </a:rPr>
              <a:t>ncludes Disconnected, Out of Fuel, Inoperable Equipment, Past-Due or Shut-off Notice, Nearly Out of Fuel, etc.</a:t>
            </a:r>
            <a:endParaRPr lang="en-US" sz="2300" dirty="0">
              <a:latin typeface="Calibri" pitchFamily="34" charset="0"/>
            </a:endParaRPr>
          </a:p>
          <a:p>
            <a:pPr marL="457200" indent="-457200">
              <a:lnSpc>
                <a:spcPct val="110000"/>
              </a:lnSpc>
              <a:spcBef>
                <a:spcPts val="0"/>
              </a:spcBef>
              <a:buFont typeface="Wingdings" pitchFamily="2" charset="2"/>
              <a:buChar char="ü"/>
            </a:pPr>
            <a:endParaRPr lang="en-US" sz="2300"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66</a:t>
            </a:fld>
            <a:endParaRPr lang="en-US"/>
          </a:p>
        </p:txBody>
      </p:sp>
      <p:sp>
        <p:nvSpPr>
          <p:cNvPr id="3" name="Content Placeholder 2"/>
          <p:cNvSpPr>
            <a:spLocks noGrp="1"/>
          </p:cNvSpPr>
          <p:nvPr>
            <p:ph sz="quarter" idx="1"/>
          </p:nvPr>
        </p:nvSpPr>
        <p:spPr>
          <a:xfrm>
            <a:off x="381000" y="1752600"/>
            <a:ext cx="8229600" cy="4876800"/>
          </a:xfrm>
        </p:spPr>
        <p:txBody>
          <a:bodyPr>
            <a:normAutofit fontScale="47500" lnSpcReduction="20000"/>
          </a:bodyPr>
          <a:lstStyle/>
          <a:p>
            <a:pPr marL="0" indent="0">
              <a:lnSpc>
                <a:spcPct val="110000"/>
              </a:lnSpc>
              <a:spcBef>
                <a:spcPts val="0"/>
              </a:spcBef>
              <a:buNone/>
            </a:pPr>
            <a:r>
              <a:rPr lang="en-US" sz="4200" b="1" dirty="0" smtClean="0">
                <a:latin typeface="Calibri" pitchFamily="34" charset="0"/>
              </a:rPr>
              <a:t>Vendors</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Client Waivers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Waiver Language / Waiver Verification Procedures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Client Identification</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Account Number / Name and Address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Data Exchange Schedule</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Time of Application / Monthly / Quarterly / End of Fiscal Year</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r>
              <a:rPr lang="en-US" sz="3200" b="1" dirty="0" smtClean="0">
                <a:latin typeface="Calibri" pitchFamily="34" charset="0"/>
              </a:rPr>
              <a:t>Data Exchange Format</a:t>
            </a:r>
          </a:p>
          <a:p>
            <a:pPr>
              <a:lnSpc>
                <a:spcPct val="110000"/>
              </a:lnSpc>
              <a:spcBef>
                <a:spcPts val="0"/>
              </a:spcBef>
              <a:buSzPct val="100000"/>
              <a:buFont typeface="Wingdings" pitchFamily="2" charset="2"/>
              <a:buChar char="ü"/>
            </a:pPr>
            <a:endParaRPr lang="en-US" b="1" dirty="0" smtClean="0">
              <a:latin typeface="Calibri" pitchFamily="34" charset="0"/>
            </a:endParaRPr>
          </a:p>
          <a:p>
            <a:pPr lvl="1">
              <a:lnSpc>
                <a:spcPct val="110000"/>
              </a:lnSpc>
              <a:spcBef>
                <a:spcPts val="0"/>
              </a:spcBef>
              <a:buSzPct val="100000"/>
              <a:buFont typeface="Wingdings" pitchFamily="2" charset="2"/>
              <a:buChar char="ü"/>
            </a:pPr>
            <a:r>
              <a:rPr lang="en-US" sz="2700" dirty="0" smtClean="0">
                <a:latin typeface="Calibri" pitchFamily="34" charset="0"/>
              </a:rPr>
              <a:t>See APPRISE Vendor Data Exchange Templates</a:t>
            </a:r>
          </a:p>
          <a:p>
            <a:pPr lvl="1">
              <a:lnSpc>
                <a:spcPct val="110000"/>
              </a:lnSpc>
              <a:spcBef>
                <a:spcPts val="0"/>
              </a:spcBef>
              <a:buSzPct val="100000"/>
              <a:buFont typeface="Wingdings" pitchFamily="2" charset="2"/>
              <a:buChar char="ü"/>
            </a:pPr>
            <a:endParaRPr lang="en-US" sz="2700" dirty="0" smtClean="0">
              <a:latin typeface="Calibri" pitchFamily="34" charset="0"/>
            </a:endParaRPr>
          </a:p>
          <a:p>
            <a:pPr>
              <a:lnSpc>
                <a:spcPct val="110000"/>
              </a:lnSpc>
              <a:spcBef>
                <a:spcPts val="0"/>
              </a:spcBef>
              <a:buSzPct val="100000"/>
              <a:buFont typeface="Wingdings" pitchFamily="2" charset="2"/>
              <a:buChar char="ü"/>
            </a:pPr>
            <a:r>
              <a:rPr lang="en-US" sz="3200" b="1" dirty="0" smtClean="0">
                <a:latin typeface="Calibri" pitchFamily="34" charset="0"/>
              </a:rPr>
              <a:t>Vendor Agreement </a:t>
            </a:r>
          </a:p>
          <a:p>
            <a:pPr>
              <a:lnSpc>
                <a:spcPct val="110000"/>
              </a:lnSpc>
              <a:spcBef>
                <a:spcPts val="0"/>
              </a:spcBef>
              <a:buSzPct val="100000"/>
              <a:buFont typeface="Wingdings" pitchFamily="2" charset="2"/>
              <a:buChar char="ü"/>
            </a:pPr>
            <a:endParaRPr lang="en-US" sz="3000" b="1" dirty="0" smtClean="0">
              <a:latin typeface="Calibri" pitchFamily="34" charset="0"/>
            </a:endParaRPr>
          </a:p>
          <a:p>
            <a:pPr lvl="1">
              <a:lnSpc>
                <a:spcPct val="110000"/>
              </a:lnSpc>
              <a:spcBef>
                <a:spcPts val="0"/>
              </a:spcBef>
              <a:buSzPct val="100000"/>
              <a:buFont typeface="Wingdings" pitchFamily="2" charset="2"/>
              <a:buChar char="ü"/>
            </a:pPr>
            <a:r>
              <a:rPr lang="en-US" sz="2700" dirty="0" smtClean="0">
                <a:latin typeface="Calibri" pitchFamily="34" charset="0"/>
              </a:rPr>
              <a:t>Explicitly Addresses All Listed Issues</a:t>
            </a:r>
            <a:endParaRPr lang="en-US" sz="27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152400"/>
            <a:ext cx="9144000" cy="990600"/>
          </a:xfrm>
        </p:spPr>
        <p:txBody>
          <a:bodyPr>
            <a:noAutofit/>
          </a:bodyPr>
          <a:lstStyle/>
          <a:p>
            <a:pPr marL="111125"/>
            <a:r>
              <a:rPr lang="en-US" sz="3200" b="1" dirty="0">
                <a:solidFill>
                  <a:schemeClr val="tx2">
                    <a:lumMod val="75000"/>
                  </a:schemeClr>
                </a:solidFill>
                <a:latin typeface="Calibri" pitchFamily="34" charset="0"/>
              </a:rPr>
              <a:t>Section 5:  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67</a:t>
            </a:fld>
            <a:endParaRPr lang="en-US"/>
          </a:p>
        </p:txBody>
      </p:sp>
      <p:sp>
        <p:nvSpPr>
          <p:cNvPr id="3" name="Content Placeholder 2"/>
          <p:cNvSpPr>
            <a:spLocks noGrp="1"/>
          </p:cNvSpPr>
          <p:nvPr>
            <p:ph sz="quarter" idx="1"/>
          </p:nvPr>
        </p:nvSpPr>
        <p:spPr>
          <a:xfrm>
            <a:off x="381000" y="1600200"/>
            <a:ext cx="8229600" cy="4876800"/>
          </a:xfrm>
        </p:spPr>
        <p:txBody>
          <a:bodyPr>
            <a:normAutofit fontScale="70000" lnSpcReduction="20000"/>
          </a:bodyPr>
          <a:lstStyle/>
          <a:p>
            <a:pPr marL="457200" indent="-457200">
              <a:lnSpc>
                <a:spcPct val="70000"/>
              </a:lnSpc>
              <a:spcBef>
                <a:spcPts val="0"/>
              </a:spcBef>
              <a:buNone/>
            </a:pPr>
            <a:endParaRPr lang="en-US" sz="4000" b="1" dirty="0" smtClean="0">
              <a:latin typeface="Calibri" pitchFamily="34" charset="0"/>
            </a:endParaRPr>
          </a:p>
          <a:p>
            <a:pPr marL="0" indent="0">
              <a:lnSpc>
                <a:spcPct val="110000"/>
              </a:lnSpc>
              <a:spcBef>
                <a:spcPts val="0"/>
              </a:spcBef>
              <a:buNone/>
            </a:pPr>
            <a:r>
              <a:rPr lang="en-US" sz="3700" b="1" dirty="0" smtClean="0">
                <a:latin typeface="Calibri" pitchFamily="34" charset="0"/>
              </a:rPr>
              <a:t>Vendor Partnerships</a:t>
            </a:r>
          </a:p>
          <a:p>
            <a:pPr>
              <a:lnSpc>
                <a:spcPct val="110000"/>
              </a:lnSpc>
              <a:spcBef>
                <a:spcPts val="0"/>
              </a:spcBef>
              <a:buFont typeface="Wingdings" pitchFamily="2" charset="2"/>
              <a:buChar char="ü"/>
            </a:pPr>
            <a:endParaRPr lang="en-US" sz="2900" b="1" dirty="0">
              <a:latin typeface="Calibri" pitchFamily="34" charset="0"/>
            </a:endParaRPr>
          </a:p>
          <a:p>
            <a:pPr>
              <a:lnSpc>
                <a:spcPct val="110000"/>
              </a:lnSpc>
              <a:spcBef>
                <a:spcPts val="0"/>
              </a:spcBef>
              <a:buSzPct val="100000"/>
              <a:buFont typeface="Wingdings" pitchFamily="2" charset="2"/>
              <a:buChar char="ü"/>
            </a:pPr>
            <a:r>
              <a:rPr lang="en-US" sz="2900" b="1" dirty="0">
                <a:latin typeface="Calibri" pitchFamily="34" charset="0"/>
              </a:rPr>
              <a:t>Identification of Top </a:t>
            </a:r>
            <a:r>
              <a:rPr lang="en-US" sz="2900" b="1" dirty="0" smtClean="0">
                <a:latin typeface="Calibri" pitchFamily="34" charset="0"/>
              </a:rPr>
              <a:t>Vendors</a:t>
            </a:r>
            <a:r>
              <a:rPr lang="en-US" sz="2900" b="1" dirty="0">
                <a:latin typeface="Calibri" pitchFamily="34" charset="0"/>
              </a:rPr>
              <a:t>.  </a:t>
            </a:r>
            <a:r>
              <a:rPr lang="en-US" sz="2900" dirty="0">
                <a:latin typeface="Calibri" pitchFamily="34" charset="0"/>
              </a:rPr>
              <a:t>Grantees will need to identify the largest </a:t>
            </a:r>
            <a:r>
              <a:rPr lang="en-US" sz="2900" dirty="0" smtClean="0">
                <a:latin typeface="Calibri" pitchFamily="34" charset="0"/>
              </a:rPr>
              <a:t>five </a:t>
            </a:r>
            <a:r>
              <a:rPr lang="en-US" sz="2900" dirty="0">
                <a:latin typeface="Calibri" pitchFamily="34" charset="0"/>
              </a:rPr>
              <a:t>gas </a:t>
            </a:r>
            <a:r>
              <a:rPr lang="en-US" sz="2900" dirty="0" smtClean="0">
                <a:latin typeface="Calibri" pitchFamily="34" charset="0"/>
              </a:rPr>
              <a:t>vendors, largest five </a:t>
            </a:r>
            <a:r>
              <a:rPr lang="en-US" sz="2900" dirty="0">
                <a:latin typeface="Calibri" pitchFamily="34" charset="0"/>
              </a:rPr>
              <a:t>electric vendors, </a:t>
            </a:r>
            <a:r>
              <a:rPr lang="en-US" sz="2900" dirty="0" smtClean="0">
                <a:latin typeface="Calibri" pitchFamily="34" charset="0"/>
              </a:rPr>
              <a:t>largest ten propane vendors, the largest ten fuel oil vendors (if applicable), and largest ten other vendors (if applicable) </a:t>
            </a:r>
            <a:r>
              <a:rPr lang="en-US" sz="2900" dirty="0">
                <a:latin typeface="Calibri" pitchFamily="34" charset="0"/>
              </a:rPr>
              <a:t>within your state.  Grantees who need help with this should contact APPRISE or their OCS Liaison.</a:t>
            </a:r>
          </a:p>
          <a:p>
            <a:pPr>
              <a:lnSpc>
                <a:spcPct val="110000"/>
              </a:lnSpc>
              <a:spcBef>
                <a:spcPts val="0"/>
              </a:spcBef>
              <a:buSzPct val="100000"/>
              <a:buFont typeface="Wingdings" pitchFamily="2" charset="2"/>
              <a:buChar char="ü"/>
            </a:pPr>
            <a:endParaRPr lang="en-US" sz="2900" b="1" dirty="0">
              <a:latin typeface="Calibri" pitchFamily="34" charset="0"/>
            </a:endParaRPr>
          </a:p>
          <a:p>
            <a:pPr>
              <a:lnSpc>
                <a:spcPct val="110000"/>
              </a:lnSpc>
              <a:spcBef>
                <a:spcPts val="0"/>
              </a:spcBef>
              <a:buSzPct val="100000"/>
              <a:buFont typeface="Wingdings" pitchFamily="2" charset="2"/>
              <a:buChar char="ü"/>
            </a:pPr>
            <a:r>
              <a:rPr lang="en-US" sz="2900" b="1" dirty="0">
                <a:latin typeface="Calibri" pitchFamily="34" charset="0"/>
              </a:rPr>
              <a:t>Vendor Agreements. </a:t>
            </a:r>
            <a:r>
              <a:rPr lang="en-US" sz="2900" dirty="0">
                <a:latin typeface="Calibri" pitchFamily="34" charset="0"/>
              </a:rPr>
              <a:t>Work with one or more major vendors to develop language that requires vendors to provide annual bill data for LIHEAP recipients. </a:t>
            </a:r>
            <a:r>
              <a:rPr lang="en-US" sz="2900" b="1" dirty="0">
                <a:latin typeface="Calibri" pitchFamily="34" charset="0"/>
              </a:rPr>
              <a:t> </a:t>
            </a:r>
            <a:r>
              <a:rPr lang="en-US" sz="2900" dirty="0">
                <a:latin typeface="Calibri" pitchFamily="34" charset="0"/>
              </a:rPr>
              <a:t>This includes outlining expectations in terms of process and timeline.   In states where subgrantees are responsible for vendor agreements, one best practice is to create a “minimum standard” template in collaboration with major vendors at the state level that all subgrantees can adopt</a:t>
            </a:r>
            <a:r>
              <a:rPr lang="en-US" sz="2900" dirty="0" smtClean="0">
                <a:latin typeface="Calibri" pitchFamily="34" charset="0"/>
              </a:rPr>
              <a:t>.</a:t>
            </a:r>
            <a:endParaRPr lang="en-US" sz="2900" b="1" dirty="0" smtClean="0">
              <a:solidFill>
                <a:schemeClr val="accent1"/>
              </a:solidFill>
              <a:latin typeface="Calibri" pitchFamily="34" charset="0"/>
            </a:endParaRPr>
          </a:p>
          <a:p>
            <a:pPr marL="346075" indent="-346075">
              <a:spcBef>
                <a:spcPts val="0"/>
              </a:spcBef>
              <a:buFont typeface="Wingdings" pitchFamily="2" charset="2"/>
              <a:buChar char="ü"/>
            </a:pPr>
            <a:endParaRPr lang="en-US" dirty="0">
              <a:latin typeface="Calibri" pitchFamily="34" charset="0"/>
            </a:endParaRPr>
          </a:p>
        </p:txBody>
      </p:sp>
    </p:spTree>
    <p:extLst>
      <p:ext uri="{BB962C8B-B14F-4D97-AF65-F5344CB8AC3E}">
        <p14:creationId xmlns:p14="http://schemas.microsoft.com/office/powerpoint/2010/main" val="17561247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fontScale="90000"/>
          </a:bodyPr>
          <a:lstStyle/>
          <a:p>
            <a:pPr marL="111125"/>
            <a:r>
              <a:rPr lang="en-US" sz="3600" b="1" dirty="0">
                <a:solidFill>
                  <a:schemeClr val="tx2">
                    <a:lumMod val="75000"/>
                  </a:schemeClr>
                </a:solidFill>
                <a:latin typeface="Calibri" pitchFamily="34" charset="0"/>
              </a:rPr>
              <a:t>Section 5:  LIHEAP Performance Measures Checklist</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68</a:t>
            </a:fld>
            <a:endParaRPr lang="en-US"/>
          </a:p>
        </p:txBody>
      </p:sp>
      <p:sp>
        <p:nvSpPr>
          <p:cNvPr id="3" name="Content Placeholder 2"/>
          <p:cNvSpPr>
            <a:spLocks noGrp="1"/>
          </p:cNvSpPr>
          <p:nvPr>
            <p:ph sz="quarter" idx="1"/>
          </p:nvPr>
        </p:nvSpPr>
        <p:spPr>
          <a:xfrm>
            <a:off x="381000" y="1752600"/>
            <a:ext cx="8229600" cy="4876800"/>
          </a:xfrm>
        </p:spPr>
        <p:txBody>
          <a:bodyPr>
            <a:normAutofit fontScale="70000" lnSpcReduction="20000"/>
          </a:bodyPr>
          <a:lstStyle/>
          <a:p>
            <a:pPr marL="0" indent="0">
              <a:lnSpc>
                <a:spcPct val="110000"/>
              </a:lnSpc>
              <a:spcBef>
                <a:spcPts val="0"/>
              </a:spcBef>
              <a:buNone/>
            </a:pPr>
            <a:r>
              <a:rPr lang="en-US" sz="4200" b="1" dirty="0" smtClean="0">
                <a:latin typeface="Calibri" pitchFamily="34" charset="0"/>
              </a:rPr>
              <a:t>Weatherization Agency and Subgrantees</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Client Identification</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Develop LIHEAP ID for LIHEAP WX Clients </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Prevention / Restoration Coding</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Coding of Equipment Repair/Replacement </a:t>
            </a:r>
          </a:p>
          <a:p>
            <a:pPr>
              <a:lnSpc>
                <a:spcPct val="110000"/>
              </a:lnSpc>
              <a:spcBef>
                <a:spcPts val="0"/>
              </a:spcBef>
              <a:buSzPct val="100000"/>
              <a:buFont typeface="Wingdings" pitchFamily="2" charset="2"/>
              <a:buChar char="ü"/>
            </a:pPr>
            <a:endParaRPr lang="en-US" sz="31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Furnish Appropriate Training to Staff</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r>
              <a:rPr lang="en-US" sz="3100" b="1" dirty="0" smtClean="0">
                <a:latin typeface="Calibri" pitchFamily="34" charset="0"/>
              </a:rPr>
              <a:t>Information Systems</a:t>
            </a:r>
          </a:p>
          <a:p>
            <a:pPr>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Develop Data Exchange Procedures</a:t>
            </a: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1112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5:  </a:t>
            </a:r>
            <a:r>
              <a:rPr lang="en-US" sz="3200" b="1" dirty="0">
                <a:solidFill>
                  <a:schemeClr val="tx2">
                    <a:lumMod val="75000"/>
                  </a:schemeClr>
                </a:solidFill>
                <a:latin typeface="Calibri" pitchFamily="34" charset="0"/>
              </a:rPr>
              <a:t>LIHEAP Performance Measures Checklist</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69</a:t>
            </a:fld>
            <a:endParaRPr lang="en-US"/>
          </a:p>
        </p:txBody>
      </p:sp>
      <p:sp>
        <p:nvSpPr>
          <p:cNvPr id="3" name="Content Placeholder 2"/>
          <p:cNvSpPr>
            <a:spLocks noGrp="1"/>
          </p:cNvSpPr>
          <p:nvPr>
            <p:ph sz="quarter" idx="1"/>
          </p:nvPr>
        </p:nvSpPr>
        <p:spPr>
          <a:xfrm>
            <a:off x="457200" y="1524000"/>
            <a:ext cx="8229600" cy="4876800"/>
          </a:xfrm>
        </p:spPr>
        <p:txBody>
          <a:bodyPr>
            <a:normAutofit/>
          </a:bodyPr>
          <a:lstStyle/>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gn="ctr">
              <a:lnSpc>
                <a:spcPct val="110000"/>
              </a:lnSpc>
              <a:spcBef>
                <a:spcPts val="0"/>
              </a:spcBef>
              <a:buNone/>
            </a:pPr>
            <a:r>
              <a:rPr lang="en-US" sz="4000" b="1" dirty="0" smtClean="0">
                <a:latin typeface="Calibri" pitchFamily="34" charset="0"/>
              </a:rPr>
              <a:t>Questions</a:t>
            </a:r>
            <a:endParaRPr lang="en-US" sz="4000" dirty="0" smtClean="0">
              <a:latin typeface="Calibri" pitchFamily="34" charset="0"/>
            </a:endParaRPr>
          </a:p>
          <a:p>
            <a:pPr marL="346075" indent="-346075">
              <a:spcBef>
                <a:spcPts val="0"/>
              </a:spcBef>
              <a:buFont typeface="Wingdings" pitchFamily="2" charset="2"/>
              <a:buChar char="ü"/>
            </a:pPr>
            <a:endParaRPr lang="en-US" dirty="0">
              <a:latin typeface="Calibri" pitchFamily="34" charset="0"/>
            </a:endParaRPr>
          </a:p>
        </p:txBody>
      </p:sp>
    </p:spTree>
    <p:extLst>
      <p:ext uri="{BB962C8B-B14F-4D97-AF65-F5344CB8AC3E}">
        <p14:creationId xmlns:p14="http://schemas.microsoft.com/office/powerpoint/2010/main" val="227934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990600"/>
          </a:xfrm>
        </p:spPr>
        <p:txBody>
          <a:bodyPr>
            <a:normAutofit/>
          </a:bodyPr>
          <a:lstStyle/>
          <a:p>
            <a:pPr marL="234950"/>
            <a:r>
              <a:rPr lang="en-US" sz="3600" b="1" dirty="0" smtClean="0">
                <a:latin typeface="Calibri" pitchFamily="34" charset="0"/>
              </a:rPr>
              <a:t>Introduction:  Navigating the Session</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a:t>
            </a:fld>
            <a:endParaRPr lang="en-US"/>
          </a:p>
        </p:txBody>
      </p:sp>
      <p:sp>
        <p:nvSpPr>
          <p:cNvPr id="3" name="Content Placeholder 2"/>
          <p:cNvSpPr>
            <a:spLocks noGrp="1"/>
          </p:cNvSpPr>
          <p:nvPr>
            <p:ph sz="quarter" idx="1"/>
          </p:nvPr>
        </p:nvSpPr>
        <p:spPr>
          <a:xfrm>
            <a:off x="533400" y="1752600"/>
            <a:ext cx="8229600" cy="4876800"/>
          </a:xfrm>
        </p:spPr>
        <p:txBody>
          <a:bodyPr>
            <a:normAutofit fontScale="92500" lnSpcReduction="20000"/>
          </a:bodyPr>
          <a:lstStyle/>
          <a:p>
            <a:pPr>
              <a:lnSpc>
                <a:spcPct val="50000"/>
              </a:lnSpc>
              <a:spcBef>
                <a:spcPts val="0"/>
              </a:spcBef>
              <a:buSzPct val="75000"/>
              <a:buFont typeface="Arial" pitchFamily="34" charset="0"/>
              <a:buChar char="•"/>
            </a:pPr>
            <a:endParaRPr lang="en-US" sz="1800" b="1" dirty="0" smtClean="0">
              <a:latin typeface="Calibri" pitchFamily="34" charset="0"/>
            </a:endParaRPr>
          </a:p>
          <a:p>
            <a:pPr>
              <a:buSzPct val="75000"/>
              <a:buFont typeface="Arial" pitchFamily="34" charset="0"/>
              <a:buChar char="•"/>
            </a:pPr>
            <a:r>
              <a:rPr lang="en-US" sz="2400" b="1" dirty="0" smtClean="0">
                <a:latin typeface="Calibri" pitchFamily="34" charset="0"/>
              </a:rPr>
              <a:t>Training Materials in Packet</a:t>
            </a:r>
          </a:p>
          <a:p>
            <a:pPr marL="457200" indent="-457200">
              <a:lnSpc>
                <a:spcPct val="60000"/>
              </a:lnSpc>
              <a:spcBef>
                <a:spcPts val="0"/>
              </a:spcBef>
            </a:pPr>
            <a:endParaRPr lang="en-US" sz="1400" b="1" dirty="0">
              <a:latin typeface="Calibri" pitchFamily="34" charset="0"/>
            </a:endParaRPr>
          </a:p>
          <a:p>
            <a:pPr marL="800100" indent="-342900">
              <a:lnSpc>
                <a:spcPct val="130000"/>
              </a:lnSpc>
              <a:buSzPct val="60000"/>
              <a:buFont typeface="Wingdings" pitchFamily="2" charset="2"/>
              <a:buChar char="Ø"/>
            </a:pPr>
            <a:r>
              <a:rPr lang="en-US" sz="1700" dirty="0" smtClean="0">
                <a:latin typeface="Calibri" pitchFamily="34" charset="0"/>
              </a:rPr>
              <a:t>FFY 2014 Performance Measures Reporting Form and Instructions</a:t>
            </a:r>
          </a:p>
          <a:p>
            <a:pPr marL="800100" indent="-342900">
              <a:lnSpc>
                <a:spcPct val="130000"/>
              </a:lnSpc>
              <a:buSzPct val="60000"/>
              <a:buFont typeface="Wingdings" pitchFamily="2" charset="2"/>
              <a:buChar char="Ø"/>
            </a:pPr>
            <a:r>
              <a:rPr lang="en-US" sz="1700" dirty="0" smtClean="0">
                <a:latin typeface="Calibri" pitchFamily="34" charset="0"/>
              </a:rPr>
              <a:t>FFY 2014 Performance Measures FAQs</a:t>
            </a:r>
          </a:p>
          <a:p>
            <a:pPr marL="800100" indent="-342900">
              <a:lnSpc>
                <a:spcPct val="130000"/>
              </a:lnSpc>
              <a:buSzPct val="60000"/>
              <a:buFont typeface="Wingdings" pitchFamily="2" charset="2"/>
              <a:buChar char="Ø"/>
            </a:pPr>
            <a:r>
              <a:rPr lang="en-US" sz="1700" dirty="0" smtClean="0">
                <a:latin typeface="Calibri" pitchFamily="34" charset="0"/>
              </a:rPr>
              <a:t>Performance Measures Data Collection Guide</a:t>
            </a:r>
          </a:p>
          <a:p>
            <a:pPr marL="800100" indent="-342900">
              <a:lnSpc>
                <a:spcPct val="130000"/>
              </a:lnSpc>
              <a:buSzPct val="60000"/>
              <a:buFont typeface="Wingdings" pitchFamily="2" charset="2"/>
              <a:buChar char="Ø"/>
            </a:pPr>
            <a:r>
              <a:rPr lang="en-US" sz="1700" dirty="0" smtClean="0">
                <a:latin typeface="Calibri" pitchFamily="34" charset="0"/>
              </a:rPr>
              <a:t>Vendor Data Exchange Templates (Gas, Electric, Fuel Oil, and Propane)</a:t>
            </a:r>
          </a:p>
          <a:p>
            <a:pPr marL="800100" indent="-342900">
              <a:lnSpc>
                <a:spcPct val="130000"/>
              </a:lnSpc>
              <a:buSzPct val="60000"/>
              <a:buFont typeface="Wingdings" pitchFamily="2" charset="2"/>
              <a:buChar char="Ø"/>
            </a:pPr>
            <a:r>
              <a:rPr lang="en-US" sz="1700" dirty="0" smtClean="0">
                <a:latin typeface="Calibri" pitchFamily="34" charset="0"/>
              </a:rPr>
              <a:t>Subgrantee Data Exchange Templates</a:t>
            </a:r>
          </a:p>
          <a:p>
            <a:pPr marL="800100" indent="-342900">
              <a:lnSpc>
                <a:spcPct val="130000"/>
              </a:lnSpc>
              <a:buSzPct val="60000"/>
              <a:buFont typeface="Wingdings" pitchFamily="2" charset="2"/>
              <a:buChar char="Ø"/>
            </a:pPr>
            <a:r>
              <a:rPr lang="en-US" sz="1700" dirty="0" smtClean="0">
                <a:latin typeface="Calibri" pitchFamily="34" charset="0"/>
              </a:rPr>
              <a:t>LIHEAP Logic Model</a:t>
            </a:r>
          </a:p>
          <a:p>
            <a:pPr>
              <a:lnSpc>
                <a:spcPct val="60000"/>
              </a:lnSpc>
              <a:spcBef>
                <a:spcPts val="0"/>
              </a:spcBef>
              <a:buSzPct val="75000"/>
              <a:buFont typeface="Arial" pitchFamily="34" charset="0"/>
              <a:buChar char="•"/>
            </a:pPr>
            <a:endParaRPr lang="en-US" sz="2400" b="1" dirty="0" smtClean="0">
              <a:latin typeface="Calibri" pitchFamily="34" charset="0"/>
            </a:endParaRPr>
          </a:p>
          <a:p>
            <a:pPr>
              <a:lnSpc>
                <a:spcPct val="60000"/>
              </a:lnSpc>
              <a:spcBef>
                <a:spcPts val="0"/>
              </a:spcBef>
              <a:buSzPct val="75000"/>
              <a:buFont typeface="Arial" pitchFamily="34" charset="0"/>
              <a:buChar char="•"/>
            </a:pPr>
            <a:endParaRPr lang="en-US" sz="2400" b="1" dirty="0" smtClean="0">
              <a:latin typeface="Calibri" pitchFamily="34" charset="0"/>
            </a:endParaRPr>
          </a:p>
          <a:p>
            <a:pPr>
              <a:lnSpc>
                <a:spcPct val="60000"/>
              </a:lnSpc>
              <a:spcBef>
                <a:spcPts val="0"/>
              </a:spcBef>
              <a:buSzPct val="75000"/>
              <a:buFont typeface="Arial" pitchFamily="34" charset="0"/>
              <a:buChar char="•"/>
            </a:pPr>
            <a:r>
              <a:rPr lang="en-US" sz="2400" b="1" dirty="0" smtClean="0">
                <a:latin typeface="Calibri" pitchFamily="34" charset="0"/>
              </a:rPr>
              <a:t>Performance Management Website</a:t>
            </a:r>
          </a:p>
          <a:p>
            <a:pPr marL="800100" indent="-342900">
              <a:lnSpc>
                <a:spcPct val="130000"/>
              </a:lnSpc>
              <a:buFont typeface="Wingdings" pitchFamily="2" charset="2"/>
              <a:buChar char="Ø"/>
            </a:pPr>
            <a:r>
              <a:rPr lang="en-US" sz="1700" dirty="0" smtClean="0">
                <a:latin typeface="Calibri" pitchFamily="34" charset="0"/>
              </a:rPr>
              <a:t>Resources for Grantees</a:t>
            </a:r>
          </a:p>
          <a:p>
            <a:pPr marL="800100" indent="-342900">
              <a:lnSpc>
                <a:spcPct val="130000"/>
              </a:lnSpc>
              <a:buFont typeface="Wingdings" pitchFamily="2" charset="2"/>
              <a:buChar char="Ø"/>
            </a:pPr>
            <a:r>
              <a:rPr lang="en-US" sz="1700" dirty="0" smtClean="0">
                <a:latin typeface="Calibri" pitchFamily="34" charset="0"/>
              </a:rPr>
              <a:t>Data Warehouse</a:t>
            </a:r>
          </a:p>
          <a:p>
            <a:pPr marL="800100" indent="-342900">
              <a:lnSpc>
                <a:spcPct val="130000"/>
              </a:lnSpc>
              <a:buFont typeface="Wingdings" pitchFamily="2" charset="2"/>
              <a:buChar char="Ø"/>
            </a:pPr>
            <a:r>
              <a:rPr lang="en-US" sz="1700" dirty="0" smtClean="0">
                <a:latin typeface="Calibri" pitchFamily="34" charset="0"/>
              </a:rPr>
              <a:t>Self-Assessment Tool</a:t>
            </a:r>
          </a:p>
          <a:p>
            <a:pPr>
              <a:lnSpc>
                <a:spcPct val="60000"/>
              </a:lnSpc>
              <a:spcBef>
                <a:spcPts val="0"/>
              </a:spcBef>
              <a:buSzPct val="75000"/>
              <a:buFont typeface="Arial" pitchFamily="34" charset="0"/>
              <a:buChar char="•"/>
            </a:pPr>
            <a:endParaRPr lang="en-US" sz="2400" b="1" dirty="0" smtClean="0">
              <a:latin typeface="Calibri" pitchFamily="34" charset="0"/>
            </a:endParaRPr>
          </a:p>
          <a:p>
            <a:pPr>
              <a:lnSpc>
                <a:spcPct val="60000"/>
              </a:lnSpc>
              <a:spcBef>
                <a:spcPts val="0"/>
              </a:spcBef>
              <a:buSzPct val="75000"/>
              <a:buFont typeface="Arial" pitchFamily="34" charset="0"/>
              <a:buChar char="•"/>
            </a:pPr>
            <a:endParaRPr lang="en-US" sz="2400" b="1" dirty="0" smtClean="0">
              <a:latin typeface="Calibri" pitchFamily="34" charset="0"/>
            </a:endParaRPr>
          </a:p>
          <a:p>
            <a:pPr>
              <a:lnSpc>
                <a:spcPct val="60000"/>
              </a:lnSpc>
              <a:spcBef>
                <a:spcPts val="0"/>
              </a:spcBef>
              <a:buSzPct val="75000"/>
              <a:buFont typeface="Arial" pitchFamily="34" charset="0"/>
              <a:buChar char="•"/>
            </a:pPr>
            <a:r>
              <a:rPr lang="en-US" sz="2400" b="1" dirty="0" smtClean="0">
                <a:latin typeface="Calibri" pitchFamily="34" charset="0"/>
              </a:rPr>
              <a:t>Session Logistics - Questions / Breaks</a:t>
            </a:r>
            <a:endParaRPr lang="en-US" dirty="0" smtClean="0">
              <a:latin typeface="Calibri" pitchFamily="34" charset="0"/>
            </a:endParaRPr>
          </a:p>
          <a:p>
            <a:pPr marL="800100" indent="-342900">
              <a:lnSpc>
                <a:spcPct val="130000"/>
              </a:lnSpc>
              <a:buSzPct val="60000"/>
              <a:buFont typeface="Wingdings" pitchFamily="2" charset="2"/>
              <a:buChar char="Ø"/>
            </a:pPr>
            <a:endParaRPr lang="en-US" dirty="0" smtClean="0">
              <a:latin typeface="Calibri" pitchFamily="34" charset="0"/>
            </a:endParaRPr>
          </a:p>
        </p:txBody>
      </p:sp>
    </p:spTree>
    <p:extLst>
      <p:ext uri="{BB962C8B-B14F-4D97-AF65-F5344CB8AC3E}">
        <p14:creationId xmlns:p14="http://schemas.microsoft.com/office/powerpoint/2010/main" val="20395644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828800" indent="-171767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6:  LIHEAP Performance Measures Timeline</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70</a:t>
            </a:fld>
            <a:endParaRPr lang="en-US"/>
          </a:p>
        </p:txBody>
      </p:sp>
      <p:sp>
        <p:nvSpPr>
          <p:cNvPr id="10" name="Content Placeholder 2"/>
          <p:cNvSpPr>
            <a:spLocks noGrp="1"/>
          </p:cNvSpPr>
          <p:nvPr>
            <p:ph sz="quarter" idx="1"/>
          </p:nvPr>
        </p:nvSpPr>
        <p:spPr>
          <a:xfrm>
            <a:off x="381000" y="1905000"/>
            <a:ext cx="8382000" cy="4724400"/>
          </a:xfrm>
        </p:spPr>
        <p:txBody>
          <a:bodyPr>
            <a:normAutofit/>
          </a:bodyPr>
          <a:lstStyle/>
          <a:p>
            <a:pPr marL="234950" indent="-234950">
              <a:lnSpc>
                <a:spcPct val="130000"/>
              </a:lnSpc>
              <a:buSzPct val="85000"/>
              <a:buFont typeface="Arial" pitchFamily="34" charset="0"/>
              <a:buChar char="•"/>
              <a:tabLst>
                <a:tab pos="1939925" algn="l"/>
              </a:tabLst>
            </a:pPr>
            <a:r>
              <a:rPr lang="en-US" sz="2100" b="1" dirty="0" smtClean="0">
                <a:latin typeface="Calibri" pitchFamily="34" charset="0"/>
              </a:rPr>
              <a:t>FFY 2015: Prepare for Data Collection</a:t>
            </a:r>
          </a:p>
          <a:p>
            <a:pPr marL="554990" lvl="1" indent="-234950">
              <a:lnSpc>
                <a:spcPct val="130000"/>
              </a:lnSpc>
              <a:buSzPct val="85000"/>
              <a:buFont typeface="Arial" pitchFamily="34" charset="0"/>
              <a:buChar char="•"/>
              <a:tabLst>
                <a:tab pos="1939925" algn="l"/>
              </a:tabLst>
            </a:pPr>
            <a:endParaRPr lang="en-US" sz="1800" b="1" dirty="0" smtClean="0">
              <a:latin typeface="Calibri" pitchFamily="34" charset="0"/>
            </a:endParaRPr>
          </a:p>
          <a:p>
            <a:pPr marL="234950" indent="-234950">
              <a:lnSpc>
                <a:spcPct val="130000"/>
              </a:lnSpc>
              <a:buSzPct val="85000"/>
              <a:buFont typeface="Arial" pitchFamily="34" charset="0"/>
              <a:buChar char="•"/>
              <a:tabLst>
                <a:tab pos="1939925" algn="l"/>
              </a:tabLst>
            </a:pPr>
            <a:r>
              <a:rPr lang="en-US" sz="2100" b="1" dirty="0" smtClean="0">
                <a:latin typeface="Calibri" pitchFamily="34" charset="0"/>
              </a:rPr>
              <a:t>FFY 2016: Collect Data and Develop Reporting Systems</a:t>
            </a:r>
          </a:p>
          <a:p>
            <a:pPr marL="234950" indent="-234950">
              <a:lnSpc>
                <a:spcPct val="130000"/>
              </a:lnSpc>
              <a:buSzPct val="85000"/>
              <a:buFont typeface="Arial" pitchFamily="34" charset="0"/>
              <a:buChar char="•"/>
              <a:tabLst>
                <a:tab pos="1939925" algn="l"/>
              </a:tabLst>
            </a:pPr>
            <a:endParaRPr lang="en-US" sz="2100" b="1" dirty="0" smtClean="0">
              <a:latin typeface="Calibri" pitchFamily="34" charset="0"/>
            </a:endParaRPr>
          </a:p>
          <a:p>
            <a:pPr marL="234950" indent="-234950">
              <a:lnSpc>
                <a:spcPct val="130000"/>
              </a:lnSpc>
              <a:buSzPct val="85000"/>
              <a:buFont typeface="Arial" pitchFamily="34" charset="0"/>
              <a:buChar char="•"/>
              <a:tabLst>
                <a:tab pos="1939925" algn="l"/>
              </a:tabLst>
            </a:pPr>
            <a:r>
              <a:rPr lang="en-US" sz="2100" b="1" dirty="0" smtClean="0">
                <a:latin typeface="Calibri" pitchFamily="34" charset="0"/>
              </a:rPr>
              <a:t>FFY 2017: Report FFY 2016 Performance Measures Data (January 2017) and Use Performance Management Information</a:t>
            </a:r>
          </a:p>
          <a:p>
            <a:pPr marL="554990" lvl="1" indent="-234950">
              <a:lnSpc>
                <a:spcPct val="130000"/>
              </a:lnSpc>
              <a:buSzPct val="85000"/>
              <a:buFont typeface="Arial" pitchFamily="34" charset="0"/>
              <a:buChar char="•"/>
              <a:tabLst>
                <a:tab pos="1939925" algn="l"/>
              </a:tabLst>
            </a:pPr>
            <a:endParaRPr lang="en-US" sz="2100" dirty="0">
              <a:latin typeface="Calibri" pitchFamily="34" charset="0"/>
            </a:endParaRPr>
          </a:p>
        </p:txBody>
      </p:sp>
    </p:spTree>
    <p:extLst>
      <p:ext uri="{BB962C8B-B14F-4D97-AF65-F5344CB8AC3E}">
        <p14:creationId xmlns:p14="http://schemas.microsoft.com/office/powerpoint/2010/main" val="31819779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828800" indent="-171767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6:  LIHEAP Performance Measures Timeline</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71</a:t>
            </a:fld>
            <a:endParaRPr lang="en-US"/>
          </a:p>
        </p:txBody>
      </p:sp>
      <p:sp>
        <p:nvSpPr>
          <p:cNvPr id="10" name="Content Placeholder 2"/>
          <p:cNvSpPr>
            <a:spLocks noGrp="1"/>
          </p:cNvSpPr>
          <p:nvPr>
            <p:ph sz="quarter" idx="1"/>
          </p:nvPr>
        </p:nvSpPr>
        <p:spPr>
          <a:xfrm>
            <a:off x="381000" y="1676400"/>
            <a:ext cx="8382000" cy="4983480"/>
          </a:xfrm>
        </p:spPr>
        <p:txBody>
          <a:bodyPr>
            <a:normAutofit/>
          </a:bodyPr>
          <a:lstStyle/>
          <a:p>
            <a:pPr marL="234950" indent="-234950">
              <a:lnSpc>
                <a:spcPct val="130000"/>
              </a:lnSpc>
              <a:buSzPct val="85000"/>
              <a:buFont typeface="Arial" pitchFamily="34" charset="0"/>
              <a:buChar char="•"/>
              <a:tabLst>
                <a:tab pos="1939925" algn="l"/>
              </a:tabLst>
            </a:pPr>
            <a:r>
              <a:rPr lang="en-US" sz="2100" dirty="0" smtClean="0">
                <a:latin typeface="Calibri" pitchFamily="34" charset="0"/>
              </a:rPr>
              <a:t>FFY 2015:   Prepare for Data Collection</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Engage Stakeholders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Develop Policy</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Prevention and Restoration Measures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Energy Burden Measures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Engage IT Systems Departments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Update Specifications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Implement Applicant Processing Systems Updates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Subgrantee Agreements  -  Update for FFY 2016</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Application Forms – Update for FFY 2016</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Vendor Agreements – Update for FFY 2016</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Weatherization Agency – Specification for Information Exchange</a:t>
            </a:r>
          </a:p>
          <a:p>
            <a:pPr marL="554990" lvl="1" indent="-234950">
              <a:lnSpc>
                <a:spcPct val="130000"/>
              </a:lnSpc>
              <a:buSzPct val="85000"/>
              <a:buFont typeface="Arial" pitchFamily="34" charset="0"/>
              <a:buChar char="•"/>
              <a:tabLst>
                <a:tab pos="1939925" algn="l"/>
              </a:tabLst>
            </a:pPr>
            <a:endParaRPr lang="en-US" sz="1800" dirty="0" smtClean="0">
              <a:latin typeface="Calibri" pitchFamily="34" charset="0"/>
            </a:endParaRPr>
          </a:p>
          <a:p>
            <a:pPr marL="554990" lvl="1" indent="-234950">
              <a:lnSpc>
                <a:spcPct val="130000"/>
              </a:lnSpc>
              <a:buSzPct val="85000"/>
              <a:buFont typeface="Arial" pitchFamily="34" charset="0"/>
              <a:buChar char="•"/>
              <a:tabLst>
                <a:tab pos="1939925" algn="l"/>
              </a:tabLst>
            </a:pPr>
            <a:endParaRPr lang="en-US" sz="2100" dirty="0">
              <a:latin typeface="Calibri" pitchFamily="34" charset="0"/>
            </a:endParaRPr>
          </a:p>
        </p:txBody>
      </p:sp>
    </p:spTree>
    <p:extLst>
      <p:ext uri="{BB962C8B-B14F-4D97-AF65-F5344CB8AC3E}">
        <p14:creationId xmlns:p14="http://schemas.microsoft.com/office/powerpoint/2010/main" val="31819779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828800" indent="-171767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6:  LIHEAP Performance Measures Timeline</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72</a:t>
            </a:fld>
            <a:endParaRPr lang="en-US"/>
          </a:p>
        </p:txBody>
      </p:sp>
      <p:sp>
        <p:nvSpPr>
          <p:cNvPr id="10" name="Content Placeholder 2"/>
          <p:cNvSpPr>
            <a:spLocks noGrp="1"/>
          </p:cNvSpPr>
          <p:nvPr>
            <p:ph sz="quarter" idx="1"/>
          </p:nvPr>
        </p:nvSpPr>
        <p:spPr>
          <a:xfrm>
            <a:off x="381000" y="1645920"/>
            <a:ext cx="8382000" cy="5212080"/>
          </a:xfrm>
        </p:spPr>
        <p:txBody>
          <a:bodyPr>
            <a:normAutofit fontScale="92500" lnSpcReduction="10000"/>
          </a:bodyPr>
          <a:lstStyle/>
          <a:p>
            <a:pPr marL="234950" indent="-234950">
              <a:lnSpc>
                <a:spcPct val="130000"/>
              </a:lnSpc>
              <a:buSzPct val="85000"/>
              <a:buFont typeface="Arial" pitchFamily="34" charset="0"/>
              <a:buChar char="•"/>
              <a:tabLst>
                <a:tab pos="1939925" algn="l"/>
              </a:tabLst>
            </a:pPr>
            <a:r>
              <a:rPr lang="en-US" sz="2100" dirty="0" smtClean="0">
                <a:latin typeface="Calibri" pitchFamily="34" charset="0"/>
              </a:rPr>
              <a:t>FFY 2016:   Collect Data and Develop Reporting Systems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Furnish Updates to Stakeholders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Implement Policies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IT Systems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Develop Energy Data System Specifications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Implement Energy Data System</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Update Reporting System Specifications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Implement Reporting System Updates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Application Forms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Process Assessment</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Data Quality Review</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Subgrantee Training</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Vendor Data Exchange Development </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Weatherization Agency Data Exchange Development</a:t>
            </a:r>
          </a:p>
          <a:p>
            <a:pPr marL="554990" lvl="1" indent="-234950">
              <a:lnSpc>
                <a:spcPct val="130000"/>
              </a:lnSpc>
              <a:buSzPct val="85000"/>
              <a:buFont typeface="Arial" pitchFamily="34" charset="0"/>
              <a:buChar char="•"/>
              <a:tabLst>
                <a:tab pos="1939925" algn="l"/>
              </a:tabLst>
            </a:pPr>
            <a:endParaRPr lang="en-US" sz="1800" dirty="0" smtClean="0">
              <a:latin typeface="Calibri" pitchFamily="34" charset="0"/>
            </a:endParaRPr>
          </a:p>
          <a:p>
            <a:pPr marL="554990" lvl="1" indent="-234950">
              <a:lnSpc>
                <a:spcPct val="130000"/>
              </a:lnSpc>
              <a:buSzPct val="85000"/>
              <a:buFont typeface="Arial" pitchFamily="34" charset="0"/>
              <a:buChar char="•"/>
              <a:tabLst>
                <a:tab pos="1939925" algn="l"/>
              </a:tabLst>
            </a:pPr>
            <a:endParaRPr lang="en-US" sz="2100" dirty="0">
              <a:latin typeface="Calibri" pitchFamily="34" charset="0"/>
            </a:endParaRPr>
          </a:p>
        </p:txBody>
      </p:sp>
    </p:spTree>
    <p:extLst>
      <p:ext uri="{BB962C8B-B14F-4D97-AF65-F5344CB8AC3E}">
        <p14:creationId xmlns:p14="http://schemas.microsoft.com/office/powerpoint/2010/main" val="31819779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828800" indent="-171767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6:  LIHEAP Performance Measures Timeline</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73</a:t>
            </a:fld>
            <a:endParaRPr lang="en-US"/>
          </a:p>
        </p:txBody>
      </p:sp>
      <p:sp>
        <p:nvSpPr>
          <p:cNvPr id="10" name="Content Placeholder 2"/>
          <p:cNvSpPr>
            <a:spLocks noGrp="1"/>
          </p:cNvSpPr>
          <p:nvPr>
            <p:ph sz="quarter" idx="1"/>
          </p:nvPr>
        </p:nvSpPr>
        <p:spPr>
          <a:xfrm>
            <a:off x="381000" y="1905000"/>
            <a:ext cx="8382000" cy="4724400"/>
          </a:xfrm>
        </p:spPr>
        <p:txBody>
          <a:bodyPr>
            <a:normAutofit/>
          </a:bodyPr>
          <a:lstStyle/>
          <a:p>
            <a:pPr marL="234950" indent="-234950">
              <a:lnSpc>
                <a:spcPct val="130000"/>
              </a:lnSpc>
              <a:buSzPct val="85000"/>
              <a:buFont typeface="Arial" pitchFamily="34" charset="0"/>
              <a:buChar char="•"/>
              <a:tabLst>
                <a:tab pos="1939925" algn="l"/>
              </a:tabLst>
            </a:pPr>
            <a:r>
              <a:rPr lang="en-US" sz="2100" dirty="0" smtClean="0">
                <a:latin typeface="Calibri" pitchFamily="34" charset="0"/>
              </a:rPr>
              <a:t>FFY 2017:   Report and Use (!!) Data</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Furnish Reports to Stakeholders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Assess Policies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IT Systems</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Data Exchange with Subgrantees / Vendors / Weatherization Agency </a:t>
            </a:r>
          </a:p>
          <a:p>
            <a:pPr marL="829310" lvl="2" indent="-234950">
              <a:lnSpc>
                <a:spcPct val="130000"/>
              </a:lnSpc>
              <a:buSzPct val="85000"/>
              <a:buFont typeface="Arial" pitchFamily="34" charset="0"/>
              <a:buChar char="•"/>
              <a:tabLst>
                <a:tab pos="1939925" algn="l"/>
              </a:tabLst>
            </a:pPr>
            <a:r>
              <a:rPr lang="en-US" sz="1500" dirty="0" smtClean="0">
                <a:latin typeface="Calibri" pitchFamily="34" charset="0"/>
              </a:rPr>
              <a:t>Prepare Reports</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Subgrantee Data Exchange</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Vendor Data Exchange</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Weatherization Agency Data Exchange</a:t>
            </a:r>
          </a:p>
          <a:p>
            <a:pPr marL="554990" lvl="1" indent="-234950">
              <a:lnSpc>
                <a:spcPct val="130000"/>
              </a:lnSpc>
              <a:buSzPct val="85000"/>
              <a:buFont typeface="Arial" pitchFamily="34" charset="0"/>
              <a:buChar char="•"/>
              <a:tabLst>
                <a:tab pos="1939925" algn="l"/>
              </a:tabLst>
            </a:pPr>
            <a:r>
              <a:rPr lang="en-US" sz="1800" dirty="0" smtClean="0">
                <a:latin typeface="Calibri" pitchFamily="34" charset="0"/>
              </a:rPr>
              <a:t>Use Performance Management Information</a:t>
            </a:r>
          </a:p>
          <a:p>
            <a:pPr marL="554990" lvl="1" indent="-234950">
              <a:lnSpc>
                <a:spcPct val="130000"/>
              </a:lnSpc>
              <a:buSzPct val="85000"/>
              <a:buFont typeface="Arial" pitchFamily="34" charset="0"/>
              <a:buChar char="•"/>
              <a:tabLst>
                <a:tab pos="1939925" algn="l"/>
              </a:tabLst>
            </a:pPr>
            <a:endParaRPr lang="en-US" sz="2100" dirty="0">
              <a:latin typeface="Calibri" pitchFamily="34" charset="0"/>
            </a:endParaRPr>
          </a:p>
        </p:txBody>
      </p:sp>
    </p:spTree>
    <p:extLst>
      <p:ext uri="{BB962C8B-B14F-4D97-AF65-F5344CB8AC3E}">
        <p14:creationId xmlns:p14="http://schemas.microsoft.com/office/powerpoint/2010/main" val="31819779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1112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6:  LIHEAP Performance </a:t>
            </a:r>
            <a:r>
              <a:rPr lang="en-US" sz="3200" b="1" dirty="0">
                <a:solidFill>
                  <a:schemeClr val="tx2">
                    <a:lumMod val="75000"/>
                  </a:schemeClr>
                </a:solidFill>
                <a:latin typeface="Calibri" pitchFamily="34" charset="0"/>
              </a:rPr>
              <a:t>Measures </a:t>
            </a:r>
            <a:r>
              <a:rPr lang="en-US" sz="3200" b="1" dirty="0" smtClean="0">
                <a:solidFill>
                  <a:schemeClr val="tx2">
                    <a:lumMod val="75000"/>
                  </a:schemeClr>
                </a:solidFill>
                <a:latin typeface="Calibri" pitchFamily="34" charset="0"/>
              </a:rPr>
              <a:t>Timeline</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74</a:t>
            </a:fld>
            <a:endParaRPr lang="en-US"/>
          </a:p>
        </p:txBody>
      </p:sp>
      <p:sp>
        <p:nvSpPr>
          <p:cNvPr id="3" name="Content Placeholder 2"/>
          <p:cNvSpPr>
            <a:spLocks noGrp="1"/>
          </p:cNvSpPr>
          <p:nvPr>
            <p:ph sz="quarter" idx="1"/>
          </p:nvPr>
        </p:nvSpPr>
        <p:spPr>
          <a:xfrm>
            <a:off x="457200" y="1524000"/>
            <a:ext cx="8229600" cy="4876800"/>
          </a:xfrm>
        </p:spPr>
        <p:txBody>
          <a:bodyPr>
            <a:normAutofit/>
          </a:bodyPr>
          <a:lstStyle/>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gn="ctr">
              <a:lnSpc>
                <a:spcPct val="110000"/>
              </a:lnSpc>
              <a:spcBef>
                <a:spcPts val="0"/>
              </a:spcBef>
              <a:buNone/>
            </a:pPr>
            <a:r>
              <a:rPr lang="en-US" sz="4000" b="1" dirty="0" smtClean="0">
                <a:latin typeface="Calibri" pitchFamily="34" charset="0"/>
              </a:rPr>
              <a:t>Questions</a:t>
            </a:r>
            <a:endParaRPr lang="en-US" sz="4000" dirty="0" smtClean="0">
              <a:latin typeface="Calibri" pitchFamily="34" charset="0"/>
            </a:endParaRPr>
          </a:p>
          <a:p>
            <a:pPr marL="346075" indent="-346075">
              <a:spcBef>
                <a:spcPts val="0"/>
              </a:spcBef>
              <a:buFont typeface="Wingdings" pitchFamily="2" charset="2"/>
              <a:buChar char="ü"/>
            </a:pPr>
            <a:endParaRPr lang="en-US" dirty="0">
              <a:latin typeface="Calibri" pitchFamily="34" charset="0"/>
            </a:endParaRPr>
          </a:p>
        </p:txBody>
      </p:sp>
    </p:spTree>
    <p:extLst>
      <p:ext uri="{BB962C8B-B14F-4D97-AF65-F5344CB8AC3E}">
        <p14:creationId xmlns:p14="http://schemas.microsoft.com/office/powerpoint/2010/main" val="22793478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828800" indent="-171767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7:  Performance Measures Resources</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75</a:t>
            </a:fld>
            <a:endParaRPr lang="en-US"/>
          </a:p>
        </p:txBody>
      </p:sp>
      <p:sp>
        <p:nvSpPr>
          <p:cNvPr id="10" name="Content Placeholder 2"/>
          <p:cNvSpPr>
            <a:spLocks noGrp="1"/>
          </p:cNvSpPr>
          <p:nvPr>
            <p:ph sz="quarter" idx="1"/>
          </p:nvPr>
        </p:nvSpPr>
        <p:spPr>
          <a:xfrm>
            <a:off x="381000" y="1905000"/>
            <a:ext cx="8382000" cy="4724400"/>
          </a:xfrm>
        </p:spPr>
        <p:txBody>
          <a:bodyPr>
            <a:normAutofit/>
          </a:bodyPr>
          <a:lstStyle/>
          <a:p>
            <a:pPr marL="234950" indent="-234950">
              <a:lnSpc>
                <a:spcPct val="130000"/>
              </a:lnSpc>
              <a:buSzPct val="85000"/>
              <a:buFont typeface="Arial" pitchFamily="34" charset="0"/>
              <a:buChar char="•"/>
              <a:tabLst>
                <a:tab pos="1939925" algn="l"/>
              </a:tabLst>
            </a:pPr>
            <a:r>
              <a:rPr lang="en-US" sz="2400" b="1" dirty="0" smtClean="0">
                <a:latin typeface="Calibri" pitchFamily="34" charset="0"/>
              </a:rPr>
              <a:t>Resources for Grantees</a:t>
            </a:r>
            <a:endParaRPr lang="en-US" sz="2400" dirty="0" smtClean="0">
              <a:latin typeface="Calibri" pitchFamily="34" charset="0"/>
            </a:endParaRPr>
          </a:p>
          <a:p>
            <a:pPr marL="554990" lvl="1" indent="-234950">
              <a:lnSpc>
                <a:spcPct val="130000"/>
              </a:lnSpc>
              <a:buSzPct val="85000"/>
              <a:buFont typeface="Arial" pitchFamily="34" charset="0"/>
              <a:buChar char="•"/>
              <a:tabLst>
                <a:tab pos="1939925" algn="l"/>
              </a:tabLst>
            </a:pPr>
            <a:endParaRPr lang="en-US" sz="2400" dirty="0" smtClean="0">
              <a:latin typeface="Calibri" pitchFamily="34" charset="0"/>
            </a:endParaRPr>
          </a:p>
          <a:p>
            <a:pPr marL="234950" indent="-234950">
              <a:lnSpc>
                <a:spcPct val="130000"/>
              </a:lnSpc>
              <a:buSzPct val="85000"/>
              <a:buFont typeface="Arial" pitchFamily="34" charset="0"/>
              <a:buChar char="•"/>
              <a:tabLst>
                <a:tab pos="1939925" algn="l"/>
              </a:tabLst>
            </a:pPr>
            <a:r>
              <a:rPr lang="en-US" sz="2400" b="1" dirty="0" smtClean="0">
                <a:latin typeface="Calibri" pitchFamily="34" charset="0"/>
              </a:rPr>
              <a:t>Data Warehouse</a:t>
            </a:r>
          </a:p>
          <a:p>
            <a:pPr marL="234950" indent="-234950">
              <a:lnSpc>
                <a:spcPct val="130000"/>
              </a:lnSpc>
              <a:buSzPct val="85000"/>
              <a:buFont typeface="Arial" pitchFamily="34" charset="0"/>
              <a:buChar char="•"/>
              <a:tabLst>
                <a:tab pos="1939925" algn="l"/>
              </a:tabLst>
            </a:pPr>
            <a:endParaRPr lang="en-US" sz="2400" dirty="0" smtClean="0">
              <a:latin typeface="Calibri" pitchFamily="34" charset="0"/>
            </a:endParaRPr>
          </a:p>
          <a:p>
            <a:pPr marL="234950" indent="-234950">
              <a:lnSpc>
                <a:spcPct val="130000"/>
              </a:lnSpc>
              <a:buSzPct val="85000"/>
              <a:buFont typeface="Arial" pitchFamily="34" charset="0"/>
              <a:buChar char="•"/>
              <a:tabLst>
                <a:tab pos="1939925" algn="l"/>
              </a:tabLst>
            </a:pPr>
            <a:r>
              <a:rPr lang="en-US" sz="2400" b="1" dirty="0" smtClean="0">
                <a:latin typeface="Calibri" pitchFamily="34" charset="0"/>
              </a:rPr>
              <a:t>Self-Assessment Tool</a:t>
            </a:r>
          </a:p>
          <a:p>
            <a:pPr marL="554990" lvl="1" indent="-234950">
              <a:lnSpc>
                <a:spcPct val="130000"/>
              </a:lnSpc>
              <a:buSzPct val="85000"/>
              <a:buFont typeface="Arial" pitchFamily="34" charset="0"/>
              <a:buChar char="•"/>
              <a:tabLst>
                <a:tab pos="1939925" algn="l"/>
              </a:tabLst>
            </a:pPr>
            <a:endParaRPr lang="en-US" sz="2100" dirty="0">
              <a:latin typeface="Calibri" pitchFamily="34" charset="0"/>
            </a:endParaRPr>
          </a:p>
        </p:txBody>
      </p:sp>
    </p:spTree>
    <p:extLst>
      <p:ext uri="{BB962C8B-B14F-4D97-AF65-F5344CB8AC3E}">
        <p14:creationId xmlns:p14="http://schemas.microsoft.com/office/powerpoint/2010/main" val="31819779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a:bodyPr>
          <a:lstStyle/>
          <a:p>
            <a:pPr marL="111125"/>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7: Performance Measures Resources</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76</a:t>
            </a:fld>
            <a:endParaRPr lang="en-US"/>
          </a:p>
        </p:txBody>
      </p:sp>
      <p:sp>
        <p:nvSpPr>
          <p:cNvPr id="3" name="Content Placeholder 2"/>
          <p:cNvSpPr>
            <a:spLocks noGrp="1"/>
          </p:cNvSpPr>
          <p:nvPr>
            <p:ph sz="quarter" idx="1"/>
          </p:nvPr>
        </p:nvSpPr>
        <p:spPr>
          <a:xfrm>
            <a:off x="381000" y="1752600"/>
            <a:ext cx="8229600" cy="4876800"/>
          </a:xfrm>
        </p:spPr>
        <p:txBody>
          <a:bodyPr>
            <a:normAutofit fontScale="62500" lnSpcReduction="20000"/>
          </a:bodyPr>
          <a:lstStyle/>
          <a:p>
            <a:pPr marL="0" indent="0">
              <a:lnSpc>
                <a:spcPct val="110000"/>
              </a:lnSpc>
              <a:spcBef>
                <a:spcPts val="0"/>
              </a:spcBef>
              <a:buNone/>
            </a:pPr>
            <a:r>
              <a:rPr lang="en-US" sz="4200" b="1" dirty="0" smtClean="0">
                <a:latin typeface="Calibri" pitchFamily="34" charset="0"/>
              </a:rPr>
              <a:t>Resources for Grantees</a:t>
            </a:r>
          </a:p>
          <a:p>
            <a:pPr marL="0" indent="0">
              <a:lnSpc>
                <a:spcPct val="110000"/>
              </a:lnSpc>
              <a:spcBef>
                <a:spcPts val="0"/>
              </a:spcBef>
              <a:buNone/>
            </a:pPr>
            <a:endParaRPr lang="en-US" sz="3200" b="1" dirty="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Webinars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#1 FY 2014 Household Report: OLDC System</a:t>
            </a:r>
          </a:p>
          <a:p>
            <a:pPr lvl="2">
              <a:lnSpc>
                <a:spcPct val="110000"/>
              </a:lnSpc>
              <a:spcBef>
                <a:spcPts val="0"/>
              </a:spcBef>
              <a:buSzPct val="100000"/>
              <a:buFont typeface="Wingdings" pitchFamily="2" charset="2"/>
              <a:buChar char="ü"/>
            </a:pPr>
            <a:r>
              <a:rPr lang="en-US" sz="2500" dirty="0">
                <a:latin typeface="Calibri" pitchFamily="34" charset="0"/>
                <a:hlinkClick r:id="rId2"/>
              </a:rPr>
              <a:t>https://</a:t>
            </a:r>
            <a:r>
              <a:rPr lang="en-US" sz="2500" dirty="0" smtClean="0">
                <a:latin typeface="Calibri" pitchFamily="34" charset="0"/>
                <a:hlinkClick r:id="rId2"/>
              </a:rPr>
              <a:t>liheappm.ncat.org/sites/default/files/private/training/webinars/OLDC_household_report_120414.pptx</a:t>
            </a:r>
            <a:endParaRPr lang="en-US" sz="2500" dirty="0" smtClean="0">
              <a:latin typeface="Calibri" pitchFamily="34" charset="0"/>
            </a:endParaRPr>
          </a:p>
          <a:p>
            <a:pPr marL="685800" lvl="2" indent="0">
              <a:lnSpc>
                <a:spcPct val="110000"/>
              </a:lnSpc>
              <a:spcBef>
                <a:spcPts val="0"/>
              </a:spcBef>
              <a:buSzPct val="100000"/>
              <a:buNone/>
            </a:pPr>
            <a:endParaRPr lang="en-US" sz="25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#2 FY 2014 Performance Data Form: OLDC System</a:t>
            </a:r>
          </a:p>
          <a:p>
            <a:pPr lvl="2">
              <a:lnSpc>
                <a:spcPct val="110000"/>
              </a:lnSpc>
              <a:spcBef>
                <a:spcPts val="0"/>
              </a:spcBef>
              <a:buSzPct val="100000"/>
              <a:buFont typeface="Wingdings" pitchFamily="2" charset="2"/>
              <a:buChar char="ü"/>
            </a:pPr>
            <a:r>
              <a:rPr lang="en-US" sz="2500" dirty="0">
                <a:latin typeface="Calibri" pitchFamily="34" charset="0"/>
                <a:hlinkClick r:id="rId3"/>
              </a:rPr>
              <a:t>https://</a:t>
            </a:r>
            <a:r>
              <a:rPr lang="en-US" sz="2500" dirty="0" smtClean="0">
                <a:latin typeface="Calibri" pitchFamily="34" charset="0"/>
                <a:hlinkClick r:id="rId3"/>
              </a:rPr>
              <a:t>liheappm.ncat.org/sites/default/files/private/training/webinars/OLDC_perf_data_form_121014.pptx</a:t>
            </a:r>
            <a:endParaRPr lang="en-US" sz="2500" dirty="0" smtClean="0">
              <a:latin typeface="Calibri" pitchFamily="34" charset="0"/>
            </a:endParaRPr>
          </a:p>
          <a:p>
            <a:pPr marL="685800" lvl="2" indent="0">
              <a:lnSpc>
                <a:spcPct val="110000"/>
              </a:lnSpc>
              <a:spcBef>
                <a:spcPts val="0"/>
              </a:spcBef>
              <a:buSzPct val="100000"/>
              <a:buNone/>
            </a:pPr>
            <a:endParaRPr lang="en-US" sz="25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a:t>
            </a:r>
            <a:r>
              <a:rPr lang="en-US" sz="2800" dirty="0">
                <a:latin typeface="Calibri" pitchFamily="34" charset="0"/>
              </a:rPr>
              <a:t>3</a:t>
            </a:r>
            <a:r>
              <a:rPr lang="en-US" sz="2800" dirty="0" smtClean="0">
                <a:latin typeface="Calibri" pitchFamily="34" charset="0"/>
              </a:rPr>
              <a:t> Building Vendor Relationships</a:t>
            </a:r>
          </a:p>
          <a:p>
            <a:pPr lvl="2">
              <a:lnSpc>
                <a:spcPct val="110000"/>
              </a:lnSpc>
              <a:spcBef>
                <a:spcPts val="0"/>
              </a:spcBef>
              <a:buSzPct val="100000"/>
              <a:buFont typeface="Wingdings" pitchFamily="2" charset="2"/>
              <a:buChar char="ü"/>
            </a:pPr>
            <a:r>
              <a:rPr lang="en-US" sz="2600" dirty="0" smtClean="0">
                <a:latin typeface="Calibri" pitchFamily="34" charset="0"/>
                <a:hlinkClick r:id="rId4"/>
              </a:rPr>
              <a:t>https</a:t>
            </a:r>
            <a:r>
              <a:rPr lang="en-US" sz="2600" dirty="0">
                <a:latin typeface="Calibri" pitchFamily="34" charset="0"/>
                <a:hlinkClick r:id="rId4"/>
              </a:rPr>
              <a:t>://liheappm.ncat.org/sites/default/files/private/training/Building_Vendor_Relationships_Webinar_121814.pptx</a:t>
            </a:r>
            <a:endParaRPr lang="en-US" sz="2600" dirty="0">
              <a:latin typeface="Calibri" pitchFamily="34" charset="0"/>
            </a:endParaRP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#4 Delivered Fuel Vendors</a:t>
            </a:r>
          </a:p>
          <a:p>
            <a:pPr lvl="2">
              <a:lnSpc>
                <a:spcPct val="110000"/>
              </a:lnSpc>
              <a:spcBef>
                <a:spcPts val="0"/>
              </a:spcBef>
              <a:buSzPct val="100000"/>
              <a:buFont typeface="Wingdings" pitchFamily="2" charset="2"/>
              <a:buChar char="ü"/>
            </a:pPr>
            <a:r>
              <a:rPr lang="en-US" sz="2500" dirty="0">
                <a:latin typeface="Calibri" pitchFamily="34" charset="0"/>
                <a:hlinkClick r:id="rId5"/>
              </a:rPr>
              <a:t>https://</a:t>
            </a:r>
            <a:r>
              <a:rPr lang="en-US" sz="2500" dirty="0" smtClean="0">
                <a:latin typeface="Calibri" pitchFamily="34" charset="0"/>
                <a:hlinkClick r:id="rId5"/>
              </a:rPr>
              <a:t>liheappm.ncat.org/sites/default/files/private/training/webinars/DeliveredFuelVendorsWebinar_061115.pptx</a:t>
            </a:r>
            <a:endParaRPr lang="en-US" sz="2800" dirty="0" smtClean="0">
              <a:latin typeface="Calibri" pitchFamily="34" charset="0"/>
            </a:endParaRP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a:bodyPr>
          <a:lstStyle/>
          <a:p>
            <a:pPr marL="111125"/>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7: Performance Measures Resources</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77</a:t>
            </a:fld>
            <a:endParaRPr lang="en-US"/>
          </a:p>
        </p:txBody>
      </p:sp>
      <p:sp>
        <p:nvSpPr>
          <p:cNvPr id="3" name="Content Placeholder 2"/>
          <p:cNvSpPr>
            <a:spLocks noGrp="1"/>
          </p:cNvSpPr>
          <p:nvPr>
            <p:ph sz="quarter" idx="1"/>
          </p:nvPr>
        </p:nvSpPr>
        <p:spPr>
          <a:xfrm>
            <a:off x="381000" y="1752600"/>
            <a:ext cx="8229600" cy="4876800"/>
          </a:xfrm>
        </p:spPr>
        <p:txBody>
          <a:bodyPr>
            <a:normAutofit fontScale="92500" lnSpcReduction="10000"/>
          </a:bodyPr>
          <a:lstStyle/>
          <a:p>
            <a:pPr marL="0" indent="0">
              <a:lnSpc>
                <a:spcPct val="110000"/>
              </a:lnSpc>
              <a:spcBef>
                <a:spcPts val="0"/>
              </a:spcBef>
              <a:buNone/>
            </a:pPr>
            <a:r>
              <a:rPr lang="en-US" sz="4200" b="1" dirty="0" smtClean="0">
                <a:latin typeface="Calibri" pitchFamily="34" charset="0"/>
              </a:rPr>
              <a:t>Resources for Grantees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Performance Measures Tools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Performance Measures Data Collection Guide</a:t>
            </a:r>
          </a:p>
          <a:p>
            <a:pPr lvl="2">
              <a:lnSpc>
                <a:spcPct val="110000"/>
              </a:lnSpc>
              <a:spcBef>
                <a:spcPts val="0"/>
              </a:spcBef>
              <a:buSzPct val="100000"/>
              <a:buFont typeface="Wingdings" pitchFamily="2" charset="2"/>
              <a:buChar char="ü"/>
            </a:pPr>
            <a:r>
              <a:rPr lang="en-US" sz="2500" dirty="0">
                <a:latin typeface="Calibri" pitchFamily="34" charset="0"/>
                <a:hlinkClick r:id="rId2"/>
              </a:rPr>
              <a:t>https://</a:t>
            </a:r>
            <a:r>
              <a:rPr lang="en-US" sz="2500" dirty="0" smtClean="0">
                <a:latin typeface="Calibri" pitchFamily="34" charset="0"/>
                <a:hlinkClick r:id="rId2"/>
              </a:rPr>
              <a:t>liheappm.ncat.org/sites/default/files/private/training/PM_Data_Collection_Guide.docx</a:t>
            </a:r>
            <a:endParaRPr lang="en-US" sz="2500" dirty="0" smtClean="0">
              <a:latin typeface="Calibri" pitchFamily="34" charset="0"/>
            </a:endParaRPr>
          </a:p>
          <a:p>
            <a:pPr marL="365760" lvl="1" indent="0">
              <a:lnSpc>
                <a:spcPct val="110000"/>
              </a:lnSpc>
              <a:spcBef>
                <a:spcPts val="0"/>
              </a:spcBef>
              <a:buSzPct val="100000"/>
              <a:buNone/>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Energy Vendor Data Exchange Templates</a:t>
            </a:r>
          </a:p>
          <a:p>
            <a:pPr marL="365760" lvl="1" indent="0">
              <a:lnSpc>
                <a:spcPct val="110000"/>
              </a:lnSpc>
              <a:spcBef>
                <a:spcPts val="0"/>
              </a:spcBef>
              <a:buSzPct val="100000"/>
              <a:buNone/>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Subgrantee Data Exchange Template</a:t>
            </a:r>
          </a:p>
          <a:p>
            <a:pPr>
              <a:lnSpc>
                <a:spcPct val="110000"/>
              </a:lnSpc>
              <a:spcBef>
                <a:spcPts val="0"/>
              </a:spcBef>
              <a:buSzPct val="100000"/>
              <a:buFont typeface="Wingdings" pitchFamily="2" charset="2"/>
              <a:buChar char="ü"/>
            </a:pP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a:bodyPr>
          <a:lstStyle/>
          <a:p>
            <a:pPr marL="111125"/>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7: Performance Measures Resources</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78</a:t>
            </a:fld>
            <a:endParaRPr lang="en-US"/>
          </a:p>
        </p:txBody>
      </p:sp>
      <p:sp>
        <p:nvSpPr>
          <p:cNvPr id="3" name="Content Placeholder 2"/>
          <p:cNvSpPr>
            <a:spLocks noGrp="1"/>
          </p:cNvSpPr>
          <p:nvPr>
            <p:ph sz="quarter" idx="1"/>
          </p:nvPr>
        </p:nvSpPr>
        <p:spPr>
          <a:xfrm>
            <a:off x="381000" y="1752600"/>
            <a:ext cx="8229600" cy="4876800"/>
          </a:xfrm>
        </p:spPr>
        <p:txBody>
          <a:bodyPr>
            <a:normAutofit fontScale="85000" lnSpcReduction="20000"/>
          </a:bodyPr>
          <a:lstStyle/>
          <a:p>
            <a:pPr marL="0" indent="0">
              <a:lnSpc>
                <a:spcPct val="110000"/>
              </a:lnSpc>
              <a:spcBef>
                <a:spcPts val="0"/>
              </a:spcBef>
              <a:buNone/>
            </a:pPr>
            <a:r>
              <a:rPr lang="en-US" sz="4200" b="1" dirty="0" smtClean="0">
                <a:latin typeface="Calibri" pitchFamily="34" charset="0"/>
              </a:rPr>
              <a:t>Resources for Grantees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0">
              <a:lnSpc>
                <a:spcPct val="110000"/>
              </a:lnSpc>
              <a:spcBef>
                <a:spcPts val="0"/>
              </a:spcBef>
              <a:buSzPct val="100000"/>
              <a:buFont typeface="Wingdings" pitchFamily="2" charset="2"/>
              <a:buChar char="ü"/>
            </a:pPr>
            <a:r>
              <a:rPr lang="en-US" sz="3100" b="1" dirty="0" smtClean="0">
                <a:latin typeface="Calibri" pitchFamily="34" charset="0"/>
              </a:rPr>
              <a:t>Performance Data Form and Instructions</a:t>
            </a: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Performance Data Form</a:t>
            </a:r>
          </a:p>
          <a:p>
            <a:pPr lvl="2">
              <a:lnSpc>
                <a:spcPct val="110000"/>
              </a:lnSpc>
              <a:spcBef>
                <a:spcPts val="0"/>
              </a:spcBef>
              <a:buSzPct val="100000"/>
              <a:buFont typeface="Wingdings" pitchFamily="2" charset="2"/>
              <a:buChar char="ü"/>
            </a:pPr>
            <a:r>
              <a:rPr lang="en-US" sz="2500" dirty="0">
                <a:latin typeface="Calibri" pitchFamily="34" charset="0"/>
                <a:hlinkClick r:id="rId2"/>
              </a:rPr>
              <a:t>https://</a:t>
            </a:r>
            <a:r>
              <a:rPr lang="en-US" sz="2500" dirty="0" smtClean="0">
                <a:latin typeface="Calibri" pitchFamily="34" charset="0"/>
                <a:hlinkClick r:id="rId2"/>
              </a:rPr>
              <a:t>www.acf.hhs.gov/sites/default/files/ocs/copy_of_liheap_performance_data_form_for_federal_fiscal_year_2014.xlsx</a:t>
            </a:r>
            <a:endParaRPr lang="en-US" sz="2500" dirty="0" smtClean="0">
              <a:latin typeface="Calibri" pitchFamily="34" charset="0"/>
            </a:endParaRPr>
          </a:p>
          <a:p>
            <a:pPr marL="685800" lvl="2" indent="0">
              <a:lnSpc>
                <a:spcPct val="110000"/>
              </a:lnSpc>
              <a:spcBef>
                <a:spcPts val="0"/>
              </a:spcBef>
              <a:buSzPct val="100000"/>
              <a:buNone/>
            </a:pPr>
            <a:endParaRPr lang="en-US" sz="25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Performance Data Form Instructions</a:t>
            </a:r>
          </a:p>
          <a:p>
            <a:pPr lvl="2">
              <a:lnSpc>
                <a:spcPct val="110000"/>
              </a:lnSpc>
              <a:spcBef>
                <a:spcPts val="0"/>
              </a:spcBef>
              <a:buSzPct val="100000"/>
              <a:buFont typeface="Wingdings" pitchFamily="2" charset="2"/>
              <a:buChar char="ü"/>
            </a:pPr>
            <a:r>
              <a:rPr lang="en-US" sz="2500" dirty="0">
                <a:latin typeface="Calibri" pitchFamily="34" charset="0"/>
                <a:hlinkClick r:id="rId3"/>
              </a:rPr>
              <a:t>https://</a:t>
            </a:r>
            <a:r>
              <a:rPr lang="en-US" sz="2500" dirty="0" smtClean="0">
                <a:latin typeface="Calibri" pitchFamily="34" charset="0"/>
                <a:hlinkClick r:id="rId3"/>
              </a:rPr>
              <a:t>www.acf.hhs.gov/sites/default/files/ocs/liheap_performance_data_form_instructions_updated.pdf</a:t>
            </a:r>
            <a:endParaRPr lang="en-US" sz="2500" dirty="0" smtClean="0">
              <a:latin typeface="Calibri" pitchFamily="34" charset="0"/>
            </a:endParaRP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Performance Data Form FAQ</a:t>
            </a:r>
          </a:p>
          <a:p>
            <a:pPr lvl="2">
              <a:lnSpc>
                <a:spcPct val="110000"/>
              </a:lnSpc>
              <a:spcBef>
                <a:spcPts val="0"/>
              </a:spcBef>
              <a:buSzPct val="100000"/>
              <a:buFont typeface="Wingdings" pitchFamily="2" charset="2"/>
              <a:buChar char="ü"/>
            </a:pPr>
            <a:r>
              <a:rPr lang="en-US" sz="2500" dirty="0">
                <a:latin typeface="Calibri" pitchFamily="34" charset="0"/>
                <a:hlinkClick r:id="rId4"/>
              </a:rPr>
              <a:t>https://</a:t>
            </a:r>
            <a:r>
              <a:rPr lang="en-US" sz="2500" dirty="0" smtClean="0">
                <a:latin typeface="Calibri" pitchFamily="34" charset="0"/>
                <a:hlinkClick r:id="rId4"/>
              </a:rPr>
              <a:t>liheappm.ncat.org/faq</a:t>
            </a:r>
            <a:endParaRPr lang="en-US" sz="2500" dirty="0" smtClean="0">
              <a:latin typeface="Calibri" pitchFamily="34" charset="0"/>
            </a:endParaRPr>
          </a:p>
          <a:p>
            <a:pPr marL="685800" lvl="2" indent="0">
              <a:lnSpc>
                <a:spcPct val="110000"/>
              </a:lnSpc>
              <a:spcBef>
                <a:spcPts val="0"/>
              </a:spcBef>
              <a:buSzPct val="100000"/>
              <a:buNone/>
            </a:pPr>
            <a:endParaRPr lang="en-US" sz="2500" dirty="0" smtClean="0">
              <a:latin typeface="Calibri" pitchFamily="34" charset="0"/>
            </a:endParaRP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1577388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990600"/>
          </a:xfrm>
        </p:spPr>
        <p:txBody>
          <a:bodyPr>
            <a:normAutofit/>
          </a:bodyPr>
          <a:lstStyle/>
          <a:p>
            <a:pPr marL="111125"/>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7: Performance Measures Resources</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79</a:t>
            </a:fld>
            <a:endParaRPr lang="en-US"/>
          </a:p>
        </p:txBody>
      </p:sp>
      <p:sp>
        <p:nvSpPr>
          <p:cNvPr id="3" name="Content Placeholder 2"/>
          <p:cNvSpPr>
            <a:spLocks noGrp="1"/>
          </p:cNvSpPr>
          <p:nvPr>
            <p:ph sz="quarter" idx="1"/>
          </p:nvPr>
        </p:nvSpPr>
        <p:spPr>
          <a:xfrm>
            <a:off x="381000" y="1752600"/>
            <a:ext cx="8229600" cy="4876800"/>
          </a:xfrm>
        </p:spPr>
        <p:txBody>
          <a:bodyPr>
            <a:normAutofit fontScale="92500" lnSpcReduction="10000"/>
          </a:bodyPr>
          <a:lstStyle/>
          <a:p>
            <a:pPr lvl="0">
              <a:lnSpc>
                <a:spcPct val="110000"/>
              </a:lnSpc>
              <a:spcBef>
                <a:spcPts val="0"/>
              </a:spcBef>
              <a:buSzPct val="100000"/>
              <a:buFont typeface="Wingdings" pitchFamily="2" charset="2"/>
              <a:buChar char="ü"/>
            </a:pPr>
            <a:r>
              <a:rPr lang="en-US" sz="3100" b="1" dirty="0" smtClean="0">
                <a:latin typeface="Calibri" pitchFamily="34" charset="0"/>
              </a:rPr>
              <a:t>Data Warehouse</a:t>
            </a: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Household Report Data – 2001 to 2014</a:t>
            </a:r>
          </a:p>
          <a:p>
            <a:pPr lvl="2">
              <a:lnSpc>
                <a:spcPct val="110000"/>
              </a:lnSpc>
              <a:spcBef>
                <a:spcPts val="0"/>
              </a:spcBef>
              <a:buSzPct val="100000"/>
              <a:buFont typeface="Wingdings" pitchFamily="2" charset="2"/>
              <a:buChar char="ü"/>
            </a:pPr>
            <a:r>
              <a:rPr lang="en-US" sz="2500" dirty="0">
                <a:latin typeface="Calibri" pitchFamily="34" charset="0"/>
                <a:hlinkClick r:id="rId2"/>
              </a:rPr>
              <a:t>https://</a:t>
            </a:r>
            <a:r>
              <a:rPr lang="en-US" sz="2500" dirty="0" smtClean="0">
                <a:latin typeface="Calibri" pitchFamily="34" charset="0"/>
                <a:hlinkClick r:id="rId2"/>
              </a:rPr>
              <a:t>liheappm.ncat.org/data_warehouse/index.php?report=households</a:t>
            </a:r>
            <a:endParaRPr lang="en-US" sz="2500" dirty="0" smtClean="0">
              <a:latin typeface="Calibri" pitchFamily="34" charset="0"/>
            </a:endParaRPr>
          </a:p>
          <a:p>
            <a:pPr marL="365760" lvl="1" indent="0">
              <a:lnSpc>
                <a:spcPct val="110000"/>
              </a:lnSpc>
              <a:spcBef>
                <a:spcPts val="0"/>
              </a:spcBef>
              <a:buSzPct val="100000"/>
              <a:buNone/>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Grantee Survey Data – 2001 to 2014</a:t>
            </a:r>
          </a:p>
          <a:p>
            <a:pPr lvl="2">
              <a:lnSpc>
                <a:spcPct val="110000"/>
              </a:lnSpc>
              <a:spcBef>
                <a:spcPts val="0"/>
              </a:spcBef>
              <a:buSzPct val="100000"/>
              <a:buFont typeface="Wingdings" pitchFamily="2" charset="2"/>
              <a:buChar char="ü"/>
            </a:pPr>
            <a:r>
              <a:rPr lang="en-US" sz="2500" dirty="0">
                <a:latin typeface="Calibri" pitchFamily="34" charset="0"/>
                <a:hlinkClick r:id="rId3"/>
              </a:rPr>
              <a:t>https://</a:t>
            </a:r>
            <a:r>
              <a:rPr lang="en-US" sz="2500" dirty="0" smtClean="0">
                <a:latin typeface="Calibri" pitchFamily="34" charset="0"/>
                <a:hlinkClick r:id="rId3"/>
              </a:rPr>
              <a:t>liheappm.ncat.org/node/53</a:t>
            </a:r>
            <a:endParaRPr lang="en-US" sz="2500" dirty="0" smtClean="0">
              <a:latin typeface="Calibri" pitchFamily="34" charset="0"/>
            </a:endParaRPr>
          </a:p>
          <a:p>
            <a:pPr marL="365760" lvl="1" indent="0">
              <a:lnSpc>
                <a:spcPct val="110000"/>
              </a:lnSpc>
              <a:spcBef>
                <a:spcPts val="0"/>
              </a:spcBef>
              <a:buSzPct val="100000"/>
              <a:buNone/>
            </a:pPr>
            <a:endParaRPr lang="en-US" sz="2800" dirty="0" smtClean="0">
              <a:latin typeface="Calibri" pitchFamily="34" charset="0"/>
            </a:endParaRPr>
          </a:p>
          <a:p>
            <a:pPr lvl="1">
              <a:lnSpc>
                <a:spcPct val="110000"/>
              </a:lnSpc>
              <a:spcBef>
                <a:spcPts val="0"/>
              </a:spcBef>
              <a:buSzPct val="100000"/>
              <a:buFont typeface="Wingdings" pitchFamily="2" charset="2"/>
              <a:buChar char="ü"/>
            </a:pPr>
            <a:r>
              <a:rPr lang="en-US" sz="2800" dirty="0" smtClean="0">
                <a:latin typeface="Calibri" pitchFamily="34" charset="0"/>
              </a:rPr>
              <a:t>Income Eligible </a:t>
            </a:r>
            <a:r>
              <a:rPr lang="en-US" sz="2800" dirty="0" smtClean="0">
                <a:latin typeface="Calibri" pitchFamily="34" charset="0"/>
              </a:rPr>
              <a:t>Population Data – 2001 to 2014</a:t>
            </a:r>
          </a:p>
          <a:p>
            <a:pPr lvl="2">
              <a:lnSpc>
                <a:spcPct val="110000"/>
              </a:lnSpc>
              <a:spcBef>
                <a:spcPts val="0"/>
              </a:spcBef>
              <a:buSzPct val="100000"/>
              <a:buFont typeface="Wingdings" pitchFamily="2" charset="2"/>
              <a:buChar char="ü"/>
            </a:pPr>
            <a:r>
              <a:rPr lang="en-US" sz="2500" dirty="0">
                <a:latin typeface="Calibri" pitchFamily="34" charset="0"/>
                <a:hlinkClick r:id="rId4"/>
              </a:rPr>
              <a:t>https://</a:t>
            </a:r>
            <a:r>
              <a:rPr lang="en-US" sz="2500" dirty="0" smtClean="0">
                <a:latin typeface="Calibri" pitchFamily="34" charset="0"/>
                <a:hlinkClick r:id="rId4"/>
              </a:rPr>
              <a:t>liheappm.ncat.org/data_warehouse/index.php?report=eligible</a:t>
            </a:r>
            <a:endParaRPr lang="en-US" sz="2500" dirty="0" smtClean="0">
              <a:latin typeface="Calibri" pitchFamily="34" charset="0"/>
            </a:endParaRPr>
          </a:p>
          <a:p>
            <a:pPr marL="685800" lvl="2" indent="0">
              <a:lnSpc>
                <a:spcPct val="110000"/>
              </a:lnSpc>
              <a:spcBef>
                <a:spcPts val="0"/>
              </a:spcBef>
              <a:buSzPct val="100000"/>
              <a:buNone/>
            </a:pPr>
            <a:endParaRPr lang="en-US" sz="2500" dirty="0" smtClean="0">
              <a:latin typeface="Calibri" pitchFamily="34" charset="0"/>
            </a:endParaRPr>
          </a:p>
          <a:p>
            <a:pPr lvl="0">
              <a:lnSpc>
                <a:spcPct val="110000"/>
              </a:lnSpc>
              <a:spcBef>
                <a:spcPts val="0"/>
              </a:spcBef>
              <a:buSzPct val="100000"/>
              <a:buFont typeface="Wingdings" pitchFamily="2" charset="2"/>
              <a:buChar char="ü"/>
            </a:pPr>
            <a:endParaRPr lang="en-US" sz="3100" b="1" dirty="0" smtClean="0">
              <a:latin typeface="Calibri" pitchFamily="34" charset="0"/>
            </a:endParaRPr>
          </a:p>
          <a:p>
            <a:pPr lvl="1">
              <a:lnSpc>
                <a:spcPct val="110000"/>
              </a:lnSpc>
              <a:spcBef>
                <a:spcPts val="0"/>
              </a:spcBef>
              <a:buSzPct val="100000"/>
              <a:buFont typeface="Wingdings" pitchFamily="2" charset="2"/>
              <a:buChar char="ü"/>
            </a:pPr>
            <a:endParaRPr lang="en-US" sz="2800" dirty="0" smtClean="0">
              <a:latin typeface="Calibri" pitchFamily="34" charset="0"/>
            </a:endParaRPr>
          </a:p>
          <a:p>
            <a:pPr>
              <a:lnSpc>
                <a:spcPct val="110000"/>
              </a:lnSpc>
              <a:spcBef>
                <a:spcPts val="0"/>
              </a:spcBef>
              <a:buSzPct val="100000"/>
              <a:buFont typeface="Wingdings" pitchFamily="2" charset="2"/>
              <a:buChar char="ü"/>
            </a:pP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758952"/>
          </a:xfrm>
        </p:spPr>
        <p:txBody>
          <a:bodyPr>
            <a:normAutofit/>
          </a:bodyPr>
          <a:lstStyle/>
          <a:p>
            <a:pPr marL="234950"/>
            <a:r>
              <a:rPr lang="en-US" sz="3600" b="1" dirty="0" smtClean="0">
                <a:latin typeface="Calibri" pitchFamily="34" charset="0"/>
              </a:rPr>
              <a:t>Part One – LIHEAP Performance Measures</a:t>
            </a:r>
            <a:endParaRPr lang="en-US" sz="3600" dirty="0"/>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8</a:t>
            </a:fld>
            <a:endParaRPr lang="en-US"/>
          </a:p>
        </p:txBody>
      </p:sp>
      <p:sp>
        <p:nvSpPr>
          <p:cNvPr id="3" name="Content Placeholder 2"/>
          <p:cNvSpPr>
            <a:spLocks noGrp="1"/>
          </p:cNvSpPr>
          <p:nvPr>
            <p:ph sz="quarter" idx="1"/>
          </p:nvPr>
        </p:nvSpPr>
        <p:spPr>
          <a:xfrm>
            <a:off x="609600" y="1905000"/>
            <a:ext cx="8229600" cy="5318760"/>
          </a:xfrm>
        </p:spPr>
        <p:txBody>
          <a:bodyPr>
            <a:normAutofit/>
          </a:bodyPr>
          <a:lstStyle/>
          <a:p>
            <a:pPr marL="346075" indent="-346075">
              <a:lnSpc>
                <a:spcPct val="150000"/>
              </a:lnSpc>
              <a:buSzPct val="85000"/>
              <a:buFont typeface="Arial" pitchFamily="34" charset="0"/>
              <a:buChar char="•"/>
            </a:pPr>
            <a:r>
              <a:rPr lang="en-US" sz="2200" b="1" dirty="0">
                <a:latin typeface="Calibri" pitchFamily="34" charset="0"/>
              </a:rPr>
              <a:t>8:00 to 9:30 - Part 1:  LIHEAP Performance </a:t>
            </a:r>
            <a:r>
              <a:rPr lang="en-US" sz="2200" b="1" dirty="0" smtClean="0">
                <a:latin typeface="Calibri" pitchFamily="34" charset="0"/>
              </a:rPr>
              <a:t>Measure</a:t>
            </a:r>
          </a:p>
          <a:p>
            <a:pPr marL="666115" lvl="1" indent="-346075">
              <a:lnSpc>
                <a:spcPct val="150000"/>
              </a:lnSpc>
              <a:buSzPct val="85000"/>
              <a:buFont typeface="Arial" pitchFamily="34" charset="0"/>
              <a:buChar char="•"/>
            </a:pPr>
            <a:r>
              <a:rPr lang="en-US" sz="1900" dirty="0" smtClean="0">
                <a:latin typeface="Calibri" pitchFamily="34" charset="0"/>
              </a:rPr>
              <a:t>Section 1 – Restoration and Prevention Data Collection</a:t>
            </a:r>
          </a:p>
          <a:p>
            <a:pPr marL="666115" lvl="1" indent="-346075">
              <a:lnSpc>
                <a:spcPct val="150000"/>
              </a:lnSpc>
              <a:buSzPct val="85000"/>
              <a:buFont typeface="Arial" pitchFamily="34" charset="0"/>
              <a:buChar char="•"/>
            </a:pPr>
            <a:r>
              <a:rPr lang="en-US" sz="1900" dirty="0" smtClean="0">
                <a:latin typeface="Calibri" pitchFamily="34" charset="0"/>
              </a:rPr>
              <a:t>Section 2 – Restoration and Prevention Reporting</a:t>
            </a:r>
          </a:p>
          <a:p>
            <a:pPr marL="666115" lvl="1" indent="-346075">
              <a:lnSpc>
                <a:spcPct val="150000"/>
              </a:lnSpc>
              <a:buSzPct val="85000"/>
              <a:buFont typeface="Arial" pitchFamily="34" charset="0"/>
              <a:buChar char="•"/>
            </a:pPr>
            <a:r>
              <a:rPr lang="en-US" sz="1900" dirty="0" smtClean="0">
                <a:latin typeface="Calibri" pitchFamily="34" charset="0"/>
              </a:rPr>
              <a:t>Section 3 – Energy Burden Data Collection</a:t>
            </a:r>
          </a:p>
          <a:p>
            <a:pPr marL="666115" lvl="1" indent="-346075">
              <a:lnSpc>
                <a:spcPct val="150000"/>
              </a:lnSpc>
              <a:buSzPct val="85000"/>
              <a:buFont typeface="Arial" pitchFamily="34" charset="0"/>
              <a:buChar char="•"/>
            </a:pPr>
            <a:r>
              <a:rPr lang="en-US" sz="1900" dirty="0" smtClean="0">
                <a:latin typeface="Calibri" pitchFamily="34" charset="0"/>
              </a:rPr>
              <a:t>Section 4 – Energy Burden Reporting</a:t>
            </a: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None/>
            </a:pPr>
            <a:r>
              <a:rPr lang="en-US" sz="1900" dirty="0" smtClean="0">
                <a:latin typeface="Calibri" pitchFamily="34" charset="0"/>
              </a:rPr>
              <a:t>	</a:t>
            </a:r>
            <a:endParaRPr lang="en-US" sz="1900" dirty="0">
              <a:latin typeface="Calibri" pitchFamily="34" charset="0"/>
            </a:endParaRPr>
          </a:p>
        </p:txBody>
      </p:sp>
    </p:spTree>
    <p:extLst>
      <p:ext uri="{BB962C8B-B14F-4D97-AF65-F5344CB8AC3E}">
        <p14:creationId xmlns:p14="http://schemas.microsoft.com/office/powerpoint/2010/main" val="7421895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0700" y="1898911"/>
            <a:ext cx="5410200" cy="4809816"/>
          </a:xfrm>
          <a:prstGeom prst="rect">
            <a:avLst/>
          </a:prstGeom>
        </p:spPr>
      </p:pic>
      <p:sp>
        <p:nvSpPr>
          <p:cNvPr id="4" name="Title 1"/>
          <p:cNvSpPr>
            <a:spLocks noGrp="1"/>
          </p:cNvSpPr>
          <p:nvPr>
            <p:ph type="title"/>
          </p:nvPr>
        </p:nvSpPr>
        <p:spPr>
          <a:xfrm>
            <a:off x="0" y="304800"/>
            <a:ext cx="9144000" cy="990600"/>
          </a:xfrm>
        </p:spPr>
        <p:txBody>
          <a:bodyPr>
            <a:normAutofit/>
          </a:bodyPr>
          <a:lstStyle/>
          <a:p>
            <a:pPr marL="111125"/>
            <a:r>
              <a:rPr lang="en-US" sz="3600" b="1" dirty="0">
                <a:solidFill>
                  <a:schemeClr val="tx2">
                    <a:lumMod val="75000"/>
                  </a:schemeClr>
                </a:solidFill>
                <a:latin typeface="Calibri" pitchFamily="34" charset="0"/>
              </a:rPr>
              <a:t>Section </a:t>
            </a:r>
            <a:r>
              <a:rPr lang="en-US" sz="3600" b="1" dirty="0" smtClean="0">
                <a:solidFill>
                  <a:schemeClr val="tx2">
                    <a:lumMod val="75000"/>
                  </a:schemeClr>
                </a:solidFill>
                <a:latin typeface="Calibri" pitchFamily="34" charset="0"/>
              </a:rPr>
              <a:t>7: Performance Measures Resources</a:t>
            </a:r>
            <a:endParaRPr lang="en-US" sz="3600" b="1" dirty="0">
              <a:solidFill>
                <a:srgbClr val="00B050"/>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80</a:t>
            </a:fld>
            <a:endParaRPr lang="en-US"/>
          </a:p>
        </p:txBody>
      </p:sp>
      <p:sp>
        <p:nvSpPr>
          <p:cNvPr id="3" name="Content Placeholder 2"/>
          <p:cNvSpPr>
            <a:spLocks noGrp="1"/>
          </p:cNvSpPr>
          <p:nvPr>
            <p:ph sz="quarter" idx="1"/>
          </p:nvPr>
        </p:nvSpPr>
        <p:spPr>
          <a:xfrm>
            <a:off x="381000" y="1600200"/>
            <a:ext cx="8229600" cy="5029200"/>
          </a:xfrm>
        </p:spPr>
        <p:txBody>
          <a:bodyPr>
            <a:normAutofit/>
          </a:bodyPr>
          <a:lstStyle/>
          <a:p>
            <a:pPr lvl="0">
              <a:lnSpc>
                <a:spcPct val="110000"/>
              </a:lnSpc>
              <a:spcBef>
                <a:spcPts val="0"/>
              </a:spcBef>
              <a:buSzPct val="100000"/>
              <a:buFont typeface="Wingdings" pitchFamily="2" charset="2"/>
              <a:buChar char="ü"/>
            </a:pPr>
            <a:r>
              <a:rPr lang="en-US" sz="2400" b="1" dirty="0" smtClean="0">
                <a:latin typeface="Calibri" pitchFamily="34" charset="0"/>
              </a:rPr>
              <a:t>Grantee Self-Assessment Tool</a:t>
            </a:r>
          </a:p>
          <a:p>
            <a:pPr marL="365760" lvl="1" indent="0">
              <a:lnSpc>
                <a:spcPct val="110000"/>
              </a:lnSpc>
              <a:spcBef>
                <a:spcPts val="0"/>
              </a:spcBef>
              <a:buSzPct val="100000"/>
              <a:buNone/>
            </a:pPr>
            <a:endParaRPr lang="en-US" sz="2800" dirty="0" smtClean="0">
              <a:latin typeface="Calibri" pitchFamily="34" charset="0"/>
            </a:endParaRPr>
          </a:p>
          <a:p>
            <a:pPr>
              <a:lnSpc>
                <a:spcPct val="110000"/>
              </a:lnSpc>
              <a:spcBef>
                <a:spcPts val="0"/>
              </a:spcBef>
              <a:buSzPct val="100000"/>
              <a:buFont typeface="Wingdings" pitchFamily="2" charset="2"/>
              <a:buChar char="ü"/>
            </a:pPr>
            <a:endParaRPr lang="en-US" dirty="0">
              <a:latin typeface="Calibri" pitchFamily="34" charset="0"/>
            </a:endParaRPr>
          </a:p>
          <a:p>
            <a:pPr marL="457200" indent="-457200">
              <a:lnSpc>
                <a:spcPct val="80000"/>
              </a:lnSpc>
              <a:buFont typeface="Wingdings" pitchFamily="2" charset="2"/>
              <a:buChar char="ü"/>
            </a:pPr>
            <a:endParaRPr lang="en-US" sz="2000" dirty="0" smtClean="0">
              <a:latin typeface="Calibri" pitchFamily="34" charset="0"/>
            </a:endParaRPr>
          </a:p>
          <a:p>
            <a:pPr marL="0" indent="0">
              <a:lnSpc>
                <a:spcPct val="80000"/>
              </a:lnSpc>
              <a:buNone/>
            </a:pPr>
            <a:endParaRPr lang="en-US" sz="2800" dirty="0">
              <a:latin typeface="Calibri" pitchFamily="34" charset="0"/>
            </a:endParaRPr>
          </a:p>
          <a:p>
            <a:pPr marL="0" lvl="0" indent="0">
              <a:lnSpc>
                <a:spcPct val="80000"/>
              </a:lnSpc>
              <a:buNone/>
            </a:pPr>
            <a:endParaRPr lang="en-US" sz="2800" dirty="0">
              <a:latin typeface="Calibri" pitchFamily="34" charset="0"/>
            </a:endParaRPr>
          </a:p>
          <a:p>
            <a:pPr marL="0" indent="0">
              <a:lnSpc>
                <a:spcPct val="80000"/>
              </a:lnSpc>
              <a:buNone/>
            </a:pPr>
            <a:endParaRPr lang="en-US" sz="2800" b="1" dirty="0" smtClean="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800" b="1" dirty="0">
              <a:solidFill>
                <a:schemeClr val="accent1"/>
              </a:solidFill>
              <a:latin typeface="Calibri" pitchFamily="34" charset="0"/>
            </a:endParaRPr>
          </a:p>
          <a:p>
            <a:pPr marL="0" indent="0">
              <a:lnSpc>
                <a:spcPct val="80000"/>
              </a:lnSpc>
              <a:buNone/>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5795681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11125"/>
            <a:r>
              <a:rPr lang="en-US" sz="3200" b="1" dirty="0">
                <a:solidFill>
                  <a:schemeClr val="tx2">
                    <a:lumMod val="75000"/>
                  </a:schemeClr>
                </a:solidFill>
                <a:latin typeface="Calibri" pitchFamily="34" charset="0"/>
              </a:rPr>
              <a:t>Section </a:t>
            </a:r>
            <a:r>
              <a:rPr lang="en-US" sz="3200" b="1" dirty="0" smtClean="0">
                <a:solidFill>
                  <a:schemeClr val="tx2">
                    <a:lumMod val="75000"/>
                  </a:schemeClr>
                </a:solidFill>
                <a:latin typeface="Calibri" pitchFamily="34" charset="0"/>
              </a:rPr>
              <a:t>7:  Performance </a:t>
            </a:r>
            <a:r>
              <a:rPr lang="en-US" sz="3200" b="1" dirty="0">
                <a:solidFill>
                  <a:schemeClr val="tx2">
                    <a:lumMod val="75000"/>
                  </a:schemeClr>
                </a:solidFill>
                <a:latin typeface="Calibri" pitchFamily="34" charset="0"/>
              </a:rPr>
              <a:t>Measures </a:t>
            </a:r>
            <a:r>
              <a:rPr lang="en-US" sz="3200" b="1" dirty="0" smtClean="0">
                <a:solidFill>
                  <a:schemeClr val="tx2">
                    <a:lumMod val="75000"/>
                  </a:schemeClr>
                </a:solidFill>
                <a:latin typeface="Calibri" pitchFamily="34" charset="0"/>
              </a:rPr>
              <a:t>Resources</a:t>
            </a:r>
            <a:endParaRPr lang="en-US" sz="3200"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81</a:t>
            </a:fld>
            <a:endParaRPr lang="en-US"/>
          </a:p>
        </p:txBody>
      </p:sp>
      <p:sp>
        <p:nvSpPr>
          <p:cNvPr id="3" name="Content Placeholder 2"/>
          <p:cNvSpPr>
            <a:spLocks noGrp="1"/>
          </p:cNvSpPr>
          <p:nvPr>
            <p:ph sz="quarter" idx="1"/>
          </p:nvPr>
        </p:nvSpPr>
        <p:spPr>
          <a:xfrm>
            <a:off x="457200" y="1524000"/>
            <a:ext cx="8229600" cy="4876800"/>
          </a:xfrm>
        </p:spPr>
        <p:txBody>
          <a:bodyPr>
            <a:normAutofit/>
          </a:bodyPr>
          <a:lstStyle/>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nSpc>
                <a:spcPct val="110000"/>
              </a:lnSpc>
              <a:spcBef>
                <a:spcPts val="0"/>
              </a:spcBef>
              <a:buNone/>
            </a:pPr>
            <a:endParaRPr lang="en-US" sz="2600" b="1" dirty="0" smtClean="0">
              <a:solidFill>
                <a:schemeClr val="accent1"/>
              </a:solidFill>
              <a:latin typeface="Calibri" pitchFamily="34" charset="0"/>
            </a:endParaRPr>
          </a:p>
          <a:p>
            <a:pPr marL="0" indent="0">
              <a:lnSpc>
                <a:spcPct val="110000"/>
              </a:lnSpc>
              <a:spcBef>
                <a:spcPts val="0"/>
              </a:spcBef>
              <a:buNone/>
            </a:pPr>
            <a:endParaRPr lang="en-US" sz="2600" b="1" dirty="0">
              <a:solidFill>
                <a:schemeClr val="accent1"/>
              </a:solidFill>
              <a:latin typeface="Calibri" pitchFamily="34" charset="0"/>
            </a:endParaRPr>
          </a:p>
          <a:p>
            <a:pPr marL="0" indent="0" algn="ctr">
              <a:lnSpc>
                <a:spcPct val="110000"/>
              </a:lnSpc>
              <a:spcBef>
                <a:spcPts val="0"/>
              </a:spcBef>
              <a:buNone/>
            </a:pPr>
            <a:r>
              <a:rPr lang="en-US" sz="4000" b="1" dirty="0" smtClean="0">
                <a:latin typeface="Calibri" pitchFamily="34" charset="0"/>
              </a:rPr>
              <a:t>Questions</a:t>
            </a:r>
            <a:endParaRPr lang="en-US" sz="4000" dirty="0" smtClean="0">
              <a:latin typeface="Calibri" pitchFamily="34" charset="0"/>
            </a:endParaRPr>
          </a:p>
          <a:p>
            <a:pPr marL="346075" indent="-346075">
              <a:spcBef>
                <a:spcPts val="0"/>
              </a:spcBef>
              <a:buFont typeface="Wingdings" pitchFamily="2" charset="2"/>
              <a:buChar char="ü"/>
            </a:pPr>
            <a:endParaRPr lang="en-US" dirty="0">
              <a:latin typeface="Calibri" pitchFamily="34" charset="0"/>
            </a:endParaRPr>
          </a:p>
        </p:txBody>
      </p:sp>
    </p:spTree>
    <p:extLst>
      <p:ext uri="{BB962C8B-B14F-4D97-AF65-F5344CB8AC3E}">
        <p14:creationId xmlns:p14="http://schemas.microsoft.com/office/powerpoint/2010/main" val="22793478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90600"/>
          </a:xfrm>
        </p:spPr>
        <p:txBody>
          <a:bodyPr>
            <a:normAutofit/>
          </a:bodyPr>
          <a:lstStyle/>
          <a:p>
            <a:pPr marL="1939925" indent="-1828800">
              <a:lnSpc>
                <a:spcPct val="90000"/>
              </a:lnSpc>
            </a:pPr>
            <a:r>
              <a:rPr lang="en-US" sz="3600" b="1" dirty="0" smtClean="0">
                <a:solidFill>
                  <a:srgbClr val="00B050"/>
                </a:solidFill>
                <a:latin typeface="Calibri" pitchFamily="34" charset="0"/>
              </a:rPr>
              <a:t>Break</a:t>
            </a:r>
            <a:endParaRPr lang="en-US" sz="36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82</a:t>
            </a:fld>
            <a:endParaRPr lang="en-US"/>
          </a:p>
        </p:txBody>
      </p:sp>
      <p:sp>
        <p:nvSpPr>
          <p:cNvPr id="10" name="Content Placeholder 2"/>
          <p:cNvSpPr>
            <a:spLocks noGrp="1"/>
          </p:cNvSpPr>
          <p:nvPr>
            <p:ph sz="quarter" idx="1"/>
          </p:nvPr>
        </p:nvSpPr>
        <p:spPr>
          <a:xfrm>
            <a:off x="609600" y="3048000"/>
            <a:ext cx="7924800" cy="533400"/>
          </a:xfrm>
        </p:spPr>
        <p:txBody>
          <a:bodyPr>
            <a:noAutofit/>
          </a:bodyPr>
          <a:lstStyle/>
          <a:p>
            <a:pPr marL="0" indent="0" algn="ctr">
              <a:spcBef>
                <a:spcPts val="3000"/>
              </a:spcBef>
              <a:buNone/>
            </a:pPr>
            <a:r>
              <a:rPr lang="en-US" sz="4000" b="1" dirty="0" smtClean="0">
                <a:latin typeface="Calibri" pitchFamily="34" charset="0"/>
              </a:rPr>
              <a:t>Return at 11:00</a:t>
            </a:r>
          </a:p>
        </p:txBody>
      </p:sp>
    </p:spTree>
    <p:extLst>
      <p:ext uri="{BB962C8B-B14F-4D97-AF65-F5344CB8AC3E}">
        <p14:creationId xmlns:p14="http://schemas.microsoft.com/office/powerpoint/2010/main" val="20817318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758952"/>
          </a:xfrm>
        </p:spPr>
        <p:txBody>
          <a:bodyPr>
            <a:normAutofit/>
          </a:bodyPr>
          <a:lstStyle/>
          <a:p>
            <a:pPr marL="234950"/>
            <a:r>
              <a:rPr lang="en-US" sz="3600" b="1" dirty="0">
                <a:latin typeface="Calibri" pitchFamily="34" charset="0"/>
              </a:rPr>
              <a:t>Introduction:  Training Overview</a:t>
            </a:r>
            <a:endParaRPr lang="en-US" sz="3600" dirty="0"/>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83</a:t>
            </a:fld>
            <a:endParaRPr lang="en-US"/>
          </a:p>
        </p:txBody>
      </p:sp>
      <p:sp>
        <p:nvSpPr>
          <p:cNvPr id="3" name="Content Placeholder 2"/>
          <p:cNvSpPr>
            <a:spLocks noGrp="1"/>
          </p:cNvSpPr>
          <p:nvPr>
            <p:ph sz="quarter" idx="1"/>
          </p:nvPr>
        </p:nvSpPr>
        <p:spPr>
          <a:xfrm>
            <a:off x="609600" y="1905000"/>
            <a:ext cx="8229600" cy="5318760"/>
          </a:xfrm>
        </p:spPr>
        <p:txBody>
          <a:bodyPr>
            <a:normAutofit fontScale="92500" lnSpcReduction="10000"/>
          </a:bodyPr>
          <a:lstStyle/>
          <a:p>
            <a:pPr marL="346075" indent="-346075">
              <a:lnSpc>
                <a:spcPct val="150000"/>
              </a:lnSpc>
              <a:buSzPct val="85000"/>
              <a:buFont typeface="Arial" pitchFamily="34" charset="0"/>
              <a:buChar char="•"/>
            </a:pPr>
            <a:r>
              <a:rPr lang="en-US" sz="2200" b="1" dirty="0" smtClean="0">
                <a:latin typeface="Calibri" pitchFamily="34" charset="0"/>
              </a:rPr>
              <a:t>11:00 to 12:00 – Part 3: LIHEAP Performance Management System</a:t>
            </a:r>
          </a:p>
          <a:p>
            <a:pPr marL="666115" lvl="1" indent="-346075">
              <a:lnSpc>
                <a:spcPct val="150000"/>
              </a:lnSpc>
              <a:buSzPct val="85000"/>
              <a:buFont typeface="Arial" pitchFamily="34" charset="0"/>
              <a:buChar char="•"/>
            </a:pPr>
            <a:r>
              <a:rPr lang="en-US" sz="1900" dirty="0" smtClean="0">
                <a:latin typeface="Calibri" pitchFamily="34" charset="0"/>
              </a:rPr>
              <a:t>LIHEAP Logic Model – Performance Management Framework</a:t>
            </a:r>
          </a:p>
          <a:p>
            <a:pPr marL="666115" lvl="1" indent="-346075">
              <a:lnSpc>
                <a:spcPct val="150000"/>
              </a:lnSpc>
              <a:buSzPct val="85000"/>
              <a:buFont typeface="Arial" pitchFamily="34" charset="0"/>
              <a:buChar char="•"/>
            </a:pPr>
            <a:r>
              <a:rPr lang="en-US" sz="1900" dirty="0" smtClean="0">
                <a:latin typeface="Calibri" pitchFamily="34" charset="0"/>
              </a:rPr>
              <a:t>LIHEAP State Plan – Program Design and Implementation</a:t>
            </a:r>
          </a:p>
          <a:p>
            <a:pPr marL="666115" lvl="1" indent="-346075">
              <a:lnSpc>
                <a:spcPct val="150000"/>
              </a:lnSpc>
              <a:buSzPct val="85000"/>
              <a:buFont typeface="Arial" pitchFamily="34" charset="0"/>
              <a:buChar char="•"/>
            </a:pPr>
            <a:r>
              <a:rPr lang="en-US" sz="1900" dirty="0" smtClean="0">
                <a:latin typeface="Calibri" pitchFamily="34" charset="0"/>
              </a:rPr>
              <a:t>PDF Section I. Grantee Survey – Inputs and Outputs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Household Report – Outputs and Outcomes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Data Warehouse Reports – Inputs, Outputs, Outcomes {Jenni and Jane}</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PDF Section II. LIHEAP Performance Measures – Outcomes and Impacts</a:t>
            </a:r>
          </a:p>
          <a:p>
            <a:pPr marL="666115" lvl="1" indent="-346075">
              <a:lnSpc>
                <a:spcPct val="150000"/>
              </a:lnSpc>
              <a:buSzPct val="85000"/>
              <a:buFont typeface="Arial" pitchFamily="34" charset="0"/>
              <a:buChar char="•"/>
              <a:tabLst>
                <a:tab pos="1717675" algn="l"/>
              </a:tabLst>
            </a:pPr>
            <a:r>
              <a:rPr lang="en-US" sz="1900" dirty="0" smtClean="0">
                <a:latin typeface="Calibri" pitchFamily="34" charset="0"/>
              </a:rPr>
              <a:t>LIHEAP Performance Management Self-Assessment Tool {Heather}</a:t>
            </a:r>
          </a:p>
          <a:p>
            <a:pPr marL="666115" lvl="1" indent="-346075">
              <a:lnSpc>
                <a:spcPct val="150000"/>
              </a:lnSpc>
              <a:buSzPct val="85000"/>
              <a:buNone/>
            </a:pPr>
            <a:endParaRPr lang="en-US" sz="1900" dirty="0" smtClean="0">
              <a:latin typeface="Calibri" pitchFamily="34" charset="0"/>
            </a:endParaRPr>
          </a:p>
          <a:p>
            <a:pPr marL="666115" lvl="1" indent="-346075">
              <a:lnSpc>
                <a:spcPct val="150000"/>
              </a:lnSpc>
              <a:buSzPct val="85000"/>
              <a:buFont typeface="Arial" pitchFamily="34" charset="0"/>
              <a:buChar char="•"/>
            </a:pPr>
            <a:endParaRPr lang="en-US" sz="1900" dirty="0" smtClean="0">
              <a:latin typeface="Calibri" pitchFamily="34" charset="0"/>
            </a:endParaRPr>
          </a:p>
          <a:p>
            <a:pPr marL="666115" lvl="1" indent="-346075">
              <a:lnSpc>
                <a:spcPct val="150000"/>
              </a:lnSpc>
              <a:buSzPct val="85000"/>
              <a:buNone/>
            </a:pPr>
            <a:r>
              <a:rPr lang="en-US" sz="1900" dirty="0" smtClean="0">
                <a:latin typeface="Calibri" pitchFamily="34" charset="0"/>
              </a:rPr>
              <a:t>	</a:t>
            </a:r>
            <a:endParaRPr lang="en-US" sz="1900" dirty="0">
              <a:latin typeface="Calibri" pitchFamily="34" charset="0"/>
            </a:endParaRPr>
          </a:p>
        </p:txBody>
      </p:sp>
    </p:spTree>
    <p:extLst>
      <p:ext uri="{BB962C8B-B14F-4D97-AF65-F5344CB8AC3E}">
        <p14:creationId xmlns:p14="http://schemas.microsoft.com/office/powerpoint/2010/main" val="1776413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smtClean="0">
                <a:solidFill>
                  <a:schemeClr val="tx2">
                    <a:lumMod val="75000"/>
                  </a:schemeClr>
                </a:solidFill>
                <a:latin typeface="Calibri" pitchFamily="34" charset="0"/>
              </a:rPr>
              <a:t>Part 3: LIHEAP Performance Management System</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84</a:t>
            </a:fld>
            <a:endParaRPr lang="en-US"/>
          </a:p>
        </p:txBody>
      </p:sp>
      <p:sp>
        <p:nvSpPr>
          <p:cNvPr id="3" name="Content Placeholder 2"/>
          <p:cNvSpPr>
            <a:spLocks noGrp="1"/>
          </p:cNvSpPr>
          <p:nvPr>
            <p:ph sz="quarter" idx="1"/>
          </p:nvPr>
        </p:nvSpPr>
        <p:spPr>
          <a:xfrm>
            <a:off x="304800" y="1676400"/>
            <a:ext cx="8458200" cy="4876800"/>
          </a:xfrm>
        </p:spPr>
        <p:txBody>
          <a:bodyPr>
            <a:normAutofit lnSpcReduction="10000"/>
          </a:bodyPr>
          <a:lstStyle/>
          <a:p>
            <a:pPr marL="0" indent="0">
              <a:buNone/>
            </a:pPr>
            <a:r>
              <a:rPr lang="en-US" sz="2400" b="1" dirty="0" smtClean="0">
                <a:latin typeface="Calibri" pitchFamily="34" charset="0"/>
              </a:rPr>
              <a:t>LIHEAP Logic Model </a:t>
            </a:r>
            <a:r>
              <a:rPr lang="en-US" sz="2400" dirty="0" smtClean="0">
                <a:latin typeface="Calibri" pitchFamily="34" charset="0"/>
              </a:rPr>
              <a:t>{</a:t>
            </a:r>
            <a:r>
              <a:rPr lang="en-US" sz="2400" i="1" dirty="0" smtClean="0">
                <a:latin typeface="Calibri" pitchFamily="34" charset="0"/>
              </a:rPr>
              <a:t>PMIWG Logic Model Slide</a:t>
            </a:r>
            <a:r>
              <a:rPr lang="en-US" sz="2400" dirty="0" smtClean="0">
                <a:latin typeface="Calibri" pitchFamily="34" charset="0"/>
              </a:rPr>
              <a:t>}</a:t>
            </a:r>
            <a:endParaRPr lang="en-US" sz="2400" b="1" dirty="0" smtClean="0">
              <a:latin typeface="Calibri" pitchFamily="34" charset="0"/>
            </a:endParaRPr>
          </a:p>
          <a:p>
            <a:pPr marL="620395" lvl="1" indent="-346075">
              <a:lnSpc>
                <a:spcPct val="110000"/>
              </a:lnSpc>
              <a:spcBef>
                <a:spcPts val="0"/>
              </a:spcBef>
              <a:buClr>
                <a:schemeClr val="accent2"/>
              </a:buClr>
              <a:buSzPct val="100000"/>
              <a:buFont typeface="Wingdings" pitchFamily="2" charset="2"/>
              <a:buChar char="ü"/>
            </a:pPr>
            <a:endParaRPr lang="en-US" sz="2000" b="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Problem Statement/Intervention </a:t>
            </a:r>
            <a:r>
              <a:rPr lang="en-US" sz="2000" dirty="0" smtClean="0">
                <a:latin typeface="Calibri" pitchFamily="34" charset="0"/>
              </a:rPr>
              <a:t>– What is the need and how is it addressed? (</a:t>
            </a:r>
            <a:r>
              <a:rPr lang="en-US" sz="2000" i="1" dirty="0" smtClean="0">
                <a:latin typeface="Calibri" pitchFamily="34" charset="0"/>
              </a:rPr>
              <a:t>Program Plan</a:t>
            </a:r>
            <a:r>
              <a:rPr lang="en-US" sz="2000" dirty="0" smtClean="0">
                <a:latin typeface="Calibri" pitchFamily="34" charset="0"/>
              </a:rPr>
              <a:t>)</a:t>
            </a:r>
            <a:endParaRPr lang="en-US" sz="20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None/>
            </a:pPr>
            <a:endParaRPr lang="en-US" sz="20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Inputs </a:t>
            </a:r>
            <a:r>
              <a:rPr lang="en-US" sz="2000" dirty="0" smtClean="0">
                <a:latin typeface="Calibri" pitchFamily="34" charset="0"/>
              </a:rPr>
              <a:t>– What resources are devoted to addressing the problem? (</a:t>
            </a:r>
            <a:r>
              <a:rPr lang="en-US" sz="2000" i="1" dirty="0" smtClean="0">
                <a:latin typeface="Calibri" pitchFamily="34" charset="0"/>
              </a:rPr>
              <a:t>Sources of Funds)</a:t>
            </a:r>
            <a:endParaRPr lang="en-US" sz="2000" dirty="0" smtClean="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Outputs </a:t>
            </a:r>
            <a:r>
              <a:rPr lang="en-US" sz="2000" dirty="0" smtClean="0">
                <a:latin typeface="Calibri" pitchFamily="34" charset="0"/>
              </a:rPr>
              <a:t>– How are those resources used? (</a:t>
            </a:r>
            <a:r>
              <a:rPr lang="en-US" sz="2000" i="1" dirty="0" smtClean="0">
                <a:latin typeface="Calibri" pitchFamily="34" charset="0"/>
              </a:rPr>
              <a:t>Uses of Funds and Clients Served)</a:t>
            </a:r>
            <a:endParaRPr lang="en-US" sz="2000" dirty="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Outcomes </a:t>
            </a:r>
            <a:r>
              <a:rPr lang="en-US" sz="2000" dirty="0" smtClean="0">
                <a:latin typeface="Calibri" pitchFamily="34" charset="0"/>
              </a:rPr>
              <a:t>– How does the program change the status of clients? (</a:t>
            </a:r>
            <a:r>
              <a:rPr lang="en-US" sz="2000" i="1" dirty="0" smtClean="0">
                <a:latin typeface="Calibri" pitchFamily="34" charset="0"/>
              </a:rPr>
              <a:t>Vulnerable Households Targeted / Energy Burden Reduction / Service Restoration</a:t>
            </a:r>
            <a:r>
              <a:rPr lang="en-US" sz="2000" dirty="0" smtClean="0">
                <a:latin typeface="Calibri" pitchFamily="34" charset="0"/>
              </a:rPr>
              <a:t>) </a:t>
            </a:r>
          </a:p>
          <a:p>
            <a:pPr marL="457200" lvl="1" indent="-457200">
              <a:lnSpc>
                <a:spcPct val="9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90000"/>
              </a:lnSpc>
              <a:spcBef>
                <a:spcPts val="0"/>
              </a:spcBef>
              <a:buClr>
                <a:schemeClr val="accent2"/>
              </a:buClr>
              <a:buFont typeface="Wingdings" pitchFamily="2" charset="2"/>
              <a:buChar char="ü"/>
            </a:pPr>
            <a:r>
              <a:rPr lang="en-US" sz="2000" b="1" dirty="0" smtClean="0">
                <a:solidFill>
                  <a:schemeClr val="accent2">
                    <a:lumMod val="50000"/>
                  </a:schemeClr>
                </a:solidFill>
                <a:latin typeface="Calibri" pitchFamily="34" charset="0"/>
              </a:rPr>
              <a:t>Impacts</a:t>
            </a:r>
            <a:r>
              <a:rPr lang="en-US" sz="2000" dirty="0" smtClean="0">
                <a:solidFill>
                  <a:schemeClr val="accent2">
                    <a:lumMod val="50000"/>
                  </a:schemeClr>
                </a:solidFill>
                <a:latin typeface="Calibri" pitchFamily="34" charset="0"/>
              </a:rPr>
              <a:t> </a:t>
            </a:r>
            <a:r>
              <a:rPr lang="en-US" sz="2000" dirty="0" smtClean="0">
                <a:latin typeface="Calibri" pitchFamily="34" charset="0"/>
              </a:rPr>
              <a:t>– What is the lasting result of the program? (</a:t>
            </a:r>
            <a:r>
              <a:rPr lang="en-US" sz="2000" i="1" dirty="0" smtClean="0">
                <a:latin typeface="Calibri" pitchFamily="34" charset="0"/>
              </a:rPr>
              <a:t>Lower Energy Burden and Continuous Service = More Affordable, Safer, and Healthier Homes</a:t>
            </a:r>
            <a:r>
              <a:rPr lang="en-US" sz="2000" dirty="0" smtClean="0">
                <a:latin typeface="Calibri" pitchFamily="34" charset="0"/>
              </a:rPr>
              <a:t>)</a:t>
            </a:r>
            <a:endParaRPr lang="en-US" sz="2000" b="1" i="1" dirty="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17417953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smtClean="0">
                <a:solidFill>
                  <a:schemeClr val="tx2">
                    <a:lumMod val="75000"/>
                  </a:schemeClr>
                </a:solidFill>
                <a:latin typeface="Calibri" pitchFamily="34" charset="0"/>
              </a:rPr>
              <a:t>Part 3: LIHEAP Performance Management System</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85</a:t>
            </a:fld>
            <a:endParaRPr lang="en-US"/>
          </a:p>
        </p:txBody>
      </p:sp>
      <p:sp>
        <p:nvSpPr>
          <p:cNvPr id="3" name="Content Placeholder 2"/>
          <p:cNvSpPr>
            <a:spLocks noGrp="1"/>
          </p:cNvSpPr>
          <p:nvPr>
            <p:ph sz="quarter" idx="1"/>
          </p:nvPr>
        </p:nvSpPr>
        <p:spPr>
          <a:xfrm>
            <a:off x="304800" y="1676400"/>
            <a:ext cx="8458200" cy="4876800"/>
          </a:xfrm>
        </p:spPr>
        <p:txBody>
          <a:bodyPr>
            <a:normAutofit/>
          </a:bodyPr>
          <a:lstStyle/>
          <a:p>
            <a:pPr marL="0" indent="0">
              <a:buNone/>
            </a:pPr>
            <a:r>
              <a:rPr lang="en-US" sz="2400" b="1" dirty="0" smtClean="0">
                <a:latin typeface="Calibri" pitchFamily="34" charset="0"/>
              </a:rPr>
              <a:t>LIHEAP Performance Management Information System</a:t>
            </a:r>
          </a:p>
          <a:p>
            <a:pPr marL="620395" lvl="1" indent="-346075">
              <a:lnSpc>
                <a:spcPct val="110000"/>
              </a:lnSpc>
              <a:spcBef>
                <a:spcPts val="0"/>
              </a:spcBef>
              <a:buClr>
                <a:schemeClr val="accent2"/>
              </a:buClr>
              <a:buSzPct val="100000"/>
              <a:buFont typeface="Wingdings" pitchFamily="2" charset="2"/>
              <a:buChar char="ü"/>
            </a:pPr>
            <a:endParaRPr lang="en-US" sz="2000" b="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Problem Statement/Intervention </a:t>
            </a:r>
            <a:r>
              <a:rPr lang="en-US" sz="2000" dirty="0" smtClean="0">
                <a:latin typeface="Calibri" pitchFamily="34" charset="0"/>
              </a:rPr>
              <a:t>– LIHEAP State Plan</a:t>
            </a:r>
            <a:endParaRPr lang="en-US" sz="20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None/>
            </a:pPr>
            <a:endParaRPr lang="en-US" sz="20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Inputs </a:t>
            </a:r>
            <a:r>
              <a:rPr lang="en-US" sz="2000" dirty="0" smtClean="0">
                <a:latin typeface="Calibri" pitchFamily="34" charset="0"/>
              </a:rPr>
              <a:t>– Performance Data Form Section I. Grantee Survey (</a:t>
            </a:r>
            <a:r>
              <a:rPr lang="en-US" sz="2000" i="1" dirty="0" smtClean="0">
                <a:latin typeface="Calibri" pitchFamily="34" charset="0"/>
              </a:rPr>
              <a:t>Sources of Funds</a:t>
            </a:r>
            <a:r>
              <a:rPr lang="en-US" sz="2000" dirty="0" smtClean="0">
                <a:latin typeface="Calibri" pitchFamily="34" charset="0"/>
              </a:rPr>
              <a:t>)</a:t>
            </a:r>
          </a:p>
          <a:p>
            <a:pPr marL="457200" lvl="1" indent="-457200">
              <a:lnSpc>
                <a:spcPct val="11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Outputs </a:t>
            </a:r>
            <a:r>
              <a:rPr lang="en-US" sz="2000" dirty="0" smtClean="0">
                <a:latin typeface="Calibri" pitchFamily="34" charset="0"/>
              </a:rPr>
              <a:t>– Performance Data Form Section I. Grantee Survey (</a:t>
            </a:r>
            <a:r>
              <a:rPr lang="en-US" sz="2000" i="1" dirty="0" smtClean="0">
                <a:latin typeface="Calibri" pitchFamily="34" charset="0"/>
              </a:rPr>
              <a:t>Uses of Funds and Average Benefits) </a:t>
            </a:r>
            <a:r>
              <a:rPr lang="en-US" sz="2000" dirty="0" smtClean="0">
                <a:latin typeface="Calibri" pitchFamily="34" charset="0"/>
              </a:rPr>
              <a:t>and Household Report (</a:t>
            </a:r>
            <a:r>
              <a:rPr lang="en-US" sz="2000" i="1" dirty="0" smtClean="0">
                <a:latin typeface="Calibri" pitchFamily="34" charset="0"/>
              </a:rPr>
              <a:t>Clients Served)</a:t>
            </a:r>
            <a:endParaRPr lang="en-US" sz="2000" dirty="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endParaRPr lang="en-US" sz="16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000" b="1" dirty="0" smtClean="0">
                <a:solidFill>
                  <a:schemeClr val="accent2">
                    <a:lumMod val="50000"/>
                  </a:schemeClr>
                </a:solidFill>
                <a:latin typeface="Calibri" pitchFamily="34" charset="0"/>
              </a:rPr>
              <a:t>Outcomes </a:t>
            </a:r>
            <a:r>
              <a:rPr lang="en-US" sz="2000" dirty="0" smtClean="0">
                <a:latin typeface="Calibri" pitchFamily="34" charset="0"/>
              </a:rPr>
              <a:t>– Household Report (</a:t>
            </a:r>
            <a:r>
              <a:rPr lang="en-US" sz="2000" i="1" dirty="0" smtClean="0">
                <a:latin typeface="Calibri" pitchFamily="34" charset="0"/>
              </a:rPr>
              <a:t>Vulnerable Household Targeting</a:t>
            </a:r>
            <a:r>
              <a:rPr lang="en-US" sz="2000" dirty="0" smtClean="0">
                <a:latin typeface="Calibri" pitchFamily="34" charset="0"/>
              </a:rPr>
              <a:t>) and Performance Data Form Section II. LIHEAP Performance Measures (</a:t>
            </a:r>
            <a:r>
              <a:rPr lang="en-US" sz="2000" i="1" dirty="0" smtClean="0">
                <a:latin typeface="Calibri" pitchFamily="34" charset="0"/>
              </a:rPr>
              <a:t>Average Burden Reduction and Service Restoration</a:t>
            </a:r>
            <a:r>
              <a:rPr lang="en-US" sz="2000" dirty="0" smtClean="0">
                <a:latin typeface="Calibri" pitchFamily="34" charset="0"/>
              </a:rPr>
              <a:t>)</a:t>
            </a:r>
          </a:p>
          <a:p>
            <a:pPr marL="457200" lvl="1" indent="-457200">
              <a:lnSpc>
                <a:spcPct val="9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90000"/>
              </a:lnSpc>
              <a:spcBef>
                <a:spcPts val="0"/>
              </a:spcBef>
              <a:buClr>
                <a:schemeClr val="accent2"/>
              </a:buClr>
              <a:buFont typeface="Wingdings" pitchFamily="2" charset="2"/>
              <a:buChar char="ü"/>
            </a:pPr>
            <a:r>
              <a:rPr lang="en-US" sz="2000" b="1" dirty="0" smtClean="0">
                <a:solidFill>
                  <a:schemeClr val="accent2">
                    <a:lumMod val="50000"/>
                  </a:schemeClr>
                </a:solidFill>
                <a:latin typeface="Calibri" pitchFamily="34" charset="0"/>
              </a:rPr>
              <a:t>Impacts</a:t>
            </a:r>
            <a:r>
              <a:rPr lang="en-US" sz="2000" dirty="0" smtClean="0">
                <a:solidFill>
                  <a:schemeClr val="accent2">
                    <a:lumMod val="50000"/>
                  </a:schemeClr>
                </a:solidFill>
                <a:latin typeface="Calibri" pitchFamily="34" charset="0"/>
              </a:rPr>
              <a:t> </a:t>
            </a:r>
            <a:r>
              <a:rPr lang="en-US" sz="2000" dirty="0" smtClean="0">
                <a:latin typeface="Calibri" pitchFamily="34" charset="0"/>
              </a:rPr>
              <a:t>– Performance Data Form Section II. LIHEAP Performance Measures (</a:t>
            </a:r>
            <a:r>
              <a:rPr lang="en-US" sz="2000" i="1" dirty="0" smtClean="0">
                <a:latin typeface="Calibri" pitchFamily="34" charset="0"/>
              </a:rPr>
              <a:t>Energy Burden Targeting and Service Loss Prevention</a:t>
            </a:r>
            <a:r>
              <a:rPr lang="en-US" sz="2000" dirty="0" smtClean="0">
                <a:latin typeface="Calibri" pitchFamily="34" charset="0"/>
              </a:rPr>
              <a:t>)</a:t>
            </a:r>
            <a:endParaRPr lang="en-US" sz="2000" b="1" i="1" dirty="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30535155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smtClean="0">
                <a:solidFill>
                  <a:schemeClr val="tx2">
                    <a:lumMod val="75000"/>
                  </a:schemeClr>
                </a:solidFill>
                <a:latin typeface="Calibri" pitchFamily="34" charset="0"/>
              </a:rPr>
              <a:t>Part 3: LIHEAP Performance Management System</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86</a:t>
            </a:fld>
            <a:endParaRPr lang="en-US"/>
          </a:p>
        </p:txBody>
      </p:sp>
      <p:sp>
        <p:nvSpPr>
          <p:cNvPr id="3" name="Content Placeholder 2"/>
          <p:cNvSpPr>
            <a:spLocks noGrp="1"/>
          </p:cNvSpPr>
          <p:nvPr>
            <p:ph sz="quarter" idx="1"/>
          </p:nvPr>
        </p:nvSpPr>
        <p:spPr>
          <a:xfrm>
            <a:off x="304800" y="1676400"/>
            <a:ext cx="8458200" cy="4876800"/>
          </a:xfrm>
        </p:spPr>
        <p:txBody>
          <a:bodyPr>
            <a:normAutofit lnSpcReduction="10000"/>
          </a:bodyPr>
          <a:lstStyle/>
          <a:p>
            <a:pPr marL="0" indent="0">
              <a:buNone/>
            </a:pPr>
            <a:r>
              <a:rPr lang="en-US" sz="2400" b="1" dirty="0" smtClean="0">
                <a:latin typeface="Calibri" pitchFamily="34" charset="0"/>
              </a:rPr>
              <a:t>LIHEAP Performance Management Reports</a:t>
            </a:r>
          </a:p>
          <a:p>
            <a:pPr marL="620395" lvl="1" indent="-346075">
              <a:lnSpc>
                <a:spcPct val="110000"/>
              </a:lnSpc>
              <a:spcBef>
                <a:spcPts val="0"/>
              </a:spcBef>
              <a:buClr>
                <a:schemeClr val="accent2"/>
              </a:buClr>
              <a:buSzPct val="100000"/>
              <a:buFont typeface="Wingdings" pitchFamily="2" charset="2"/>
              <a:buChar char="ü"/>
            </a:pPr>
            <a:endParaRPr lang="en-US" sz="2000" b="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LIHEAP State Plan </a:t>
            </a:r>
            <a:r>
              <a:rPr lang="en-US" sz="2400" dirty="0" smtClean="0">
                <a:latin typeface="Calibri" pitchFamily="34" charset="0"/>
              </a:rPr>
              <a:t>– Program Design and Implementation</a:t>
            </a:r>
            <a:endParaRPr lang="en-US" sz="24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None/>
            </a:pPr>
            <a:endParaRPr lang="en-US" sz="24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Performance Data Form Section I. Grantee Survey </a:t>
            </a:r>
            <a:r>
              <a:rPr lang="en-US" sz="2400" dirty="0" smtClean="0">
                <a:latin typeface="Calibri" pitchFamily="34" charset="0"/>
              </a:rPr>
              <a:t>– Program Inputs and Outputs</a:t>
            </a:r>
          </a:p>
          <a:p>
            <a:pPr marL="731520" lvl="2" indent="-457200">
              <a:lnSpc>
                <a:spcPct val="90000"/>
              </a:lnSpc>
              <a:spcBef>
                <a:spcPts val="0"/>
              </a:spcBef>
              <a:buSzPct val="100000"/>
              <a:buFont typeface="Wingdings" pitchFamily="2" charset="2"/>
              <a:buChar char="ü"/>
            </a:pPr>
            <a:r>
              <a:rPr lang="en-US" sz="2100" dirty="0">
                <a:latin typeface="Calibri" pitchFamily="34" charset="0"/>
                <a:hlinkClick r:id="rId2"/>
              </a:rPr>
              <a:t>https://</a:t>
            </a:r>
            <a:r>
              <a:rPr lang="en-US" sz="2100" dirty="0" smtClean="0">
                <a:latin typeface="Calibri" pitchFamily="34" charset="0"/>
                <a:hlinkClick r:id="rId2"/>
              </a:rPr>
              <a:t>liheappm.ncat.org/node/53</a:t>
            </a:r>
            <a:endParaRPr lang="en-US" sz="2100" dirty="0" smtClean="0">
              <a:latin typeface="Calibri" pitchFamily="34" charset="0"/>
            </a:endParaRPr>
          </a:p>
          <a:p>
            <a:pPr marL="274320" lvl="2" indent="0">
              <a:lnSpc>
                <a:spcPct val="90000"/>
              </a:lnSpc>
              <a:spcBef>
                <a:spcPts val="0"/>
              </a:spcBef>
              <a:buSzPct val="100000"/>
              <a:buNone/>
            </a:pPr>
            <a:endParaRPr lang="en-US" sz="21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LIHEAP Household Report </a:t>
            </a:r>
            <a:r>
              <a:rPr lang="en-US" sz="2400" dirty="0" smtClean="0">
                <a:latin typeface="Calibri" pitchFamily="34" charset="0"/>
              </a:rPr>
              <a:t>– Program Outputs and Outcomes</a:t>
            </a:r>
          </a:p>
          <a:p>
            <a:pPr marL="731520" lvl="2" indent="-457200">
              <a:spcBef>
                <a:spcPts val="0"/>
              </a:spcBef>
              <a:buSzPct val="100000"/>
              <a:buFont typeface="Wingdings" pitchFamily="2" charset="2"/>
              <a:buChar char="ü"/>
            </a:pPr>
            <a:r>
              <a:rPr lang="en-US" sz="2100" dirty="0">
                <a:latin typeface="Calibri" pitchFamily="34" charset="0"/>
                <a:hlinkClick r:id="rId3"/>
              </a:rPr>
              <a:t>https://</a:t>
            </a:r>
            <a:r>
              <a:rPr lang="en-US" sz="2100" dirty="0" smtClean="0">
                <a:latin typeface="Calibri" pitchFamily="34" charset="0"/>
                <a:hlinkClick r:id="rId3"/>
              </a:rPr>
              <a:t>liheappm.ncat.org/data_warehouse/index.php?report=households</a:t>
            </a:r>
            <a:endParaRPr lang="en-US" sz="2100" dirty="0" smtClean="0">
              <a:latin typeface="Calibri" pitchFamily="34" charset="0"/>
            </a:endParaRPr>
          </a:p>
          <a:p>
            <a:pPr marL="274320" lvl="2" indent="0">
              <a:spcBef>
                <a:spcPts val="0"/>
              </a:spcBef>
              <a:buSzPct val="100000"/>
              <a:buNone/>
            </a:pPr>
            <a:endParaRPr lang="en-US" sz="21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Performance Data Form Section II. LIHEAP Performance Measures </a:t>
            </a:r>
            <a:r>
              <a:rPr lang="en-US" sz="2400" dirty="0" smtClean="0">
                <a:latin typeface="Calibri" pitchFamily="34" charset="0"/>
              </a:rPr>
              <a:t>– Program Outcomes and Impacts {Note: Future Link}</a:t>
            </a:r>
          </a:p>
          <a:p>
            <a:pPr marL="457200" lvl="1" indent="-457200">
              <a:lnSpc>
                <a:spcPct val="9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26034742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7" y="152400"/>
            <a:ext cx="9144000" cy="990600"/>
          </a:xfrm>
        </p:spPr>
        <p:txBody>
          <a:bodyPr>
            <a:normAutofit fontScale="90000"/>
          </a:bodyPr>
          <a:lstStyle/>
          <a:p>
            <a:pPr marL="2063750" indent="-1897063">
              <a:lnSpc>
                <a:spcPct val="90000"/>
              </a:lnSpc>
            </a:pPr>
            <a:r>
              <a:rPr lang="en-US" sz="3600" b="1" dirty="0" smtClean="0">
                <a:solidFill>
                  <a:schemeClr val="tx2">
                    <a:lumMod val="75000"/>
                  </a:schemeClr>
                </a:solidFill>
                <a:latin typeface="Calibri" pitchFamily="34" charset="0"/>
              </a:rPr>
              <a:t>Part 3: LIHEAP Performance Management System</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12"/>
          </p:nvPr>
        </p:nvSpPr>
        <p:spPr/>
        <p:txBody>
          <a:bodyPr>
            <a:normAutofit fontScale="55000" lnSpcReduction="20000"/>
          </a:bodyPr>
          <a:lstStyle/>
          <a:p>
            <a:fld id="{EFE5B013-A80A-40D2-8FAE-6E44A516CF2D}" type="slidenum">
              <a:rPr lang="en-US" smtClean="0"/>
              <a:pPr/>
              <a:t>87</a:t>
            </a:fld>
            <a:endParaRPr lang="en-US"/>
          </a:p>
        </p:txBody>
      </p:sp>
      <p:sp>
        <p:nvSpPr>
          <p:cNvPr id="3" name="Content Placeholder 2"/>
          <p:cNvSpPr>
            <a:spLocks noGrp="1"/>
          </p:cNvSpPr>
          <p:nvPr>
            <p:ph sz="quarter" idx="1"/>
          </p:nvPr>
        </p:nvSpPr>
        <p:spPr>
          <a:xfrm>
            <a:off x="304800" y="1676400"/>
            <a:ext cx="8458200" cy="4876800"/>
          </a:xfrm>
        </p:spPr>
        <p:txBody>
          <a:bodyPr>
            <a:normAutofit/>
          </a:bodyPr>
          <a:lstStyle/>
          <a:p>
            <a:pPr marL="0" indent="0">
              <a:buNone/>
            </a:pPr>
            <a:r>
              <a:rPr lang="en-US" sz="2400" b="1" dirty="0" smtClean="0">
                <a:latin typeface="Calibri" pitchFamily="34" charset="0"/>
              </a:rPr>
              <a:t>Using LIHEAP Performance Management Reports</a:t>
            </a:r>
          </a:p>
          <a:p>
            <a:pPr marL="620395" lvl="1" indent="-346075">
              <a:lnSpc>
                <a:spcPct val="110000"/>
              </a:lnSpc>
              <a:spcBef>
                <a:spcPts val="0"/>
              </a:spcBef>
              <a:buClr>
                <a:schemeClr val="accent2"/>
              </a:buClr>
              <a:buSzPct val="100000"/>
              <a:buFont typeface="Wingdings" pitchFamily="2" charset="2"/>
              <a:buChar char="ü"/>
            </a:pPr>
            <a:endParaRPr lang="en-US" sz="2000" b="1" dirty="0" smtClean="0">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Jane Blank – </a:t>
            </a:r>
            <a:r>
              <a:rPr lang="en-US" sz="2400" dirty="0" smtClean="0">
                <a:latin typeface="Calibri" pitchFamily="34" charset="0"/>
              </a:rPr>
              <a:t>State of Wisconsin</a:t>
            </a:r>
            <a:endParaRPr lang="en-US" sz="2400" b="1" dirty="0" smtClean="0">
              <a:solidFill>
                <a:schemeClr val="accent2">
                  <a:lumMod val="50000"/>
                </a:schemeClr>
              </a:solidFill>
              <a:latin typeface="Calibri" pitchFamily="34" charset="0"/>
            </a:endParaRPr>
          </a:p>
          <a:p>
            <a:pPr marL="457200" lvl="1" indent="-457200">
              <a:lnSpc>
                <a:spcPct val="90000"/>
              </a:lnSpc>
              <a:spcBef>
                <a:spcPts val="0"/>
              </a:spcBef>
              <a:buClr>
                <a:schemeClr val="accent2"/>
              </a:buClr>
              <a:buSzPct val="100000"/>
              <a:buFont typeface="Wingdings" pitchFamily="2" charset="2"/>
              <a:buChar char="ü"/>
            </a:pPr>
            <a:endParaRPr lang="en-US" sz="2400" dirty="0" smtClean="0">
              <a:latin typeface="Calibri" pitchFamily="34" charset="0"/>
            </a:endParaRPr>
          </a:p>
          <a:p>
            <a:pPr marL="457200" lvl="1" indent="-457200">
              <a:spcBef>
                <a:spcPts val="0"/>
              </a:spcBef>
              <a:buClr>
                <a:schemeClr val="accent2"/>
              </a:buClr>
              <a:buSzPct val="100000"/>
              <a:buFont typeface="Wingdings" pitchFamily="2" charset="2"/>
              <a:buChar char="ü"/>
            </a:pPr>
            <a:r>
              <a:rPr lang="en-US" sz="2400" b="1" dirty="0" smtClean="0">
                <a:solidFill>
                  <a:schemeClr val="accent2">
                    <a:lumMod val="50000"/>
                  </a:schemeClr>
                </a:solidFill>
                <a:latin typeface="Calibri" pitchFamily="34" charset="0"/>
              </a:rPr>
              <a:t>Jenni Sullivan –</a:t>
            </a:r>
            <a:r>
              <a:rPr lang="en-US" sz="2400" dirty="0" smtClean="0">
                <a:latin typeface="Calibri" pitchFamily="34" charset="0"/>
              </a:rPr>
              <a:t> State of Montana</a:t>
            </a:r>
          </a:p>
          <a:p>
            <a:pPr marL="457200" lvl="1" indent="-457200">
              <a:lnSpc>
                <a:spcPct val="9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457200" lvl="1" indent="-457200">
              <a:lnSpc>
                <a:spcPct val="110000"/>
              </a:lnSpc>
              <a:spcBef>
                <a:spcPts val="0"/>
              </a:spcBef>
              <a:buClr>
                <a:schemeClr val="accent2"/>
              </a:buClr>
              <a:buSzPct val="100000"/>
              <a:buFont typeface="Wingdings" pitchFamily="2" charset="2"/>
              <a:buChar char="ü"/>
            </a:pPr>
            <a:endParaRPr lang="en-US" sz="1600" b="1" i="1" dirty="0" smtClean="0">
              <a:latin typeface="Calibri" pitchFamily="34" charset="0"/>
            </a:endParaRPr>
          </a:p>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Tree>
    <p:extLst>
      <p:ext uri="{BB962C8B-B14F-4D97-AF65-F5344CB8AC3E}">
        <p14:creationId xmlns:p14="http://schemas.microsoft.com/office/powerpoint/2010/main" val="13608032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57200"/>
            <a:ext cx="9144000" cy="990600"/>
          </a:xfrm>
        </p:spPr>
        <p:txBody>
          <a:bodyPr>
            <a:normAutofit fontScale="90000"/>
          </a:bodyPr>
          <a:lstStyle/>
          <a:p>
            <a:pPr marL="2063750" indent="-1828800"/>
            <a:r>
              <a:rPr lang="en-US" sz="3200" b="1" dirty="0" smtClean="0">
                <a:solidFill>
                  <a:schemeClr val="tx2">
                    <a:lumMod val="75000"/>
                  </a:schemeClr>
                </a:solidFill>
                <a:latin typeface="Calibri" pitchFamily="34" charset="0"/>
              </a:rPr>
              <a:t>Part 3: LIHEAP Performance Management System</a:t>
            </a:r>
            <a:r>
              <a:rPr lang="en-US" sz="3200" b="1" dirty="0">
                <a:solidFill>
                  <a:schemeClr val="tx2">
                    <a:lumMod val="75000"/>
                  </a:schemeClr>
                </a:solidFill>
                <a:latin typeface="Calibri" pitchFamily="34" charset="0"/>
              </a:rPr>
              <a:t/>
            </a:r>
            <a:br>
              <a:rPr lang="en-US" sz="3200" b="1" dirty="0">
                <a:solidFill>
                  <a:schemeClr val="tx2">
                    <a:lumMod val="75000"/>
                  </a:schemeClr>
                </a:solidFill>
                <a:latin typeface="Calibri" pitchFamily="34" charset="0"/>
              </a:rPr>
            </a:br>
            <a:endParaRPr lang="en-US" sz="3300" b="1" i="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88</a:t>
            </a:fld>
            <a:endParaRPr lang="en-US" dirty="0"/>
          </a:p>
        </p:txBody>
      </p:sp>
      <p:sp>
        <p:nvSpPr>
          <p:cNvPr id="3" name="Content Placeholder 2"/>
          <p:cNvSpPr>
            <a:spLocks noGrp="1"/>
          </p:cNvSpPr>
          <p:nvPr>
            <p:ph sz="quarter" idx="1"/>
          </p:nvPr>
        </p:nvSpPr>
        <p:spPr>
          <a:xfrm>
            <a:off x="457200" y="1295400"/>
            <a:ext cx="7848600" cy="4800600"/>
          </a:xfrm>
        </p:spPr>
        <p:txBody>
          <a:bodyPr>
            <a:normAutofit/>
          </a:bodyPr>
          <a:lstStyle/>
          <a:p>
            <a:pPr marL="0" indent="0">
              <a:buNone/>
            </a:pPr>
            <a:endParaRPr lang="en-US" sz="1200" b="1" dirty="0">
              <a:latin typeface="Calibri" pitchFamily="34" charset="0"/>
            </a:endParaRPr>
          </a:p>
          <a:p>
            <a:pPr marL="0" indent="0">
              <a:buNone/>
            </a:pPr>
            <a:endParaRPr lang="en-US" sz="3200" b="1" dirty="0" smtClean="0">
              <a:latin typeface="Calibri" pitchFamily="34" charset="0"/>
            </a:endParaRPr>
          </a:p>
          <a:p>
            <a:pPr marL="0" indent="0">
              <a:buNone/>
            </a:pPr>
            <a:endParaRPr lang="en-US" sz="3200" b="1" dirty="0" smtClean="0">
              <a:latin typeface="Calibri" pitchFamily="34" charset="0"/>
            </a:endParaRPr>
          </a:p>
          <a:p>
            <a:pPr marL="0" indent="0" algn="ctr">
              <a:buNone/>
            </a:pPr>
            <a:endParaRPr lang="en-US" b="1" dirty="0" smtClean="0">
              <a:latin typeface="Calibri" pitchFamily="34" charset="0"/>
            </a:endParaRPr>
          </a:p>
          <a:p>
            <a:pPr marL="0" indent="0" algn="ctr">
              <a:buNone/>
            </a:pPr>
            <a:r>
              <a:rPr lang="en-US" sz="4000" b="1" dirty="0" smtClean="0">
                <a:latin typeface="Calibri" pitchFamily="34" charset="0"/>
              </a:rPr>
              <a:t>Questions</a:t>
            </a:r>
          </a:p>
        </p:txBody>
      </p:sp>
    </p:spTree>
    <p:extLst>
      <p:ext uri="{BB962C8B-B14F-4D97-AF65-F5344CB8AC3E}">
        <p14:creationId xmlns:p14="http://schemas.microsoft.com/office/powerpoint/2010/main" val="15151950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990600"/>
          </a:xfrm>
        </p:spPr>
        <p:txBody>
          <a:bodyPr>
            <a:normAutofit/>
          </a:bodyPr>
          <a:lstStyle/>
          <a:p>
            <a:pPr marL="1717675" indent="-1606550">
              <a:lnSpc>
                <a:spcPct val="90000"/>
              </a:lnSpc>
            </a:pPr>
            <a:r>
              <a:rPr lang="en-US" sz="2800" b="1" dirty="0" smtClean="0">
                <a:solidFill>
                  <a:schemeClr val="tx2">
                    <a:lumMod val="75000"/>
                  </a:schemeClr>
                </a:solidFill>
                <a:latin typeface="Calibri" pitchFamily="34" charset="0"/>
              </a:rPr>
              <a:t>Restoration </a:t>
            </a:r>
            <a:r>
              <a:rPr lang="en-US" sz="2800" b="1" dirty="0">
                <a:solidFill>
                  <a:schemeClr val="tx2">
                    <a:lumMod val="75000"/>
                  </a:schemeClr>
                </a:solidFill>
                <a:latin typeface="Calibri" pitchFamily="34" charset="0"/>
              </a:rPr>
              <a:t>and Prevention </a:t>
            </a:r>
            <a:r>
              <a:rPr lang="en-US" sz="2800" b="1" dirty="0" smtClean="0">
                <a:solidFill>
                  <a:schemeClr val="tx2">
                    <a:lumMod val="75000"/>
                  </a:schemeClr>
                </a:solidFill>
                <a:latin typeface="Calibri" pitchFamily="34" charset="0"/>
              </a:rPr>
              <a:t>Measures</a:t>
            </a:r>
            <a:br>
              <a:rPr lang="en-US" sz="2800" b="1" dirty="0" smtClean="0">
                <a:solidFill>
                  <a:schemeClr val="tx2">
                    <a:lumMod val="75000"/>
                  </a:schemeClr>
                </a:solidFill>
                <a:latin typeface="Calibri" pitchFamily="34" charset="0"/>
              </a:rPr>
            </a:br>
            <a:r>
              <a:rPr lang="en-US" sz="2800" b="1" i="1" dirty="0" smtClean="0">
                <a:solidFill>
                  <a:schemeClr val="tx2">
                    <a:lumMod val="75000"/>
                  </a:schemeClr>
                </a:solidFill>
                <a:latin typeface="Calibri" pitchFamily="34" charset="0"/>
              </a:rPr>
              <a:t>What </a:t>
            </a:r>
            <a:r>
              <a:rPr lang="en-US" sz="2800" b="1" i="1" dirty="0">
                <a:solidFill>
                  <a:schemeClr val="tx2">
                    <a:lumMod val="75000"/>
                  </a:schemeClr>
                </a:solidFill>
                <a:latin typeface="Calibri" pitchFamily="34" charset="0"/>
              </a:rPr>
              <a:t>are We Reporting?  Why Does It Matter? </a:t>
            </a:r>
            <a:endParaRPr lang="en-US"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89</a:t>
            </a:fld>
            <a:endParaRPr lang="en-US"/>
          </a:p>
        </p:txBody>
      </p:sp>
      <p:sp>
        <p:nvSpPr>
          <p:cNvPr id="3" name="Content Placeholder 2"/>
          <p:cNvSpPr>
            <a:spLocks noGrp="1"/>
          </p:cNvSpPr>
          <p:nvPr>
            <p:ph sz="quarter" idx="1"/>
          </p:nvPr>
        </p:nvSpPr>
        <p:spPr>
          <a:xfrm>
            <a:off x="457200" y="1752600"/>
            <a:ext cx="8077200" cy="4876800"/>
          </a:xfrm>
        </p:spPr>
        <p:txBody>
          <a:bodyPr>
            <a:noAutofit/>
          </a:bodyPr>
          <a:lstStyle/>
          <a:p>
            <a:pPr marL="2119313" indent="-2119313">
              <a:spcBef>
                <a:spcPts val="0"/>
              </a:spcBef>
              <a:buNone/>
            </a:pPr>
            <a:r>
              <a:rPr lang="en-US" sz="2800" b="1" dirty="0" smtClean="0">
                <a:latin typeface="Calibri" pitchFamily="34" charset="0"/>
              </a:rPr>
              <a:t>Restoration vs. Prevention</a:t>
            </a:r>
            <a:endParaRPr lang="en-US" sz="2800" b="1" dirty="0">
              <a:latin typeface="Calibri" pitchFamily="34" charset="0"/>
            </a:endParaRPr>
          </a:p>
          <a:p>
            <a:pPr marL="2119313" indent="-2119313">
              <a:spcBef>
                <a:spcPts val="0"/>
              </a:spcBef>
              <a:buNone/>
            </a:pPr>
            <a:endParaRPr lang="en-US" sz="1800" dirty="0" smtClean="0">
              <a:latin typeface="Calibri" pitchFamily="34" charset="0"/>
            </a:endParaRPr>
          </a:p>
          <a:p>
            <a:pPr lvl="0">
              <a:spcBef>
                <a:spcPts val="0"/>
              </a:spcBef>
              <a:buSzPct val="85000"/>
              <a:buFont typeface="Arial" pitchFamily="34" charset="0"/>
              <a:buChar char="•"/>
            </a:pPr>
            <a:r>
              <a:rPr lang="en-US" sz="2000" dirty="0" smtClean="0">
                <a:latin typeface="Calibri" pitchFamily="34" charset="0"/>
                <a:cs typeface="Times New Roman" pitchFamily="18" charset="0"/>
              </a:rPr>
              <a:t>Grantees are required to assist households experiencing energy crises within expedited time frames. However, grantees have found that “reactive” assistance (e.g., utility reconnection) is costly and exposes low-income households to significant health and safety risks.  </a:t>
            </a:r>
          </a:p>
          <a:p>
            <a:pPr lvl="0">
              <a:spcBef>
                <a:spcPts val="0"/>
              </a:spcBef>
              <a:buSzPct val="85000"/>
              <a:buFont typeface="Arial" pitchFamily="34" charset="0"/>
              <a:buChar char="•"/>
            </a:pPr>
            <a:endParaRPr lang="en-US" sz="2000" dirty="0" smtClean="0">
              <a:latin typeface="Calibri" pitchFamily="34" charset="0"/>
              <a:cs typeface="Times New Roman" pitchFamily="18" charset="0"/>
            </a:endParaRPr>
          </a:p>
          <a:p>
            <a:pPr lvl="0">
              <a:spcBef>
                <a:spcPts val="0"/>
              </a:spcBef>
              <a:buSzPct val="85000"/>
              <a:buFont typeface="Arial" pitchFamily="34" charset="0"/>
              <a:buChar char="•"/>
            </a:pPr>
            <a:r>
              <a:rPr lang="en-US" sz="2000" b="1" dirty="0" smtClean="0">
                <a:latin typeface="Calibri" pitchFamily="34" charset="0"/>
                <a:cs typeface="Times New Roman" pitchFamily="18" charset="0"/>
              </a:rPr>
              <a:t>Therefore, grantees </a:t>
            </a:r>
            <a:r>
              <a:rPr lang="en-US" sz="2000" b="1" dirty="0">
                <a:latin typeface="Calibri" pitchFamily="34" charset="0"/>
                <a:cs typeface="Times New Roman" pitchFamily="18" charset="0"/>
              </a:rPr>
              <a:t>have proposed to OCS that crisis program impacts should be measured in terms of both service restoration and the prevention of service termination, with an emphasis on moving clients from restoration to prevention. </a:t>
            </a:r>
            <a:r>
              <a:rPr lang="en-US" sz="2000" dirty="0">
                <a:latin typeface="Calibri" pitchFamily="34" charset="0"/>
                <a:cs typeface="Times New Roman" pitchFamily="18" charset="0"/>
              </a:rPr>
              <a:t>T</a:t>
            </a:r>
            <a:r>
              <a:rPr lang="en-US" sz="2000" dirty="0" smtClean="0">
                <a:latin typeface="Calibri" pitchFamily="34" charset="0"/>
                <a:cs typeface="Times New Roman" pitchFamily="18" charset="0"/>
              </a:rPr>
              <a:t>his information will help grantees more effectively manage LIHEAP crisis intervention—potentially reducing household health and safety risks, as well as optimizing limited funding resources.</a:t>
            </a:r>
            <a:endParaRPr lang="en-US" sz="2000" dirty="0">
              <a:latin typeface="Calibri" pitchFamily="34" charset="0"/>
              <a:cs typeface="Times New Roman" pitchFamily="18" charset="0"/>
            </a:endParaRPr>
          </a:p>
        </p:txBody>
      </p:sp>
    </p:spTree>
    <p:extLst>
      <p:ext uri="{BB962C8B-B14F-4D97-AF65-F5344CB8AC3E}">
        <p14:creationId xmlns:p14="http://schemas.microsoft.com/office/powerpoint/2010/main" val="2166726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28600"/>
            <a:ext cx="9144000" cy="990600"/>
          </a:xfrm>
        </p:spPr>
        <p:txBody>
          <a:bodyPr>
            <a:noAutofit/>
          </a:bodyPr>
          <a:lstStyle/>
          <a:p>
            <a:pPr marL="234950"/>
            <a:r>
              <a:rPr lang="en-US" sz="3200" b="1" dirty="0" smtClean="0">
                <a:solidFill>
                  <a:schemeClr val="tx2">
                    <a:lumMod val="75000"/>
                  </a:schemeClr>
                </a:solidFill>
                <a:latin typeface="Calibri" pitchFamily="34" charset="0"/>
              </a:rPr>
              <a:t>Restoration and Prevention Measures</a:t>
            </a:r>
            <a:endParaRPr lang="en-US" sz="3200" b="1" dirty="0">
              <a:solidFill>
                <a:schemeClr val="tx2">
                  <a:lumMod val="75000"/>
                </a:schemeClr>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a:t>
            </a:fld>
            <a:endParaRPr lang="en-US"/>
          </a:p>
        </p:txBody>
      </p:sp>
      <p:sp>
        <p:nvSpPr>
          <p:cNvPr id="10" name="Content Placeholder 2"/>
          <p:cNvSpPr>
            <a:spLocks noGrp="1"/>
          </p:cNvSpPr>
          <p:nvPr>
            <p:ph sz="quarter" idx="1"/>
          </p:nvPr>
        </p:nvSpPr>
        <p:spPr>
          <a:xfrm>
            <a:off x="457200" y="1676400"/>
            <a:ext cx="7924800" cy="4800600"/>
          </a:xfrm>
        </p:spPr>
        <p:txBody>
          <a:bodyPr>
            <a:normAutofit/>
          </a:bodyPr>
          <a:lstStyle/>
          <a:p>
            <a:pPr marL="0" indent="0">
              <a:spcBef>
                <a:spcPts val="0"/>
              </a:spcBef>
              <a:buNone/>
            </a:pPr>
            <a:r>
              <a:rPr lang="en-US" sz="2400" dirty="0" smtClean="0">
                <a:latin typeface="Calibri" pitchFamily="34" charset="0"/>
              </a:rPr>
              <a:t>Sections 1 and 2 focus on Performance Measures related to </a:t>
            </a:r>
            <a:r>
              <a:rPr lang="en-US" sz="2400" b="1" dirty="0" smtClean="0">
                <a:latin typeface="Calibri" pitchFamily="34" charset="0"/>
              </a:rPr>
              <a:t>Restoration of Home Energy Service </a:t>
            </a:r>
            <a:r>
              <a:rPr lang="en-US" sz="2400" dirty="0" smtClean="0">
                <a:latin typeface="Calibri" pitchFamily="34" charset="0"/>
              </a:rPr>
              <a:t>and </a:t>
            </a:r>
            <a:r>
              <a:rPr lang="en-US" sz="2400" b="1" dirty="0" smtClean="0">
                <a:latin typeface="Calibri" pitchFamily="34" charset="0"/>
              </a:rPr>
              <a:t>Prevention of Loss of Home Energy.  </a:t>
            </a:r>
            <a:r>
              <a:rPr lang="en-US" sz="2400" dirty="0" smtClean="0">
                <a:latin typeface="Calibri" pitchFamily="34" charset="0"/>
              </a:rPr>
              <a:t>More specifically, this section hones in on the following questions:</a:t>
            </a:r>
          </a:p>
          <a:p>
            <a:pPr marL="0" indent="0">
              <a:lnSpc>
                <a:spcPct val="50000"/>
              </a:lnSpc>
              <a:spcBef>
                <a:spcPts val="0"/>
              </a:spcBef>
              <a:buNone/>
            </a:pPr>
            <a:endParaRPr lang="en-US" sz="2000" dirty="0" smtClean="0">
              <a:latin typeface="Calibri" pitchFamily="34" charset="0"/>
            </a:endParaRPr>
          </a:p>
          <a:p>
            <a:pPr marL="0" indent="0">
              <a:lnSpc>
                <a:spcPct val="50000"/>
              </a:lnSpc>
              <a:spcBef>
                <a:spcPts val="0"/>
              </a:spcBef>
              <a:buNone/>
            </a:pPr>
            <a:endParaRPr lang="en-US" sz="1100" dirty="0" smtClean="0">
              <a:latin typeface="Calibri" pitchFamily="34" charset="0"/>
            </a:endParaRPr>
          </a:p>
          <a:p>
            <a:pPr>
              <a:lnSpc>
                <a:spcPct val="170000"/>
              </a:lnSpc>
              <a:spcBef>
                <a:spcPts val="0"/>
              </a:spcBef>
              <a:buSzPct val="85000"/>
              <a:buFont typeface="Arial" pitchFamily="34" charset="0"/>
              <a:buChar char="•"/>
            </a:pPr>
            <a:r>
              <a:rPr lang="en-US" sz="2050" dirty="0" smtClean="0">
                <a:latin typeface="Calibri" pitchFamily="34" charset="0"/>
              </a:rPr>
              <a:t>What data do you need?</a:t>
            </a:r>
          </a:p>
          <a:p>
            <a:pPr>
              <a:lnSpc>
                <a:spcPct val="170000"/>
              </a:lnSpc>
              <a:spcBef>
                <a:spcPts val="0"/>
              </a:spcBef>
              <a:buSzPct val="85000"/>
              <a:buFont typeface="Arial" pitchFamily="34" charset="0"/>
              <a:buChar char="•"/>
            </a:pPr>
            <a:r>
              <a:rPr lang="en-US" sz="2050" dirty="0" smtClean="0">
                <a:latin typeface="Calibri" pitchFamily="34" charset="0"/>
              </a:rPr>
              <a:t>What are the steps for collecting these data?</a:t>
            </a:r>
          </a:p>
          <a:p>
            <a:pPr>
              <a:lnSpc>
                <a:spcPct val="170000"/>
              </a:lnSpc>
              <a:spcBef>
                <a:spcPts val="0"/>
              </a:spcBef>
              <a:buSzPct val="85000"/>
              <a:buFont typeface="Arial" pitchFamily="34" charset="0"/>
              <a:buChar char="•"/>
            </a:pPr>
            <a:r>
              <a:rPr lang="en-US" sz="2050" dirty="0" smtClean="0">
                <a:latin typeface="Calibri" pitchFamily="34" charset="0"/>
              </a:rPr>
              <a:t>What are the steps for reporting these data?</a:t>
            </a:r>
          </a:p>
        </p:txBody>
      </p:sp>
    </p:spTree>
    <p:extLst>
      <p:ext uri="{BB962C8B-B14F-4D97-AF65-F5344CB8AC3E}">
        <p14:creationId xmlns:p14="http://schemas.microsoft.com/office/powerpoint/2010/main" val="15949972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990600"/>
          </a:xfrm>
        </p:spPr>
        <p:txBody>
          <a:bodyPr>
            <a:noAutofit/>
          </a:bodyPr>
          <a:lstStyle/>
          <a:p>
            <a:pPr marL="2063750" indent="-1828800">
              <a:lnSpc>
                <a:spcPct val="90000"/>
              </a:lnSpc>
            </a:pPr>
            <a:r>
              <a:rPr lang="en-US" sz="3200" b="1" dirty="0" smtClean="0">
                <a:solidFill>
                  <a:schemeClr val="tx2">
                    <a:lumMod val="75000"/>
                  </a:schemeClr>
                </a:solidFill>
                <a:latin typeface="Calibri" pitchFamily="34" charset="0"/>
              </a:rPr>
              <a:t>Restoration </a:t>
            </a:r>
            <a:r>
              <a:rPr lang="en-US" sz="3200" b="1" dirty="0">
                <a:solidFill>
                  <a:schemeClr val="tx2">
                    <a:lumMod val="75000"/>
                  </a:schemeClr>
                </a:solidFill>
                <a:latin typeface="Calibri" pitchFamily="34" charset="0"/>
              </a:rPr>
              <a:t>and Prevention Measures</a:t>
            </a:r>
            <a:br>
              <a:rPr lang="en-US" sz="3200" b="1" dirty="0">
                <a:solidFill>
                  <a:schemeClr val="tx2">
                    <a:lumMod val="75000"/>
                  </a:schemeClr>
                </a:solidFill>
                <a:latin typeface="Calibri" pitchFamily="34" charset="0"/>
              </a:rPr>
            </a:br>
            <a:r>
              <a:rPr lang="en-US" sz="3200" b="1" i="1" dirty="0">
                <a:solidFill>
                  <a:schemeClr val="tx2">
                    <a:lumMod val="75000"/>
                  </a:schemeClr>
                </a:solidFill>
                <a:latin typeface="Calibri" pitchFamily="34" charset="0"/>
              </a:rPr>
              <a:t>Using LIHEAP Performance Measures</a:t>
            </a:r>
            <a:endParaRPr lang="en-US" sz="32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90</a:t>
            </a:fld>
            <a:endParaRPr lang="en-US"/>
          </a:p>
        </p:txBody>
      </p:sp>
      <p:sp>
        <p:nvSpPr>
          <p:cNvPr id="3" name="Content Placeholder 2"/>
          <p:cNvSpPr>
            <a:spLocks noGrp="1"/>
          </p:cNvSpPr>
          <p:nvPr>
            <p:ph sz="quarter" idx="1"/>
          </p:nvPr>
        </p:nvSpPr>
        <p:spPr>
          <a:xfrm>
            <a:off x="228600" y="1676400"/>
            <a:ext cx="8382000" cy="4876800"/>
          </a:xfrm>
        </p:spPr>
        <p:txBody>
          <a:bodyPr>
            <a:noAutofit/>
          </a:bodyPr>
          <a:lstStyle/>
          <a:p>
            <a:pPr marL="55562" indent="0">
              <a:spcBef>
                <a:spcPts val="0"/>
              </a:spcBef>
              <a:buSzPct val="85000"/>
              <a:buNone/>
            </a:pPr>
            <a:r>
              <a:rPr lang="en-US" sz="2400" b="1" dirty="0" smtClean="0">
                <a:latin typeface="Calibri" pitchFamily="34" charset="0"/>
              </a:rPr>
              <a:t>Examples of How Performance Measures Can Be Used:</a:t>
            </a:r>
          </a:p>
          <a:p>
            <a:pPr marL="55562" indent="0">
              <a:spcBef>
                <a:spcPts val="0"/>
              </a:spcBef>
              <a:buSzPct val="85000"/>
              <a:buNone/>
            </a:pPr>
            <a:endParaRPr lang="en-US" sz="1400" b="1" dirty="0" smtClean="0">
              <a:latin typeface="Calibri" pitchFamily="34" charset="0"/>
            </a:endParaRPr>
          </a:p>
          <a:p>
            <a:pPr marL="341312" indent="-285750">
              <a:spcBef>
                <a:spcPts val="0"/>
              </a:spcBef>
              <a:buSzPct val="85000"/>
              <a:buFont typeface="Arial" pitchFamily="34" charset="0"/>
              <a:buChar char="•"/>
            </a:pPr>
            <a:r>
              <a:rPr lang="en-US" sz="1800" b="1" dirty="0" smtClean="0">
                <a:latin typeface="Calibri" pitchFamily="34" charset="0"/>
              </a:rPr>
              <a:t>Reporting: </a:t>
            </a:r>
            <a:r>
              <a:rPr lang="en-US" sz="1800" dirty="0">
                <a:latin typeface="Calibri" pitchFamily="34" charset="0"/>
              </a:rPr>
              <a:t>H</a:t>
            </a:r>
            <a:r>
              <a:rPr lang="en-US" sz="1800" dirty="0" smtClean="0">
                <a:latin typeface="Calibri" pitchFamily="34" charset="0"/>
              </a:rPr>
              <a:t>ome energy loss resonates with multiple audiences. Therefore information regarding Restoration or Prevention proves meaningful for “telling our story” in legislative reports, fact sheets, or media releases.  </a:t>
            </a:r>
          </a:p>
          <a:p>
            <a:pPr marL="346075" indent="-290513">
              <a:spcBef>
                <a:spcPts val="0"/>
              </a:spcBef>
              <a:buSzPct val="85000"/>
              <a:buFont typeface="Arial" pitchFamily="34" charset="0"/>
              <a:buChar char="•"/>
            </a:pPr>
            <a:endParaRPr lang="en-US" sz="1400" dirty="0">
              <a:latin typeface="Calibri" pitchFamily="34" charset="0"/>
            </a:endParaRPr>
          </a:p>
          <a:p>
            <a:pPr marL="346075" indent="-290513">
              <a:spcBef>
                <a:spcPts val="0"/>
              </a:spcBef>
              <a:buSzPct val="85000"/>
              <a:buFont typeface="Arial" pitchFamily="34" charset="0"/>
              <a:buChar char="•"/>
            </a:pPr>
            <a:r>
              <a:rPr lang="en-US" sz="1800" b="1" dirty="0" smtClean="0">
                <a:latin typeface="Calibri" pitchFamily="34" charset="0"/>
              </a:rPr>
              <a:t>Subgrantee Monitoring:  </a:t>
            </a:r>
            <a:r>
              <a:rPr lang="en-US" sz="1800" dirty="0">
                <a:latin typeface="Calibri" pitchFamily="34" charset="0"/>
              </a:rPr>
              <a:t>O</a:t>
            </a:r>
            <a:r>
              <a:rPr lang="en-US" sz="1800" dirty="0" smtClean="0">
                <a:latin typeface="Calibri" pitchFamily="34" charset="0"/>
              </a:rPr>
              <a:t>ne grantee noticed disproportionate numbers of disconnected applicants being processed by a local subgrantee. </a:t>
            </a:r>
            <a:r>
              <a:rPr lang="en-US" sz="1800" dirty="0">
                <a:latin typeface="Calibri" pitchFamily="34" charset="0"/>
              </a:rPr>
              <a:t>R</a:t>
            </a:r>
            <a:r>
              <a:rPr lang="en-US" sz="1800" dirty="0" smtClean="0">
                <a:latin typeface="Calibri" pitchFamily="34" charset="0"/>
              </a:rPr>
              <a:t>esearch uncovered local policies that encouraged delaying intakes until applicants were disconnected.</a:t>
            </a:r>
          </a:p>
          <a:p>
            <a:pPr marL="346075" indent="-290513">
              <a:spcBef>
                <a:spcPts val="0"/>
              </a:spcBef>
              <a:buSzPct val="85000"/>
              <a:buFont typeface="Arial" pitchFamily="34" charset="0"/>
              <a:buChar char="•"/>
            </a:pPr>
            <a:endParaRPr lang="en-US" sz="1400" b="1" dirty="0">
              <a:latin typeface="Calibri" pitchFamily="34" charset="0"/>
            </a:endParaRPr>
          </a:p>
          <a:p>
            <a:pPr marL="346075" lvl="0" indent="-290513">
              <a:spcBef>
                <a:spcPts val="0"/>
              </a:spcBef>
              <a:buSzPct val="85000"/>
              <a:buFont typeface="Arial" pitchFamily="34" charset="0"/>
              <a:buChar char="•"/>
            </a:pPr>
            <a:r>
              <a:rPr lang="en-US" sz="1800" b="1" dirty="0" smtClean="0">
                <a:latin typeface="Calibri" pitchFamily="34" charset="0"/>
              </a:rPr>
              <a:t>Policy</a:t>
            </a:r>
            <a:r>
              <a:rPr lang="en-US" sz="1800" b="1" dirty="0">
                <a:latin typeface="Calibri" pitchFamily="34" charset="0"/>
              </a:rPr>
              <a:t>, Program Evaluation:  </a:t>
            </a:r>
            <a:r>
              <a:rPr lang="en-US" sz="1800" dirty="0">
                <a:latin typeface="Calibri" pitchFamily="34" charset="0"/>
              </a:rPr>
              <a:t>While it is important </a:t>
            </a:r>
            <a:r>
              <a:rPr lang="en-US" sz="1800" dirty="0" smtClean="0">
                <a:latin typeface="Calibri" pitchFamily="34" charset="0"/>
              </a:rPr>
              <a:t>to make </a:t>
            </a:r>
            <a:r>
              <a:rPr lang="en-US" sz="1800" dirty="0">
                <a:latin typeface="Calibri" pitchFamily="34" charset="0"/>
              </a:rPr>
              <a:t>sure people’s </a:t>
            </a:r>
            <a:r>
              <a:rPr lang="en-US" sz="1800" dirty="0" smtClean="0">
                <a:latin typeface="Calibri" pitchFamily="34" charset="0"/>
              </a:rPr>
              <a:t>heating </a:t>
            </a:r>
            <a:r>
              <a:rPr lang="en-US" sz="1800" dirty="0">
                <a:latin typeface="Calibri" pitchFamily="34" charset="0"/>
              </a:rPr>
              <a:t>and cooling stay on—there are some programs that may be incentivizing clients to put themselves in crisis situations without knowing it. </a:t>
            </a:r>
            <a:r>
              <a:rPr lang="en-US" sz="1800" dirty="0" smtClean="0">
                <a:latin typeface="Calibri" pitchFamily="34" charset="0"/>
              </a:rPr>
              <a:t>  Prevention and Restoration data provide an opportunity to evaluate policy and program design.  For example, </a:t>
            </a:r>
            <a:r>
              <a:rPr lang="en-US" sz="1800" dirty="0">
                <a:latin typeface="Calibri" pitchFamily="34" charset="0"/>
              </a:rPr>
              <a:t>i</a:t>
            </a:r>
            <a:r>
              <a:rPr lang="en-US" sz="1800" dirty="0" smtClean="0">
                <a:latin typeface="Calibri" pitchFamily="34" charset="0"/>
              </a:rPr>
              <a:t>f </a:t>
            </a:r>
            <a:r>
              <a:rPr lang="en-US" sz="1800" dirty="0">
                <a:latin typeface="Calibri" pitchFamily="34" charset="0"/>
              </a:rPr>
              <a:t>natural gas clients have lower bills and lower benefits, but have a higher rate of service restoration </a:t>
            </a:r>
            <a:r>
              <a:rPr lang="en-US" sz="1800" dirty="0" smtClean="0">
                <a:latin typeface="Calibri" pitchFamily="34" charset="0"/>
              </a:rPr>
              <a:t>than </a:t>
            </a:r>
            <a:r>
              <a:rPr lang="en-US" sz="1800" dirty="0">
                <a:latin typeface="Calibri" pitchFamily="34" charset="0"/>
              </a:rPr>
              <a:t>other clients, </a:t>
            </a:r>
            <a:r>
              <a:rPr lang="en-US" sz="1800" dirty="0" smtClean="0">
                <a:latin typeface="Calibri" pitchFamily="34" charset="0"/>
              </a:rPr>
              <a:t>grantees </a:t>
            </a:r>
            <a:r>
              <a:rPr lang="en-US" sz="1800" dirty="0">
                <a:latin typeface="Calibri" pitchFamily="34" charset="0"/>
              </a:rPr>
              <a:t>might look at ways to encourage clients to make payments during the winter when shutoff moratoria are in place</a:t>
            </a:r>
            <a:r>
              <a:rPr lang="en-US" sz="1800" dirty="0" smtClean="0">
                <a:latin typeface="Calibri" pitchFamily="34" charset="0"/>
              </a:rPr>
              <a:t>.</a:t>
            </a:r>
            <a:endParaRPr lang="en-US" sz="1800" dirty="0">
              <a:latin typeface="Calibri" pitchFamily="34" charset="0"/>
            </a:endParaRPr>
          </a:p>
        </p:txBody>
      </p:sp>
    </p:spTree>
    <p:extLst>
      <p:ext uri="{BB962C8B-B14F-4D97-AF65-F5344CB8AC3E}">
        <p14:creationId xmlns:p14="http://schemas.microsoft.com/office/powerpoint/2010/main" val="37298170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990600"/>
          </a:xfrm>
        </p:spPr>
        <p:txBody>
          <a:bodyPr>
            <a:normAutofit fontScale="90000"/>
          </a:bodyPr>
          <a:lstStyle/>
          <a:p>
            <a:pPr marL="2063750" indent="-1828800">
              <a:lnSpc>
                <a:spcPct val="90000"/>
              </a:lnSpc>
            </a:pPr>
            <a:r>
              <a:rPr lang="en-US" sz="3600" b="1" dirty="0" smtClean="0">
                <a:solidFill>
                  <a:schemeClr val="tx2">
                    <a:lumMod val="75000"/>
                  </a:schemeClr>
                </a:solidFill>
                <a:latin typeface="Calibri" pitchFamily="34" charset="0"/>
              </a:rPr>
              <a:t>Restoration </a:t>
            </a:r>
            <a:r>
              <a:rPr lang="en-US" sz="3600" b="1" dirty="0">
                <a:solidFill>
                  <a:schemeClr val="tx2">
                    <a:lumMod val="75000"/>
                  </a:schemeClr>
                </a:solidFill>
                <a:latin typeface="Calibri" pitchFamily="34" charset="0"/>
              </a:rPr>
              <a:t>and Prevention Measures</a:t>
            </a:r>
            <a:br>
              <a:rPr lang="en-US" sz="3600" b="1" dirty="0">
                <a:solidFill>
                  <a:schemeClr val="tx2">
                    <a:lumMod val="75000"/>
                  </a:schemeClr>
                </a:solidFill>
                <a:latin typeface="Calibri" pitchFamily="34" charset="0"/>
              </a:rPr>
            </a:br>
            <a:r>
              <a:rPr lang="en-US" sz="3600" b="1" i="1" dirty="0">
                <a:solidFill>
                  <a:schemeClr val="tx2">
                    <a:lumMod val="75000"/>
                  </a:schemeClr>
                </a:solidFill>
                <a:latin typeface="Calibri" pitchFamily="34" charset="0"/>
              </a:rPr>
              <a:t>Using LIHEAP Performance Measures</a:t>
            </a:r>
            <a:endParaRPr lang="en-US" sz="33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91</a:t>
            </a:fld>
            <a:endParaRPr lang="en-US"/>
          </a:p>
        </p:txBody>
      </p:sp>
      <p:sp>
        <p:nvSpPr>
          <p:cNvPr id="3" name="Content Placeholder 2"/>
          <p:cNvSpPr>
            <a:spLocks noGrp="1"/>
          </p:cNvSpPr>
          <p:nvPr>
            <p:ph sz="quarter" idx="1"/>
          </p:nvPr>
        </p:nvSpPr>
        <p:spPr>
          <a:xfrm>
            <a:off x="304800" y="1828800"/>
            <a:ext cx="8382000" cy="5029200"/>
          </a:xfrm>
        </p:spPr>
        <p:txBody>
          <a:bodyPr>
            <a:normAutofit/>
          </a:bodyPr>
          <a:lstStyle/>
          <a:p>
            <a:pPr marL="55562" indent="0">
              <a:spcBef>
                <a:spcPts val="0"/>
              </a:spcBef>
              <a:buSzPct val="85000"/>
              <a:buNone/>
            </a:pPr>
            <a:r>
              <a:rPr lang="en-US" sz="2400" b="1" dirty="0">
                <a:latin typeface="Calibri" pitchFamily="34" charset="0"/>
              </a:rPr>
              <a:t>Examples of How Performance Measures Can Be Used:</a:t>
            </a:r>
          </a:p>
          <a:p>
            <a:pPr marL="0" indent="0">
              <a:lnSpc>
                <a:spcPct val="110000"/>
              </a:lnSpc>
              <a:spcBef>
                <a:spcPts val="0"/>
              </a:spcBef>
              <a:buNone/>
            </a:pPr>
            <a:endParaRPr lang="en-US" sz="1400" b="1" dirty="0" smtClean="0">
              <a:latin typeface="Calibri" pitchFamily="34" charset="0"/>
            </a:endParaRPr>
          </a:p>
          <a:p>
            <a:pPr marL="398463" lvl="0" indent="-342900">
              <a:spcBef>
                <a:spcPts val="0"/>
              </a:spcBef>
              <a:buSzPct val="85000"/>
              <a:buFont typeface="Arial" pitchFamily="34" charset="0"/>
              <a:buChar char="•"/>
            </a:pPr>
            <a:r>
              <a:rPr lang="en-US" sz="2000" b="1" dirty="0" smtClean="0">
                <a:latin typeface="Calibri" pitchFamily="34" charset="0"/>
              </a:rPr>
              <a:t>Program Pilot, Alternatives.  </a:t>
            </a:r>
            <a:r>
              <a:rPr lang="en-US" sz="2000" dirty="0" smtClean="0">
                <a:latin typeface="Calibri" pitchFamily="34" charset="0"/>
              </a:rPr>
              <a:t>Prevention </a:t>
            </a:r>
            <a:r>
              <a:rPr lang="en-US" sz="2000" dirty="0">
                <a:latin typeface="Calibri" pitchFamily="34" charset="0"/>
              </a:rPr>
              <a:t>and restoration </a:t>
            </a:r>
            <a:r>
              <a:rPr lang="en-US" sz="2000" dirty="0" smtClean="0">
                <a:latin typeface="Calibri" pitchFamily="34" charset="0"/>
              </a:rPr>
              <a:t>data (by itself and in conjunction with energy burden data) provide a chance </a:t>
            </a:r>
            <a:r>
              <a:rPr lang="en-US" sz="2000" dirty="0">
                <a:latin typeface="Calibri" pitchFamily="34" charset="0"/>
              </a:rPr>
              <a:t>for grantees to </a:t>
            </a:r>
            <a:r>
              <a:rPr lang="en-US" sz="2000" dirty="0" smtClean="0">
                <a:latin typeface="Calibri" pitchFamily="34" charset="0"/>
              </a:rPr>
              <a:t>test and evaluate how incentive, education, or other behavior modification programs could impact home energy status.  </a:t>
            </a:r>
          </a:p>
          <a:p>
            <a:pPr marL="398463" lvl="0" indent="-342900">
              <a:spcBef>
                <a:spcPts val="0"/>
              </a:spcBef>
              <a:buSzPct val="85000"/>
              <a:buFont typeface="Arial" pitchFamily="34" charset="0"/>
              <a:buChar char="•"/>
            </a:pPr>
            <a:endParaRPr lang="en-US" sz="1800" b="1" dirty="0">
              <a:latin typeface="Calibri" pitchFamily="34" charset="0"/>
            </a:endParaRPr>
          </a:p>
          <a:p>
            <a:pPr marL="398463" lvl="0" indent="-342900">
              <a:spcBef>
                <a:spcPts val="0"/>
              </a:spcBef>
              <a:buSzPct val="85000"/>
              <a:buFont typeface="Arial" pitchFamily="34" charset="0"/>
              <a:buChar char="•"/>
            </a:pPr>
            <a:r>
              <a:rPr lang="en-US" sz="2000" b="1" dirty="0" smtClean="0">
                <a:latin typeface="Calibri" pitchFamily="34" charset="0"/>
              </a:rPr>
              <a:t>Utility Partnerships. </a:t>
            </a:r>
            <a:r>
              <a:rPr lang="en-US" sz="2000" dirty="0">
                <a:latin typeface="Calibri" pitchFamily="34" charset="0"/>
              </a:rPr>
              <a:t>U</a:t>
            </a:r>
            <a:r>
              <a:rPr lang="en-US" sz="2000" dirty="0" smtClean="0">
                <a:latin typeface="Calibri" pitchFamily="34" charset="0"/>
              </a:rPr>
              <a:t>tilities are interested in improving client payment patterns and preventing disconnection</a:t>
            </a:r>
            <a:r>
              <a:rPr lang="en-US" sz="2000" dirty="0">
                <a:latin typeface="Calibri" pitchFamily="34" charset="0"/>
              </a:rPr>
              <a:t>. </a:t>
            </a:r>
            <a:r>
              <a:rPr lang="en-US" sz="2000" dirty="0" smtClean="0">
                <a:latin typeface="Calibri" pitchFamily="34" charset="0"/>
              </a:rPr>
              <a:t>One </a:t>
            </a:r>
            <a:r>
              <a:rPr lang="en-US" sz="2000" dirty="0">
                <a:latin typeface="Calibri" pitchFamily="34" charset="0"/>
              </a:rPr>
              <a:t>grantee used account status data from client applications to identify </a:t>
            </a:r>
            <a:r>
              <a:rPr lang="en-US" sz="2000" dirty="0" smtClean="0">
                <a:latin typeface="Calibri" pitchFamily="34" charset="0"/>
              </a:rPr>
              <a:t>those </a:t>
            </a:r>
            <a:r>
              <a:rPr lang="en-US" sz="2000" dirty="0">
                <a:latin typeface="Calibri" pitchFamily="34" charset="0"/>
              </a:rPr>
              <a:t>households with a history of waiting until they were disconnected to apply for LIHEAP </a:t>
            </a:r>
            <a:r>
              <a:rPr lang="en-US" sz="2000" dirty="0" smtClean="0">
                <a:latin typeface="Calibri" pitchFamily="34" charset="0"/>
              </a:rPr>
              <a:t>services.  They then partnered with a local utility to target these households and offer incentives for those who proactively sought assistance (including education) before they experienced a home energy crisis.  </a:t>
            </a:r>
            <a:endParaRPr lang="en-US" sz="2000" dirty="0">
              <a:latin typeface="Calibri" pitchFamily="34" charset="0"/>
            </a:endParaRPr>
          </a:p>
        </p:txBody>
      </p:sp>
    </p:spTree>
    <p:extLst>
      <p:ext uri="{BB962C8B-B14F-4D97-AF65-F5344CB8AC3E}">
        <p14:creationId xmlns:p14="http://schemas.microsoft.com/office/powerpoint/2010/main" val="7703704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152400"/>
            <a:ext cx="9171709" cy="990600"/>
          </a:xfrm>
        </p:spPr>
        <p:txBody>
          <a:bodyPr>
            <a:no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dirty="0" smtClean="0">
                <a:solidFill>
                  <a:schemeClr val="tx2">
                    <a:lumMod val="75000"/>
                  </a:schemeClr>
                </a:solidFill>
                <a:latin typeface="Calibri" pitchFamily="34" charset="0"/>
              </a:rPr>
              <a:t/>
            </a:r>
            <a:br>
              <a:rPr lang="en-US" sz="2800" b="1" dirty="0" smtClean="0">
                <a:solidFill>
                  <a:schemeClr val="tx2">
                    <a:lumMod val="75000"/>
                  </a:schemeClr>
                </a:solidFill>
                <a:latin typeface="Calibri" pitchFamily="34" charset="0"/>
              </a:rPr>
            </a:br>
            <a:r>
              <a:rPr lang="en-US" sz="2800" b="1" i="1" dirty="0" smtClean="0">
                <a:latin typeface="Calibri" pitchFamily="34" charset="0"/>
              </a:rPr>
              <a:t>What </a:t>
            </a:r>
            <a:r>
              <a:rPr lang="en-US" sz="2800" b="1" i="1" dirty="0">
                <a:latin typeface="Calibri" pitchFamily="34" charset="0"/>
              </a:rPr>
              <a:t>are we reporting?  Why does it matter?</a:t>
            </a:r>
            <a:endParaRPr lang="en-US"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92</a:t>
            </a:fld>
            <a:endParaRPr lang="en-US"/>
          </a:p>
        </p:txBody>
      </p:sp>
      <p:sp>
        <p:nvSpPr>
          <p:cNvPr id="3" name="Content Placeholder 2"/>
          <p:cNvSpPr>
            <a:spLocks noGrp="1"/>
          </p:cNvSpPr>
          <p:nvPr>
            <p:ph sz="quarter" idx="1"/>
          </p:nvPr>
        </p:nvSpPr>
        <p:spPr>
          <a:xfrm>
            <a:off x="381000" y="1752600"/>
            <a:ext cx="8382000" cy="4724400"/>
          </a:xfrm>
        </p:spPr>
        <p:txBody>
          <a:bodyPr>
            <a:normAutofit fontScale="62500" lnSpcReduction="20000"/>
          </a:bodyPr>
          <a:lstStyle/>
          <a:p>
            <a:pPr marL="0" indent="0">
              <a:spcBef>
                <a:spcPts val="0"/>
              </a:spcBef>
              <a:buNone/>
            </a:pPr>
            <a:r>
              <a:rPr lang="en-US" sz="4500" b="1" dirty="0">
                <a:latin typeface="Calibri" pitchFamily="34" charset="0"/>
              </a:rPr>
              <a:t>Change in Energy Burden</a:t>
            </a:r>
          </a:p>
          <a:p>
            <a:pPr marL="0" indent="0">
              <a:spcBef>
                <a:spcPts val="0"/>
              </a:spcBef>
              <a:buNone/>
            </a:pPr>
            <a:endParaRPr lang="en-US" sz="2600" dirty="0" smtClean="0">
              <a:latin typeface="Calibri" pitchFamily="34" charset="0"/>
            </a:endParaRPr>
          </a:p>
          <a:p>
            <a:pPr>
              <a:lnSpc>
                <a:spcPct val="120000"/>
              </a:lnSpc>
              <a:spcBef>
                <a:spcPts val="0"/>
              </a:spcBef>
              <a:buSzPct val="85000"/>
              <a:buFont typeface="Arial" pitchFamily="34" charset="0"/>
              <a:buChar char="•"/>
            </a:pPr>
            <a:r>
              <a:rPr lang="en-US" sz="3200" b="1" dirty="0" smtClean="0">
                <a:latin typeface="Calibri" pitchFamily="34" charset="0"/>
              </a:rPr>
              <a:t>Indicator #1:  </a:t>
            </a:r>
            <a:r>
              <a:rPr lang="en-US" sz="3200" dirty="0" smtClean="0">
                <a:latin typeface="Calibri" pitchFamily="34" charset="0"/>
              </a:rPr>
              <a:t>Average pre-LIHEAP energy burden</a:t>
            </a:r>
          </a:p>
          <a:p>
            <a:pPr>
              <a:lnSpc>
                <a:spcPct val="120000"/>
              </a:lnSpc>
              <a:spcBef>
                <a:spcPts val="0"/>
              </a:spcBef>
              <a:buSzPct val="85000"/>
              <a:buFont typeface="Arial" pitchFamily="34" charset="0"/>
              <a:buChar char="•"/>
            </a:pPr>
            <a:r>
              <a:rPr lang="en-US" sz="3200" b="1" dirty="0" smtClean="0">
                <a:latin typeface="Calibri" pitchFamily="34" charset="0"/>
              </a:rPr>
              <a:t>Indicator #2:  </a:t>
            </a:r>
            <a:r>
              <a:rPr lang="en-US" sz="3200" dirty="0" smtClean="0">
                <a:latin typeface="Calibri" pitchFamily="34" charset="0"/>
              </a:rPr>
              <a:t>Average post-LIHEAP energy burden</a:t>
            </a:r>
          </a:p>
          <a:p>
            <a:pPr>
              <a:lnSpc>
                <a:spcPct val="120000"/>
              </a:lnSpc>
              <a:spcBef>
                <a:spcPts val="0"/>
              </a:spcBef>
              <a:buSzPct val="85000"/>
              <a:buFont typeface="Arial" pitchFamily="34" charset="0"/>
              <a:buChar char="•"/>
            </a:pPr>
            <a:r>
              <a:rPr lang="en-US" sz="3200" b="1" dirty="0" smtClean="0">
                <a:latin typeface="Calibri" pitchFamily="34" charset="0"/>
              </a:rPr>
              <a:t>Indicator #3:  </a:t>
            </a:r>
            <a:r>
              <a:rPr lang="en-US" sz="3200" dirty="0" smtClean="0">
                <a:latin typeface="Calibri" pitchFamily="34" charset="0"/>
              </a:rPr>
              <a:t>Average energy burden reduction as a result of LIHEAP</a:t>
            </a:r>
          </a:p>
          <a:p>
            <a:pPr>
              <a:lnSpc>
                <a:spcPct val="120000"/>
              </a:lnSpc>
              <a:spcBef>
                <a:spcPts val="0"/>
              </a:spcBef>
              <a:buSzPct val="85000"/>
              <a:buFont typeface="Arial" pitchFamily="34" charset="0"/>
              <a:buChar char="•"/>
            </a:pPr>
            <a:r>
              <a:rPr lang="en-US" sz="3200" b="1" dirty="0" smtClean="0">
                <a:latin typeface="Calibri" pitchFamily="34" charset="0"/>
              </a:rPr>
              <a:t>Indicator #4:  </a:t>
            </a:r>
            <a:r>
              <a:rPr lang="en-US" sz="3200" dirty="0" smtClean="0">
                <a:latin typeface="Calibri" pitchFamily="34" charset="0"/>
              </a:rPr>
              <a:t>Average energy bill offset as a result of LIHEAP</a:t>
            </a:r>
          </a:p>
          <a:p>
            <a:pPr marL="0" indent="0">
              <a:spcBef>
                <a:spcPts val="0"/>
              </a:spcBef>
              <a:buNone/>
            </a:pPr>
            <a:endParaRPr lang="en-US" sz="3200" dirty="0" smtClean="0">
              <a:latin typeface="Calibri" pitchFamily="34" charset="0"/>
            </a:endParaRPr>
          </a:p>
          <a:p>
            <a:pPr marL="0" indent="0">
              <a:buNone/>
            </a:pPr>
            <a:r>
              <a:rPr lang="en-US" sz="3200" dirty="0" smtClean="0">
                <a:latin typeface="Calibri" pitchFamily="34" charset="0"/>
              </a:rPr>
              <a:t>These indicators tell </a:t>
            </a:r>
            <a:r>
              <a:rPr lang="en-US" sz="3200" dirty="0">
                <a:latin typeface="Calibri" pitchFamily="34" charset="0"/>
              </a:rPr>
              <a:t>us how LIHEAP reduces the percentage of income households spend on their energy bills.</a:t>
            </a:r>
          </a:p>
          <a:p>
            <a:pPr marL="0" indent="0">
              <a:spcBef>
                <a:spcPts val="0"/>
              </a:spcBef>
              <a:buNone/>
            </a:pPr>
            <a:endParaRPr lang="en-US" sz="5800" b="1" dirty="0">
              <a:latin typeface="Calibri" pitchFamily="34" charset="0"/>
            </a:endParaRPr>
          </a:p>
          <a:p>
            <a:pPr marL="0" indent="0">
              <a:spcBef>
                <a:spcPts val="0"/>
              </a:spcBef>
              <a:buNone/>
            </a:pPr>
            <a:r>
              <a:rPr lang="en-US" sz="3500" b="1" dirty="0">
                <a:latin typeface="Calibri" pitchFamily="34" charset="0"/>
              </a:rPr>
              <a:t>Why Does This Matter?</a:t>
            </a:r>
          </a:p>
          <a:p>
            <a:pPr marL="0" indent="0">
              <a:spcBef>
                <a:spcPts val="0"/>
              </a:spcBef>
              <a:buNone/>
            </a:pPr>
            <a:endParaRPr lang="en-US" sz="2200" dirty="0">
              <a:latin typeface="Calibri" pitchFamily="34" charset="0"/>
            </a:endParaRPr>
          </a:p>
          <a:p>
            <a:pPr marL="0" indent="0">
              <a:spcBef>
                <a:spcPts val="0"/>
              </a:spcBef>
              <a:buSzPct val="85000"/>
              <a:buNone/>
            </a:pPr>
            <a:r>
              <a:rPr lang="en-US" sz="3200" dirty="0">
                <a:latin typeface="Calibri" pitchFamily="34" charset="0"/>
              </a:rPr>
              <a:t>We know that low-income households have to make tough choices between paying their energy bills and other essential needs (food, prescriptions). Reducing the amount of income people spend on energy bills decreases the health and safety risks associated with these kinds of decisions</a:t>
            </a:r>
            <a:r>
              <a:rPr lang="en-US" sz="3200" dirty="0" smtClean="0">
                <a:latin typeface="Calibri" pitchFamily="34" charset="0"/>
              </a:rPr>
              <a:t>.</a:t>
            </a:r>
            <a:endParaRPr lang="en-US" sz="3200" dirty="0">
              <a:latin typeface="Calibri" pitchFamily="34" charset="0"/>
            </a:endParaRPr>
          </a:p>
          <a:p>
            <a:pPr marL="0" indent="0">
              <a:spcBef>
                <a:spcPts val="0"/>
              </a:spcBef>
              <a:buNone/>
            </a:pPr>
            <a:endParaRPr lang="en-US" sz="2800" dirty="0" smtClean="0">
              <a:latin typeface="Calibri" pitchFamily="34" charset="0"/>
            </a:endParaRPr>
          </a:p>
        </p:txBody>
      </p:sp>
    </p:spTree>
    <p:extLst>
      <p:ext uri="{BB962C8B-B14F-4D97-AF65-F5344CB8AC3E}">
        <p14:creationId xmlns:p14="http://schemas.microsoft.com/office/powerpoint/2010/main" val="24370103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 y="152400"/>
            <a:ext cx="9144000" cy="990600"/>
          </a:xfrm>
        </p:spPr>
        <p:txBody>
          <a:bodyPr>
            <a:norm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i="1" dirty="0">
                <a:latin typeface="Calibri" pitchFamily="34" charset="0"/>
              </a:rPr>
              <a:t>What are we reporting?  Why does it matter?</a:t>
            </a:r>
            <a:endParaRPr lang="en-US" sz="2800" b="1" dirty="0">
              <a:solidFill>
                <a:srgbClr val="00B050"/>
              </a:solidFill>
              <a:latin typeface="Calibri" pitchFamily="34" charset="0"/>
            </a:endParaRPr>
          </a:p>
        </p:txBody>
      </p:sp>
      <p:sp>
        <p:nvSpPr>
          <p:cNvPr id="14" name="Slide Number Placeholder 13"/>
          <p:cNvSpPr>
            <a:spLocks noGrp="1"/>
          </p:cNvSpPr>
          <p:nvPr>
            <p:ph type="sldNum" sz="quarter" idx="12"/>
          </p:nvPr>
        </p:nvSpPr>
        <p:spPr/>
        <p:txBody>
          <a:bodyPr>
            <a:normAutofit fontScale="55000" lnSpcReduction="20000"/>
          </a:bodyPr>
          <a:lstStyle/>
          <a:p>
            <a:fld id="{EFE5B013-A80A-40D2-8FAE-6E44A516CF2D}" type="slidenum">
              <a:rPr lang="en-US" smtClean="0"/>
              <a:pPr/>
              <a:t>93</a:t>
            </a:fld>
            <a:endParaRPr lang="en-US"/>
          </a:p>
        </p:txBody>
      </p:sp>
      <p:sp>
        <p:nvSpPr>
          <p:cNvPr id="3" name="Content Placeholder 2"/>
          <p:cNvSpPr>
            <a:spLocks noGrp="1"/>
          </p:cNvSpPr>
          <p:nvPr>
            <p:ph sz="quarter" idx="1"/>
          </p:nvPr>
        </p:nvSpPr>
        <p:spPr>
          <a:xfrm>
            <a:off x="254077" y="1707108"/>
            <a:ext cx="8153400" cy="533400"/>
          </a:xfrm>
        </p:spPr>
        <p:txBody>
          <a:bodyPr>
            <a:normAutofit fontScale="25000" lnSpcReduction="20000"/>
          </a:bodyPr>
          <a:lstStyle/>
          <a:p>
            <a:pPr marL="2119313" indent="-2008188">
              <a:spcBef>
                <a:spcPts val="0"/>
              </a:spcBef>
              <a:buNone/>
            </a:pPr>
            <a:r>
              <a:rPr lang="en-US" sz="9600" b="1" dirty="0" smtClean="0">
                <a:latin typeface="Calibri" pitchFamily="34" charset="0"/>
              </a:rPr>
              <a:t>Indicators #1 and #2 Example:  Pre-Post LIHEAP Energy Burden </a:t>
            </a:r>
            <a:endParaRPr lang="en-US" sz="9600" dirty="0">
              <a:latin typeface="Calibri" pitchFamily="34" charset="0"/>
            </a:endParaRPr>
          </a:p>
        </p:txBody>
      </p:sp>
      <p:grpSp>
        <p:nvGrpSpPr>
          <p:cNvPr id="5" name="Group 9"/>
          <p:cNvGrpSpPr/>
          <p:nvPr/>
        </p:nvGrpSpPr>
        <p:grpSpPr>
          <a:xfrm>
            <a:off x="633510" y="2254924"/>
            <a:ext cx="8046363" cy="2917789"/>
            <a:chOff x="619655" y="2070763"/>
            <a:chExt cx="8046363" cy="2917789"/>
          </a:xfrm>
        </p:grpSpPr>
        <p:sp>
          <p:nvSpPr>
            <p:cNvPr id="4" name="TextBox 3"/>
            <p:cNvSpPr txBox="1"/>
            <p:nvPr/>
          </p:nvSpPr>
          <p:spPr>
            <a:xfrm>
              <a:off x="619655" y="2070763"/>
              <a:ext cx="3697267" cy="584775"/>
            </a:xfrm>
            <a:prstGeom prst="rect">
              <a:avLst/>
            </a:prstGeom>
            <a:noFill/>
          </p:spPr>
          <p:txBody>
            <a:bodyPr wrap="square" rtlCol="0">
              <a:spAutoFit/>
            </a:bodyPr>
            <a:lstStyle/>
            <a:p>
              <a:pPr algn="ctr"/>
              <a:r>
                <a:rPr lang="en-US" sz="1600" b="1" dirty="0" smtClean="0">
                  <a:latin typeface="Calibri" pitchFamily="34" charset="0"/>
                </a:rPr>
                <a:t>Percent of Income Spent on Energy Bills (before and after LIHEAP)</a:t>
              </a:r>
              <a:endParaRPr lang="en-US" sz="1600" b="1" dirty="0"/>
            </a:p>
          </p:txBody>
        </p:sp>
        <p:grpSp>
          <p:nvGrpSpPr>
            <p:cNvPr id="6" name="Group 18"/>
            <p:cNvGrpSpPr/>
            <p:nvPr/>
          </p:nvGrpSpPr>
          <p:grpSpPr>
            <a:xfrm>
              <a:off x="4890655" y="2105399"/>
              <a:ext cx="3775363" cy="2883153"/>
              <a:chOff x="5257800" y="2071826"/>
              <a:chExt cx="3429000" cy="2883153"/>
            </a:xfrm>
          </p:grpSpPr>
          <p:sp>
            <p:nvSpPr>
              <p:cNvPr id="20" name="Text Box 2"/>
              <p:cNvSpPr txBox="1">
                <a:spLocks noChangeArrowheads="1"/>
              </p:cNvSpPr>
              <p:nvPr/>
            </p:nvSpPr>
            <p:spPr bwMode="auto">
              <a:xfrm>
                <a:off x="5257800" y="2071826"/>
                <a:ext cx="3429000" cy="132343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90000"/>
                  </a:lnSpc>
                  <a:spcBef>
                    <a:spcPts val="0"/>
                  </a:spcBef>
                </a:pPr>
                <a:r>
                  <a:rPr lang="en-US" sz="1600" dirty="0">
                    <a:effectLst/>
                    <a:latin typeface="Calibri"/>
                    <a:ea typeface="Calibri"/>
                    <a:cs typeface="Times New Roman"/>
                  </a:rPr>
                  <a:t>In 2005, </a:t>
                </a:r>
                <a:r>
                  <a:rPr lang="en-US" sz="1600" dirty="0" smtClean="0">
                    <a:effectLst/>
                    <a:latin typeface="Calibri"/>
                    <a:ea typeface="Calibri"/>
                    <a:cs typeface="Times New Roman"/>
                  </a:rPr>
                  <a:t>LIHEAP reduced the percentage of income households paid on energy bills from 11.2% to 9.2%.  </a:t>
                </a:r>
              </a:p>
              <a:p>
                <a:pPr marL="0" marR="0">
                  <a:lnSpc>
                    <a:spcPct val="50000"/>
                  </a:lnSpc>
                  <a:spcBef>
                    <a:spcPts val="0"/>
                  </a:spcBef>
                </a:pPr>
                <a:endParaRPr lang="en-US" sz="1600" dirty="0">
                  <a:latin typeface="Calibri"/>
                  <a:ea typeface="Calibri"/>
                  <a:cs typeface="Times New Roman"/>
                </a:endParaRPr>
              </a:p>
              <a:p>
                <a:pPr marL="0" marR="0">
                  <a:lnSpc>
                    <a:spcPct val="90000"/>
                  </a:lnSpc>
                  <a:spcBef>
                    <a:spcPts val="0"/>
                  </a:spcBef>
                </a:pPr>
                <a:r>
                  <a:rPr lang="en-US" sz="1600" b="1" dirty="0" smtClean="0">
                    <a:effectLst/>
                    <a:latin typeface="Calibri"/>
                    <a:ea typeface="Calibri"/>
                    <a:cs typeface="Times New Roman"/>
                  </a:rPr>
                  <a:t>This was a reduction of 1.9 percentage points. LIHEAP paid 17% of client bills.</a:t>
                </a:r>
              </a:p>
            </p:txBody>
          </p:sp>
          <p:sp>
            <p:nvSpPr>
              <p:cNvPr id="21" name="Text Box 2"/>
              <p:cNvSpPr txBox="1">
                <a:spLocks noChangeArrowheads="1"/>
              </p:cNvSpPr>
              <p:nvPr/>
            </p:nvSpPr>
            <p:spPr bwMode="auto">
              <a:xfrm>
                <a:off x="5257800" y="3631540"/>
                <a:ext cx="3429000" cy="132343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90000"/>
                  </a:lnSpc>
                </a:pPr>
                <a:r>
                  <a:rPr lang="en-US" sz="1600" dirty="0" smtClean="0">
                    <a:effectLst/>
                    <a:latin typeface="Calibri"/>
                    <a:ea typeface="Calibri"/>
                    <a:cs typeface="Times New Roman"/>
                  </a:rPr>
                  <a:t>In 2009, LIHEAP reduced the percentage of income households paid on energy bills from 10.1% to 7.6%.  </a:t>
                </a:r>
              </a:p>
              <a:p>
                <a:pPr>
                  <a:lnSpc>
                    <a:spcPct val="50000"/>
                  </a:lnSpc>
                </a:pPr>
                <a:endParaRPr lang="en-US" sz="1600" dirty="0" smtClean="0">
                  <a:latin typeface="Calibri"/>
                  <a:ea typeface="Calibri"/>
                  <a:cs typeface="Times New Roman"/>
                </a:endParaRPr>
              </a:p>
              <a:p>
                <a:pPr>
                  <a:lnSpc>
                    <a:spcPct val="90000"/>
                  </a:lnSpc>
                </a:pPr>
                <a:r>
                  <a:rPr lang="en-US" sz="1600" b="1" dirty="0" smtClean="0">
                    <a:effectLst/>
                    <a:latin typeface="Calibri"/>
                    <a:ea typeface="Calibri"/>
                    <a:cs typeface="Times New Roman"/>
                  </a:rPr>
                  <a:t>This was a reduction of 2.5 percentage points. LIHEAP paid 25% of client bills.</a:t>
                </a:r>
              </a:p>
            </p:txBody>
          </p:sp>
        </p:grpSp>
      </p:grpSp>
      <p:sp>
        <p:nvSpPr>
          <p:cNvPr id="24" name="Rectangle 23"/>
          <p:cNvSpPr/>
          <p:nvPr/>
        </p:nvSpPr>
        <p:spPr>
          <a:xfrm>
            <a:off x="395791" y="5394142"/>
            <a:ext cx="8382000" cy="121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8984" y="5542077"/>
            <a:ext cx="8115613" cy="923330"/>
          </a:xfrm>
          <a:prstGeom prst="rect">
            <a:avLst/>
          </a:prstGeom>
          <a:noFill/>
        </p:spPr>
        <p:txBody>
          <a:bodyPr wrap="square" rtlCol="0">
            <a:spAutoFit/>
          </a:bodyPr>
          <a:lstStyle/>
          <a:p>
            <a:pPr>
              <a:lnSpc>
                <a:spcPct val="90000"/>
              </a:lnSpc>
            </a:pPr>
            <a:r>
              <a:rPr lang="en-US" sz="2000" b="1" dirty="0" smtClean="0">
                <a:latin typeface="Calibri" pitchFamily="34" charset="0"/>
              </a:rPr>
              <a:t>How much does LIHEAP reduce </a:t>
            </a:r>
            <a:r>
              <a:rPr lang="en-US" sz="2000" b="1" dirty="0">
                <a:latin typeface="Calibri" pitchFamily="34" charset="0"/>
              </a:rPr>
              <a:t>e</a:t>
            </a:r>
            <a:r>
              <a:rPr lang="en-US" sz="2000" b="1" dirty="0" smtClean="0">
                <a:latin typeface="Calibri" pitchFamily="34" charset="0"/>
              </a:rPr>
              <a:t>nergy </a:t>
            </a:r>
            <a:r>
              <a:rPr lang="en-US" sz="2000" b="1" dirty="0">
                <a:latin typeface="Calibri" pitchFamily="34" charset="0"/>
              </a:rPr>
              <a:t>b</a:t>
            </a:r>
            <a:r>
              <a:rPr lang="en-US" sz="2000" b="1" dirty="0" smtClean="0">
                <a:latin typeface="Calibri" pitchFamily="34" charset="0"/>
              </a:rPr>
              <a:t>urden for low-income households?</a:t>
            </a:r>
          </a:p>
          <a:p>
            <a:pPr>
              <a:lnSpc>
                <a:spcPct val="90000"/>
              </a:lnSpc>
            </a:pPr>
            <a:endParaRPr lang="en-US" sz="800" b="1" dirty="0">
              <a:latin typeface="Calibri" pitchFamily="34" charset="0"/>
            </a:endParaRPr>
          </a:p>
          <a:p>
            <a:pPr>
              <a:lnSpc>
                <a:spcPct val="90000"/>
              </a:lnSpc>
            </a:pPr>
            <a:r>
              <a:rPr lang="en-US" sz="1600" dirty="0" smtClean="0">
                <a:latin typeface="Calibri" pitchFamily="34" charset="0"/>
              </a:rPr>
              <a:t>In 2005, LIHEAP cut household energy bills and burden by 17%.  In 2009, this number increased to 25%, in spite of the fact that households had higher energy bills than in 2005.</a:t>
            </a:r>
            <a:endParaRPr lang="en-US" sz="1600" b="1" dirty="0">
              <a:latin typeface="Calibri" pitchFamily="34" charset="0"/>
            </a:endParaRPr>
          </a:p>
        </p:txBody>
      </p:sp>
      <p:graphicFrame>
        <p:nvGraphicFramePr>
          <p:cNvPr id="15" name="Chart 14"/>
          <p:cNvGraphicFramePr/>
          <p:nvPr>
            <p:extLst>
              <p:ext uri="{D42A27DB-BD31-4B8C-83A1-F6EECF244321}">
                <p14:modId xmlns:p14="http://schemas.microsoft.com/office/powerpoint/2010/main" val="787008735"/>
              </p:ext>
            </p:extLst>
          </p:nvPr>
        </p:nvGraphicFramePr>
        <p:xfrm>
          <a:off x="633510" y="2701091"/>
          <a:ext cx="4118576" cy="251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51996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i="1" dirty="0">
                <a:latin typeface="Calibri" pitchFamily="34" charset="0"/>
              </a:rPr>
              <a:t>What are we reporting?  Why does it matter?</a:t>
            </a:r>
            <a:endParaRPr lang="en-US"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94</a:t>
            </a:fld>
            <a:endParaRPr lang="en-US"/>
          </a:p>
        </p:txBody>
      </p:sp>
      <p:sp>
        <p:nvSpPr>
          <p:cNvPr id="3" name="Content Placeholder 2"/>
          <p:cNvSpPr>
            <a:spLocks noGrp="1"/>
          </p:cNvSpPr>
          <p:nvPr>
            <p:ph sz="quarter" idx="1"/>
          </p:nvPr>
        </p:nvSpPr>
        <p:spPr>
          <a:xfrm>
            <a:off x="457200" y="1905000"/>
            <a:ext cx="8153400" cy="4343400"/>
          </a:xfrm>
        </p:spPr>
        <p:txBody>
          <a:bodyPr>
            <a:noAutofit/>
          </a:bodyPr>
          <a:lstStyle/>
          <a:p>
            <a:pPr marL="2119313" indent="-2119313">
              <a:spcBef>
                <a:spcPts val="0"/>
              </a:spcBef>
              <a:buNone/>
            </a:pPr>
            <a:r>
              <a:rPr lang="en-US" sz="2400" b="1" dirty="0" smtClean="0">
                <a:latin typeface="Calibri" pitchFamily="34" charset="0"/>
              </a:rPr>
              <a:t>Indicator #3:  Benefit Targeting Index</a:t>
            </a:r>
            <a:endParaRPr lang="en-US" sz="2400" b="1" dirty="0">
              <a:latin typeface="Calibri" pitchFamily="34" charset="0"/>
            </a:endParaRPr>
          </a:p>
          <a:p>
            <a:pPr marL="0" indent="0">
              <a:lnSpc>
                <a:spcPct val="50000"/>
              </a:lnSpc>
              <a:spcBef>
                <a:spcPts val="0"/>
              </a:spcBef>
              <a:buNone/>
            </a:pPr>
            <a:endParaRPr lang="en-US" sz="2400" dirty="0" smtClean="0">
              <a:latin typeface="Calibri" pitchFamily="34" charset="0"/>
            </a:endParaRPr>
          </a:p>
          <a:p>
            <a:pPr marL="346075" indent="-346075">
              <a:spcBef>
                <a:spcPts val="0"/>
              </a:spcBef>
              <a:buFont typeface="Arial" pitchFamily="34" charset="0"/>
              <a:buChar char="•"/>
            </a:pPr>
            <a:r>
              <a:rPr lang="en-US" sz="2400" dirty="0" smtClean="0">
                <a:latin typeface="Calibri" pitchFamily="34" charset="0"/>
              </a:rPr>
              <a:t>This measure tells us whether </a:t>
            </a:r>
            <a:r>
              <a:rPr lang="en-US" sz="2400" dirty="0">
                <a:latin typeface="Calibri" pitchFamily="34" charset="0"/>
              </a:rPr>
              <a:t>high energy burden households receive higher </a:t>
            </a:r>
            <a:r>
              <a:rPr lang="en-US" sz="2400" dirty="0" smtClean="0">
                <a:latin typeface="Calibri" pitchFamily="34" charset="0"/>
              </a:rPr>
              <a:t>LIHEAP benefits </a:t>
            </a:r>
            <a:r>
              <a:rPr lang="en-US" sz="2400" dirty="0">
                <a:latin typeface="Calibri" pitchFamily="34" charset="0"/>
              </a:rPr>
              <a:t>than average households.</a:t>
            </a:r>
          </a:p>
          <a:p>
            <a:pPr marL="0" indent="0">
              <a:spcBef>
                <a:spcPts val="0"/>
              </a:spcBef>
              <a:buNone/>
            </a:pPr>
            <a:endParaRPr lang="en-US" sz="2400" b="1" dirty="0" smtClean="0">
              <a:latin typeface="Calibri" pitchFamily="34" charset="0"/>
            </a:endParaRPr>
          </a:p>
          <a:p>
            <a:pPr marL="0" indent="0">
              <a:spcBef>
                <a:spcPts val="0"/>
              </a:spcBef>
              <a:buNone/>
            </a:pPr>
            <a:r>
              <a:rPr lang="en-US" sz="2400" b="1" dirty="0" smtClean="0">
                <a:latin typeface="Calibri" pitchFamily="34" charset="0"/>
              </a:rPr>
              <a:t>Why </a:t>
            </a:r>
            <a:r>
              <a:rPr lang="en-US" sz="2400" b="1" dirty="0">
                <a:latin typeface="Calibri" pitchFamily="34" charset="0"/>
              </a:rPr>
              <a:t>Does </a:t>
            </a:r>
            <a:r>
              <a:rPr lang="en-US" sz="2400" b="1" dirty="0" smtClean="0">
                <a:latin typeface="Calibri" pitchFamily="34" charset="0"/>
              </a:rPr>
              <a:t>This Matter?</a:t>
            </a:r>
            <a:endParaRPr lang="en-US" sz="2400" b="1" dirty="0">
              <a:latin typeface="Calibri" pitchFamily="34" charset="0"/>
            </a:endParaRPr>
          </a:p>
          <a:p>
            <a:pPr marL="0" indent="0">
              <a:lnSpc>
                <a:spcPct val="50000"/>
              </a:lnSpc>
              <a:spcBef>
                <a:spcPts val="0"/>
              </a:spcBef>
              <a:buNone/>
            </a:pPr>
            <a:endParaRPr lang="en-US" sz="2400" dirty="0">
              <a:latin typeface="Calibri" pitchFamily="34" charset="0"/>
            </a:endParaRPr>
          </a:p>
          <a:p>
            <a:pPr marL="346075" indent="-346075">
              <a:spcBef>
                <a:spcPts val="0"/>
              </a:spcBef>
              <a:buFont typeface="Arial" pitchFamily="34" charset="0"/>
              <a:buChar char="•"/>
            </a:pPr>
            <a:r>
              <a:rPr lang="en-US" sz="2400" dirty="0" smtClean="0">
                <a:latin typeface="Calibri" pitchFamily="34" charset="0"/>
              </a:rPr>
              <a:t>The LIHEAP Act requires grantees to provide the highest level of assistance to households with the highest energy burden (highest energy costs in relation to income and family size).  </a:t>
            </a:r>
          </a:p>
        </p:txBody>
      </p:sp>
    </p:spTree>
    <p:extLst>
      <p:ext uri="{BB962C8B-B14F-4D97-AF65-F5344CB8AC3E}">
        <p14:creationId xmlns:p14="http://schemas.microsoft.com/office/powerpoint/2010/main" val="40925848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52400"/>
            <a:ext cx="9144000" cy="990600"/>
          </a:xfrm>
        </p:spPr>
        <p:txBody>
          <a:bodyPr>
            <a:norm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i="1" dirty="0">
                <a:latin typeface="Calibri" pitchFamily="34" charset="0"/>
              </a:rPr>
              <a:t>What are we reporting?  Why does it matter?</a:t>
            </a:r>
            <a:endParaRPr lang="en-US" sz="2800" b="1" dirty="0">
              <a:solidFill>
                <a:srgbClr val="00B050"/>
              </a:solidFill>
              <a:latin typeface="Calibri" pitchFamily="34" charset="0"/>
            </a:endParaRPr>
          </a:p>
        </p:txBody>
      </p:sp>
      <p:sp>
        <p:nvSpPr>
          <p:cNvPr id="16" name="Slide Number Placeholder 15"/>
          <p:cNvSpPr>
            <a:spLocks noGrp="1"/>
          </p:cNvSpPr>
          <p:nvPr>
            <p:ph type="sldNum" sz="quarter" idx="12"/>
          </p:nvPr>
        </p:nvSpPr>
        <p:spPr/>
        <p:txBody>
          <a:bodyPr>
            <a:normAutofit fontScale="55000" lnSpcReduction="20000"/>
          </a:bodyPr>
          <a:lstStyle/>
          <a:p>
            <a:fld id="{EFE5B013-A80A-40D2-8FAE-6E44A516CF2D}" type="slidenum">
              <a:rPr lang="en-US" smtClean="0"/>
              <a:pPr/>
              <a:t>95</a:t>
            </a:fld>
            <a:endParaRPr lang="en-US"/>
          </a:p>
        </p:txBody>
      </p:sp>
      <p:grpSp>
        <p:nvGrpSpPr>
          <p:cNvPr id="2" name="Group 3"/>
          <p:cNvGrpSpPr/>
          <p:nvPr/>
        </p:nvGrpSpPr>
        <p:grpSpPr>
          <a:xfrm>
            <a:off x="304800" y="5667587"/>
            <a:ext cx="8610600" cy="971870"/>
            <a:chOff x="304800" y="5754084"/>
            <a:chExt cx="8610600" cy="971870"/>
          </a:xfrm>
        </p:grpSpPr>
        <p:sp>
          <p:nvSpPr>
            <p:cNvPr id="14" name="Rectangle 13"/>
            <p:cNvSpPr/>
            <p:nvPr/>
          </p:nvSpPr>
          <p:spPr>
            <a:xfrm>
              <a:off x="304800" y="5754084"/>
              <a:ext cx="8610600" cy="9718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909928"/>
              <a:ext cx="8243455" cy="660181"/>
            </a:xfrm>
            <a:prstGeom prst="rect">
              <a:avLst/>
            </a:prstGeom>
            <a:noFill/>
          </p:spPr>
          <p:txBody>
            <a:bodyPr wrap="square" rtlCol="0">
              <a:spAutoFit/>
            </a:bodyPr>
            <a:lstStyle/>
            <a:p>
              <a:pPr>
                <a:lnSpc>
                  <a:spcPct val="90000"/>
                </a:lnSpc>
              </a:pPr>
              <a:r>
                <a:rPr lang="en-US" sz="1700" b="1" dirty="0">
                  <a:latin typeface="Calibri" pitchFamily="34" charset="0"/>
                </a:rPr>
                <a:t>Does </a:t>
              </a:r>
              <a:r>
                <a:rPr lang="en-US" sz="1700" b="1" dirty="0" smtClean="0">
                  <a:latin typeface="Calibri" pitchFamily="34" charset="0"/>
                </a:rPr>
                <a:t>the LIHEAP program furnish </a:t>
              </a:r>
              <a:r>
                <a:rPr lang="en-US" sz="1700" b="1" dirty="0">
                  <a:latin typeface="Calibri" pitchFamily="34" charset="0"/>
                </a:rPr>
                <a:t>higher benefits to high burden households? </a:t>
              </a:r>
              <a:endParaRPr lang="en-US" sz="1700" b="1" dirty="0" smtClean="0">
                <a:latin typeface="Calibri" pitchFamily="34" charset="0"/>
              </a:endParaRPr>
            </a:p>
            <a:p>
              <a:pPr>
                <a:lnSpc>
                  <a:spcPct val="90000"/>
                </a:lnSpc>
              </a:pPr>
              <a:endParaRPr lang="en-US" sz="700" b="1" dirty="0">
                <a:latin typeface="Calibri" pitchFamily="34" charset="0"/>
              </a:endParaRPr>
            </a:p>
            <a:p>
              <a:pPr>
                <a:lnSpc>
                  <a:spcPct val="90000"/>
                </a:lnSpc>
              </a:pPr>
              <a:r>
                <a:rPr lang="en-US" sz="1700" dirty="0" smtClean="0">
                  <a:latin typeface="Calibri" pitchFamily="34" charset="0"/>
                </a:rPr>
                <a:t>Not </a:t>
              </a:r>
              <a:r>
                <a:rPr lang="en-US" sz="1700" dirty="0">
                  <a:latin typeface="Calibri" pitchFamily="34" charset="0"/>
                </a:rPr>
                <a:t>in 2005. But, in 2009 the program did pay higher benefits to high burden households.</a:t>
              </a:r>
              <a:endParaRPr lang="en-US" sz="1700" b="1" dirty="0">
                <a:latin typeface="Calibri" pitchFamily="34" charset="0"/>
              </a:endParaRPr>
            </a:p>
          </p:txBody>
        </p:sp>
      </p:grpSp>
      <p:sp>
        <p:nvSpPr>
          <p:cNvPr id="12" name="TextBox 11"/>
          <p:cNvSpPr txBox="1"/>
          <p:nvPr/>
        </p:nvSpPr>
        <p:spPr>
          <a:xfrm>
            <a:off x="152400" y="1607127"/>
            <a:ext cx="7072745" cy="461665"/>
          </a:xfrm>
          <a:prstGeom prst="rect">
            <a:avLst/>
          </a:prstGeom>
          <a:noFill/>
        </p:spPr>
        <p:txBody>
          <a:bodyPr wrap="square" rtlCol="0">
            <a:spAutoFit/>
          </a:bodyPr>
          <a:lstStyle/>
          <a:p>
            <a:pPr marL="234950"/>
            <a:r>
              <a:rPr lang="en-US" sz="2400" b="1" dirty="0" smtClean="0">
                <a:latin typeface="Calibri" pitchFamily="34" charset="0"/>
              </a:rPr>
              <a:t>Indicator #3:  Benefit Targeting Index Example</a:t>
            </a:r>
            <a:endParaRPr lang="en-US" sz="2400" b="1" dirty="0">
              <a:latin typeface="Calibri" pitchFamily="34" charset="0"/>
            </a:endParaRPr>
          </a:p>
        </p:txBody>
      </p:sp>
      <p:grpSp>
        <p:nvGrpSpPr>
          <p:cNvPr id="3" name="Group 1"/>
          <p:cNvGrpSpPr/>
          <p:nvPr/>
        </p:nvGrpSpPr>
        <p:grpSpPr>
          <a:xfrm>
            <a:off x="533400" y="2293305"/>
            <a:ext cx="8167255" cy="3224361"/>
            <a:chOff x="533400" y="1905082"/>
            <a:chExt cx="8167255" cy="3224361"/>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70" t="2837" r="6387" b="3163"/>
            <a:stretch/>
          </p:blipFill>
          <p:spPr bwMode="auto">
            <a:xfrm>
              <a:off x="533400" y="1905082"/>
              <a:ext cx="4419600" cy="32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
            <p:cNvGrpSpPr/>
            <p:nvPr/>
          </p:nvGrpSpPr>
          <p:grpSpPr>
            <a:xfrm>
              <a:off x="5271655" y="2032473"/>
              <a:ext cx="3429000" cy="2937295"/>
              <a:chOff x="5257800" y="1993086"/>
              <a:chExt cx="3429000" cy="2937295"/>
            </a:xfrm>
          </p:grpSpPr>
          <p:sp>
            <p:nvSpPr>
              <p:cNvPr id="6" name="Text Box 2"/>
              <p:cNvSpPr txBox="1">
                <a:spLocks noChangeArrowheads="1"/>
              </p:cNvSpPr>
              <p:nvPr/>
            </p:nvSpPr>
            <p:spPr bwMode="auto">
              <a:xfrm>
                <a:off x="5257800" y="1993086"/>
                <a:ext cx="3429000" cy="133882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pPr>
                <a:r>
                  <a:rPr lang="en-US" dirty="0">
                    <a:effectLst/>
                    <a:latin typeface="Calibri"/>
                    <a:ea typeface="Calibri"/>
                    <a:cs typeface="Times New Roman"/>
                  </a:rPr>
                  <a:t>In 2005, high burden households received </a:t>
                </a:r>
                <a:r>
                  <a:rPr lang="en-US" b="1" u="sng" dirty="0">
                    <a:effectLst/>
                    <a:latin typeface="Calibri"/>
                    <a:ea typeface="Calibri"/>
                    <a:cs typeface="Times New Roman"/>
                  </a:rPr>
                  <a:t>the same</a:t>
                </a:r>
                <a:r>
                  <a:rPr lang="en-US" dirty="0">
                    <a:effectLst/>
                    <a:latin typeface="Calibri"/>
                    <a:ea typeface="Calibri"/>
                    <a:cs typeface="Times New Roman"/>
                  </a:rPr>
                  <a:t> benefit as the average </a:t>
                </a:r>
                <a:r>
                  <a:rPr lang="en-US" dirty="0" smtClean="0">
                    <a:effectLst/>
                    <a:latin typeface="Calibri"/>
                    <a:ea typeface="Calibri"/>
                    <a:cs typeface="Times New Roman"/>
                  </a:rPr>
                  <a:t>household. </a:t>
                </a:r>
              </a:p>
              <a:p>
                <a:pPr marL="0" marR="0">
                  <a:lnSpc>
                    <a:spcPct val="50000"/>
                  </a:lnSpc>
                  <a:spcBef>
                    <a:spcPts val="0"/>
                  </a:spcBef>
                </a:pPr>
                <a:endParaRPr lang="en-US" dirty="0" smtClean="0">
                  <a:effectLst/>
                  <a:latin typeface="Calibri"/>
                  <a:ea typeface="Calibri"/>
                  <a:cs typeface="Times New Roman"/>
                </a:endParaRPr>
              </a:p>
              <a:p>
                <a:pPr marL="0" marR="0">
                  <a:spcBef>
                    <a:spcPts val="0"/>
                  </a:spcBef>
                </a:pPr>
                <a:r>
                  <a:rPr lang="en-US" b="1" dirty="0" smtClean="0">
                    <a:solidFill>
                      <a:srgbClr val="00B050"/>
                    </a:solidFill>
                    <a:latin typeface="Calibri"/>
                    <a:ea typeface="Calibri"/>
                    <a:cs typeface="Times New Roman"/>
                  </a:rPr>
                  <a:t>[</a:t>
                </a:r>
                <a:r>
                  <a:rPr lang="en-US" b="1" dirty="0" smtClean="0">
                    <a:solidFill>
                      <a:srgbClr val="00B050"/>
                    </a:solidFill>
                    <a:effectLst/>
                    <a:latin typeface="Calibri"/>
                    <a:ea typeface="Calibri"/>
                    <a:cs typeface="Times New Roman"/>
                  </a:rPr>
                  <a:t>Index </a:t>
                </a:r>
                <a:r>
                  <a:rPr lang="en-US" b="1" dirty="0">
                    <a:solidFill>
                      <a:srgbClr val="00B050"/>
                    </a:solidFill>
                    <a:effectLst/>
                    <a:latin typeface="Calibri"/>
                    <a:ea typeface="Calibri"/>
                    <a:cs typeface="Times New Roman"/>
                  </a:rPr>
                  <a:t>Score: </a:t>
                </a:r>
                <a:r>
                  <a:rPr lang="en-US" b="1" dirty="0" smtClean="0">
                    <a:solidFill>
                      <a:srgbClr val="00B050"/>
                    </a:solidFill>
                    <a:effectLst/>
                    <a:latin typeface="Calibri"/>
                    <a:ea typeface="Calibri"/>
                    <a:cs typeface="Times New Roman"/>
                  </a:rPr>
                  <a:t>100]</a:t>
                </a:r>
                <a:endParaRPr lang="en-US" sz="1100" b="1" dirty="0">
                  <a:solidFill>
                    <a:srgbClr val="00B050"/>
                  </a:solidFill>
                  <a:effectLst/>
                  <a:latin typeface="Calibri"/>
                  <a:ea typeface="Calibri"/>
                  <a:cs typeface="Times New Roman"/>
                </a:endParaRPr>
              </a:p>
            </p:txBody>
          </p:sp>
          <p:sp>
            <p:nvSpPr>
              <p:cNvPr id="15" name="Text Box 2"/>
              <p:cNvSpPr txBox="1">
                <a:spLocks noChangeArrowheads="1"/>
              </p:cNvSpPr>
              <p:nvPr/>
            </p:nvSpPr>
            <p:spPr bwMode="auto">
              <a:xfrm>
                <a:off x="5257800" y="3591553"/>
                <a:ext cx="3429000" cy="133882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r>
                  <a:rPr lang="en-US" dirty="0" smtClean="0">
                    <a:effectLst/>
                    <a:latin typeface="Calibri"/>
                    <a:ea typeface="Calibri"/>
                    <a:cs typeface="Times New Roman"/>
                  </a:rPr>
                  <a:t>In </a:t>
                </a:r>
                <a:r>
                  <a:rPr lang="en-US" dirty="0">
                    <a:effectLst/>
                    <a:latin typeface="Calibri"/>
                    <a:ea typeface="Calibri"/>
                    <a:cs typeface="Times New Roman"/>
                  </a:rPr>
                  <a:t>2009, high burden households received a benefit </a:t>
                </a:r>
                <a:r>
                  <a:rPr lang="en-US" b="1" u="sng" dirty="0">
                    <a:effectLst/>
                    <a:latin typeface="Calibri"/>
                    <a:ea typeface="Calibri"/>
                    <a:cs typeface="Times New Roman"/>
                  </a:rPr>
                  <a:t>18.6% higher</a:t>
                </a:r>
                <a:r>
                  <a:rPr lang="en-US" dirty="0">
                    <a:effectLst/>
                    <a:latin typeface="Calibri"/>
                    <a:ea typeface="Calibri"/>
                    <a:cs typeface="Times New Roman"/>
                  </a:rPr>
                  <a:t> than the average </a:t>
                </a:r>
                <a:r>
                  <a:rPr lang="en-US" dirty="0" smtClean="0">
                    <a:effectLst/>
                    <a:latin typeface="Calibri"/>
                    <a:ea typeface="Calibri"/>
                    <a:cs typeface="Times New Roman"/>
                  </a:rPr>
                  <a:t>household.</a:t>
                </a:r>
              </a:p>
              <a:p>
                <a:pPr marL="0" marR="0">
                  <a:lnSpc>
                    <a:spcPct val="50000"/>
                  </a:lnSpc>
                </a:pPr>
                <a:endParaRPr lang="en-US" dirty="0" smtClean="0">
                  <a:effectLst/>
                  <a:latin typeface="Calibri"/>
                  <a:ea typeface="Calibri"/>
                  <a:cs typeface="Times New Roman"/>
                </a:endParaRPr>
              </a:p>
              <a:p>
                <a:pPr marL="0" marR="0"/>
                <a:r>
                  <a:rPr lang="en-US" b="1" dirty="0" smtClean="0">
                    <a:solidFill>
                      <a:srgbClr val="00B050"/>
                    </a:solidFill>
                    <a:effectLst/>
                    <a:latin typeface="Calibri"/>
                    <a:ea typeface="Calibri"/>
                    <a:cs typeface="Times New Roman"/>
                  </a:rPr>
                  <a:t>[Index Score:  118.6]</a:t>
                </a:r>
                <a:endParaRPr lang="en-US" b="1" dirty="0">
                  <a:solidFill>
                    <a:srgbClr val="00B050"/>
                  </a:solidFill>
                  <a:effectLst/>
                  <a:latin typeface="Calibri"/>
                  <a:ea typeface="Calibri"/>
                  <a:cs typeface="Times New Roman"/>
                </a:endParaRPr>
              </a:p>
            </p:txBody>
          </p:sp>
        </p:grpSp>
      </p:grpSp>
    </p:spTree>
    <p:extLst>
      <p:ext uri="{BB962C8B-B14F-4D97-AF65-F5344CB8AC3E}">
        <p14:creationId xmlns:p14="http://schemas.microsoft.com/office/powerpoint/2010/main" val="42116273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i="1" dirty="0">
                <a:latin typeface="Calibri" pitchFamily="34" charset="0"/>
              </a:rPr>
              <a:t>What are we reporting?  Why does it matter?</a:t>
            </a:r>
            <a:endParaRPr lang="en-US"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96</a:t>
            </a:fld>
            <a:endParaRPr lang="en-US"/>
          </a:p>
        </p:txBody>
      </p:sp>
      <p:sp>
        <p:nvSpPr>
          <p:cNvPr id="3" name="Content Placeholder 2"/>
          <p:cNvSpPr>
            <a:spLocks noGrp="1"/>
          </p:cNvSpPr>
          <p:nvPr>
            <p:ph sz="quarter" idx="1"/>
          </p:nvPr>
        </p:nvSpPr>
        <p:spPr>
          <a:xfrm>
            <a:off x="457200" y="1828800"/>
            <a:ext cx="8153400" cy="4343400"/>
          </a:xfrm>
        </p:spPr>
        <p:txBody>
          <a:bodyPr>
            <a:noAutofit/>
          </a:bodyPr>
          <a:lstStyle/>
          <a:p>
            <a:pPr marL="2119313" indent="-2119313">
              <a:spcBef>
                <a:spcPts val="0"/>
              </a:spcBef>
              <a:buNone/>
            </a:pPr>
            <a:r>
              <a:rPr lang="en-US" sz="2400" b="1" dirty="0" smtClean="0">
                <a:latin typeface="Calibri" pitchFamily="34" charset="0"/>
              </a:rPr>
              <a:t>Indicator #4:  Burden Reduction Targeting Index</a:t>
            </a:r>
            <a:endParaRPr lang="en-US" sz="2400" dirty="0">
              <a:latin typeface="Calibri" pitchFamily="34" charset="0"/>
            </a:endParaRPr>
          </a:p>
          <a:p>
            <a:pPr marL="2119313" indent="-2119313">
              <a:lnSpc>
                <a:spcPct val="50000"/>
              </a:lnSpc>
              <a:spcBef>
                <a:spcPts val="0"/>
              </a:spcBef>
              <a:buNone/>
            </a:pPr>
            <a:endParaRPr lang="en-US" sz="2400" dirty="0" smtClean="0">
              <a:latin typeface="Calibri" pitchFamily="34" charset="0"/>
            </a:endParaRPr>
          </a:p>
          <a:p>
            <a:pPr>
              <a:spcBef>
                <a:spcPts val="0"/>
              </a:spcBef>
              <a:buSzPct val="85000"/>
              <a:buFont typeface="Arial" pitchFamily="34" charset="0"/>
              <a:buChar char="•"/>
            </a:pPr>
            <a:r>
              <a:rPr lang="en-US" sz="2400" dirty="0" smtClean="0">
                <a:latin typeface="Calibri" pitchFamily="34" charset="0"/>
              </a:rPr>
              <a:t>This measure tells us whether </a:t>
            </a:r>
            <a:r>
              <a:rPr lang="en-US" sz="2400" dirty="0">
                <a:latin typeface="Calibri" pitchFamily="34" charset="0"/>
              </a:rPr>
              <a:t>high energy burden households have </a:t>
            </a:r>
            <a:r>
              <a:rPr lang="en-US" sz="2400" dirty="0" smtClean="0">
                <a:latin typeface="Calibri" pitchFamily="34" charset="0"/>
              </a:rPr>
              <a:t>a larger share of their energy bill paid with </a:t>
            </a:r>
            <a:r>
              <a:rPr lang="en-US" sz="2400" dirty="0">
                <a:latin typeface="Calibri" pitchFamily="34" charset="0"/>
              </a:rPr>
              <a:t>LIHEAP than average households</a:t>
            </a:r>
            <a:r>
              <a:rPr lang="en-US" sz="2400" dirty="0" smtClean="0">
                <a:latin typeface="Calibri" pitchFamily="34" charset="0"/>
              </a:rPr>
              <a:t>.</a:t>
            </a:r>
          </a:p>
          <a:p>
            <a:pPr marL="346075" indent="-346075">
              <a:lnSpc>
                <a:spcPct val="50000"/>
              </a:lnSpc>
              <a:spcBef>
                <a:spcPts val="0"/>
              </a:spcBef>
              <a:buNone/>
            </a:pPr>
            <a:endParaRPr lang="en-US" sz="2400" b="1" dirty="0" smtClean="0">
              <a:latin typeface="Calibri" pitchFamily="34" charset="0"/>
            </a:endParaRPr>
          </a:p>
          <a:p>
            <a:pPr marL="346075" indent="-346075">
              <a:lnSpc>
                <a:spcPct val="50000"/>
              </a:lnSpc>
              <a:spcBef>
                <a:spcPts val="0"/>
              </a:spcBef>
              <a:buNone/>
            </a:pPr>
            <a:endParaRPr lang="en-US" sz="2400" b="1" dirty="0" smtClean="0">
              <a:latin typeface="Calibri" pitchFamily="34" charset="0"/>
            </a:endParaRPr>
          </a:p>
          <a:p>
            <a:pPr marL="346075" indent="-346075">
              <a:spcBef>
                <a:spcPts val="0"/>
              </a:spcBef>
              <a:buNone/>
            </a:pPr>
            <a:r>
              <a:rPr lang="en-US" sz="2400" b="1" dirty="0" smtClean="0">
                <a:latin typeface="Calibri" pitchFamily="34" charset="0"/>
              </a:rPr>
              <a:t>Why </a:t>
            </a:r>
            <a:r>
              <a:rPr lang="en-US" sz="2400" b="1" dirty="0">
                <a:latin typeface="Calibri" pitchFamily="34" charset="0"/>
              </a:rPr>
              <a:t>Does </a:t>
            </a:r>
            <a:r>
              <a:rPr lang="en-US" sz="2400" b="1" dirty="0" smtClean="0">
                <a:latin typeface="Calibri" pitchFamily="34" charset="0"/>
              </a:rPr>
              <a:t>This Matter?</a:t>
            </a:r>
          </a:p>
          <a:p>
            <a:pPr marL="346075" indent="-346075">
              <a:lnSpc>
                <a:spcPct val="50000"/>
              </a:lnSpc>
              <a:spcBef>
                <a:spcPts val="0"/>
              </a:spcBef>
              <a:buNone/>
            </a:pPr>
            <a:endParaRPr lang="en-US" sz="2400" b="1" dirty="0">
              <a:latin typeface="Calibri" pitchFamily="34" charset="0"/>
            </a:endParaRPr>
          </a:p>
          <a:p>
            <a:pPr>
              <a:spcBef>
                <a:spcPts val="0"/>
              </a:spcBef>
              <a:buSzPct val="85000"/>
              <a:buFont typeface="Arial" pitchFamily="34" charset="0"/>
              <a:buChar char="•"/>
            </a:pPr>
            <a:r>
              <a:rPr lang="en-US" sz="2400" dirty="0" smtClean="0">
                <a:latin typeface="Calibri" pitchFamily="34" charset="0"/>
              </a:rPr>
              <a:t>The </a:t>
            </a:r>
            <a:r>
              <a:rPr lang="en-US" sz="2400" dirty="0">
                <a:latin typeface="Calibri" pitchFamily="34" charset="0"/>
              </a:rPr>
              <a:t>LIHEAP Act requires grantees to provide the highest level of assistance to households with the highest energy </a:t>
            </a:r>
            <a:r>
              <a:rPr lang="en-US" sz="2400" dirty="0" smtClean="0">
                <a:latin typeface="Calibri" pitchFamily="34" charset="0"/>
              </a:rPr>
              <a:t>burden. This measure goes beyond the size of the benefit to look at the share of the bill paid. </a:t>
            </a:r>
            <a:endParaRPr lang="en-US" sz="2400" b="1" dirty="0">
              <a:solidFill>
                <a:srgbClr val="C00000"/>
              </a:solidFill>
              <a:latin typeface="Calibri" pitchFamily="34" charset="0"/>
            </a:endParaRPr>
          </a:p>
          <a:p>
            <a:pPr marL="0" indent="0">
              <a:spcBef>
                <a:spcPts val="0"/>
              </a:spcBef>
              <a:buNone/>
            </a:pPr>
            <a:endParaRPr lang="en-US" sz="1800" dirty="0">
              <a:solidFill>
                <a:srgbClr val="C00000"/>
              </a:solidFill>
              <a:latin typeface="Calibri" pitchFamily="34" charset="0"/>
            </a:endParaRPr>
          </a:p>
        </p:txBody>
      </p:sp>
    </p:spTree>
    <p:extLst>
      <p:ext uri="{BB962C8B-B14F-4D97-AF65-F5344CB8AC3E}">
        <p14:creationId xmlns:p14="http://schemas.microsoft.com/office/powerpoint/2010/main" val="31176085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52400"/>
            <a:ext cx="9144000" cy="990600"/>
          </a:xfrm>
        </p:spPr>
        <p:txBody>
          <a:bodyPr>
            <a:norm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i="1" dirty="0">
                <a:latin typeface="Calibri" pitchFamily="34" charset="0"/>
              </a:rPr>
              <a:t>What are we reporting?  Why does it matter?</a:t>
            </a:r>
            <a:endParaRPr lang="en-US"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97</a:t>
            </a:fld>
            <a:endParaRPr lang="en-US"/>
          </a:p>
        </p:txBody>
      </p:sp>
      <p:sp>
        <p:nvSpPr>
          <p:cNvPr id="8" name="TextBox 7"/>
          <p:cNvSpPr txBox="1"/>
          <p:nvPr/>
        </p:nvSpPr>
        <p:spPr>
          <a:xfrm>
            <a:off x="408708" y="1773382"/>
            <a:ext cx="8278091" cy="4647426"/>
          </a:xfrm>
          <a:prstGeom prst="rect">
            <a:avLst/>
          </a:prstGeom>
          <a:noFill/>
        </p:spPr>
        <p:txBody>
          <a:bodyPr wrap="square" rtlCol="0">
            <a:spAutoFit/>
          </a:bodyPr>
          <a:lstStyle/>
          <a:p>
            <a:r>
              <a:rPr lang="en-US" sz="2300" dirty="0">
                <a:latin typeface="Calibri" pitchFamily="34" charset="0"/>
              </a:rPr>
              <a:t>I</a:t>
            </a:r>
            <a:r>
              <a:rPr lang="en-US" sz="2300" dirty="0" smtClean="0">
                <a:latin typeface="Calibri" pitchFamily="34" charset="0"/>
              </a:rPr>
              <a:t>ndex scores will be “automatically” calculated based on the data grantees enter into OLDC.   It is helpful, however, to understand what index scores tell us.  In the case of the Burden Reduction Targeting Index:</a:t>
            </a:r>
          </a:p>
          <a:p>
            <a:pPr>
              <a:lnSpc>
                <a:spcPct val="110000"/>
              </a:lnSpc>
            </a:pPr>
            <a:endParaRPr lang="en-US" sz="2000" dirty="0">
              <a:latin typeface="Calibri" pitchFamily="34" charset="0"/>
            </a:endParaRPr>
          </a:p>
          <a:p>
            <a:pPr marL="914400" indent="-914400"/>
            <a:r>
              <a:rPr lang="en-US" sz="2100" b="1" dirty="0" smtClean="0">
                <a:latin typeface="Calibri" pitchFamily="34" charset="0"/>
              </a:rPr>
              <a:t>= 100: 	High burden households had the same amount of their home energy bill paid by LIHEAP than average households.</a:t>
            </a:r>
          </a:p>
          <a:p>
            <a:pPr marL="914400" indent="-914400"/>
            <a:endParaRPr lang="en-US" sz="1600" b="1" dirty="0" smtClean="0">
              <a:latin typeface="Calibri" pitchFamily="34" charset="0"/>
            </a:endParaRPr>
          </a:p>
          <a:p>
            <a:pPr marL="914400" indent="-914400"/>
            <a:r>
              <a:rPr lang="en-US" sz="2100" b="1" dirty="0" smtClean="0">
                <a:latin typeface="Calibri" pitchFamily="34" charset="0"/>
              </a:rPr>
              <a:t>&lt; 100: 	High burden households had a lower percentage of their home energy bill paid by LIHEAP than average households.</a:t>
            </a:r>
          </a:p>
          <a:p>
            <a:pPr marL="914400" indent="-914400"/>
            <a:endParaRPr lang="en-US" b="1" dirty="0" smtClean="0">
              <a:latin typeface="Calibri" pitchFamily="34" charset="0"/>
            </a:endParaRPr>
          </a:p>
          <a:p>
            <a:pPr marL="914400" indent="-914400"/>
            <a:r>
              <a:rPr lang="en-US" sz="2100" b="1" dirty="0" smtClean="0">
                <a:latin typeface="Calibri" pitchFamily="34" charset="0"/>
              </a:rPr>
              <a:t>&gt; 100: 	High burden households had a higher amount of their home energy bill paid by LIHEAP than average households.</a:t>
            </a:r>
          </a:p>
          <a:p>
            <a:pPr>
              <a:lnSpc>
                <a:spcPct val="110000"/>
              </a:lnSpc>
            </a:pPr>
            <a:endParaRPr lang="en-US" sz="2000" dirty="0">
              <a:latin typeface="Calibri" pitchFamily="34" charset="0"/>
            </a:endParaRPr>
          </a:p>
        </p:txBody>
      </p:sp>
    </p:spTree>
    <p:extLst>
      <p:ext uri="{BB962C8B-B14F-4D97-AF65-F5344CB8AC3E}">
        <p14:creationId xmlns:p14="http://schemas.microsoft.com/office/powerpoint/2010/main" val="32454613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7709" y="152400"/>
            <a:ext cx="9171709" cy="990600"/>
          </a:xfrm>
        </p:spPr>
        <p:txBody>
          <a:bodyPr>
            <a:normAutofit/>
          </a:bodyPr>
          <a:lstStyle/>
          <a:p>
            <a:pPr marL="1828800" indent="-1717675">
              <a:lnSpc>
                <a:spcPct val="90000"/>
              </a:lnSpc>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dirty="0" smtClean="0">
                <a:solidFill>
                  <a:schemeClr val="tx2">
                    <a:lumMod val="75000"/>
                  </a:schemeClr>
                </a:solidFill>
                <a:latin typeface="Calibri" pitchFamily="34" charset="0"/>
              </a:rPr>
              <a:t/>
            </a:r>
            <a:br>
              <a:rPr lang="en-US" sz="2800" b="1" dirty="0" smtClean="0">
                <a:solidFill>
                  <a:schemeClr val="tx2">
                    <a:lumMod val="75000"/>
                  </a:schemeClr>
                </a:solidFill>
                <a:latin typeface="Calibri" pitchFamily="34" charset="0"/>
              </a:rPr>
            </a:br>
            <a:r>
              <a:rPr lang="en-US" sz="2800" b="1" i="1" dirty="0" smtClean="0">
                <a:latin typeface="Calibri" pitchFamily="34" charset="0"/>
              </a:rPr>
              <a:t>What </a:t>
            </a:r>
            <a:r>
              <a:rPr lang="en-US" sz="2800" b="1" i="1" dirty="0">
                <a:latin typeface="Calibri" pitchFamily="34" charset="0"/>
              </a:rPr>
              <a:t>are we reporting?  Why does it matter?</a:t>
            </a:r>
            <a:endParaRPr lang="en-US" sz="2800" b="1" dirty="0">
              <a:solidFill>
                <a:srgbClr val="00B050"/>
              </a:solidFill>
              <a:latin typeface="Calibri" pitchFamily="34" charset="0"/>
            </a:endParaRPr>
          </a:p>
        </p:txBody>
      </p:sp>
      <p:sp>
        <p:nvSpPr>
          <p:cNvPr id="10" name="Slide Number Placeholder 9"/>
          <p:cNvSpPr>
            <a:spLocks noGrp="1"/>
          </p:cNvSpPr>
          <p:nvPr>
            <p:ph type="sldNum" sz="quarter" idx="12"/>
          </p:nvPr>
        </p:nvSpPr>
        <p:spPr/>
        <p:txBody>
          <a:bodyPr>
            <a:normAutofit fontScale="55000" lnSpcReduction="20000"/>
          </a:bodyPr>
          <a:lstStyle/>
          <a:p>
            <a:fld id="{EFE5B013-A80A-40D2-8FAE-6E44A516CF2D}" type="slidenum">
              <a:rPr lang="en-US" smtClean="0"/>
              <a:pPr/>
              <a:t>98</a:t>
            </a:fld>
            <a:endParaRPr lang="en-US"/>
          </a:p>
        </p:txBody>
      </p:sp>
      <p:grpSp>
        <p:nvGrpSpPr>
          <p:cNvPr id="2" name="Group 12"/>
          <p:cNvGrpSpPr/>
          <p:nvPr/>
        </p:nvGrpSpPr>
        <p:grpSpPr>
          <a:xfrm>
            <a:off x="4876800" y="2212557"/>
            <a:ext cx="3694022" cy="2774062"/>
            <a:chOff x="5257797" y="1993086"/>
            <a:chExt cx="3429002" cy="2139648"/>
          </a:xfrm>
        </p:grpSpPr>
        <p:sp>
          <p:nvSpPr>
            <p:cNvPr id="14" name="Text Box 2"/>
            <p:cNvSpPr txBox="1">
              <a:spLocks noChangeArrowheads="1"/>
            </p:cNvSpPr>
            <p:nvPr/>
          </p:nvSpPr>
          <p:spPr bwMode="auto">
            <a:xfrm>
              <a:off x="5257800" y="1993086"/>
              <a:ext cx="3428999" cy="94955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pPr>
              <a:r>
                <a:rPr lang="en-US" sz="1700" dirty="0">
                  <a:effectLst/>
                  <a:latin typeface="Calibri"/>
                  <a:ea typeface="Calibri"/>
                  <a:cs typeface="Times New Roman"/>
                </a:rPr>
                <a:t>In 2005, high burden </a:t>
              </a:r>
              <a:r>
                <a:rPr lang="en-US" sz="1700" dirty="0" smtClean="0">
                  <a:effectLst/>
                  <a:latin typeface="Calibri"/>
                  <a:ea typeface="Calibri"/>
                  <a:cs typeface="Times New Roman"/>
                </a:rPr>
                <a:t>households had 13% of their annual home energy bill paid, compared to the average of 17%.</a:t>
              </a:r>
            </a:p>
            <a:p>
              <a:pPr marL="0" marR="0">
                <a:lnSpc>
                  <a:spcPct val="50000"/>
                </a:lnSpc>
                <a:spcBef>
                  <a:spcPts val="0"/>
                </a:spcBef>
              </a:pPr>
              <a:endParaRPr lang="en-US" sz="1400" dirty="0" smtClean="0">
                <a:effectLst/>
                <a:latin typeface="Calibri"/>
                <a:ea typeface="Calibri"/>
                <a:cs typeface="Times New Roman"/>
              </a:endParaRPr>
            </a:p>
            <a:p>
              <a:pPr marL="0" marR="0">
                <a:spcBef>
                  <a:spcPts val="0"/>
                </a:spcBef>
              </a:pPr>
              <a:r>
                <a:rPr lang="en-US" sz="1600" b="1" dirty="0" smtClean="0">
                  <a:solidFill>
                    <a:srgbClr val="00B050"/>
                  </a:solidFill>
                  <a:latin typeface="Calibri"/>
                  <a:ea typeface="Calibri"/>
                  <a:cs typeface="Times New Roman"/>
                </a:rPr>
                <a:t>[</a:t>
              </a:r>
              <a:r>
                <a:rPr lang="en-US" sz="1600" b="1" dirty="0" smtClean="0">
                  <a:solidFill>
                    <a:srgbClr val="00B050"/>
                  </a:solidFill>
                  <a:effectLst/>
                  <a:latin typeface="Calibri"/>
                  <a:ea typeface="Calibri"/>
                  <a:cs typeface="Times New Roman"/>
                </a:rPr>
                <a:t>Index Score: </a:t>
              </a:r>
              <a:r>
                <a:rPr lang="en-US" sz="1600" b="1" dirty="0">
                  <a:solidFill>
                    <a:srgbClr val="00B050"/>
                  </a:solidFill>
                  <a:latin typeface="Calibri"/>
                  <a:ea typeface="Calibri"/>
                  <a:cs typeface="Times New Roman"/>
                </a:rPr>
                <a:t> </a:t>
              </a:r>
              <a:r>
                <a:rPr lang="en-US" sz="1600" b="1" dirty="0" smtClean="0">
                  <a:solidFill>
                    <a:srgbClr val="00B050"/>
                  </a:solidFill>
                  <a:effectLst/>
                  <a:latin typeface="Calibri"/>
                  <a:ea typeface="Calibri"/>
                  <a:cs typeface="Times New Roman"/>
                </a:rPr>
                <a:t>76]</a:t>
              </a:r>
              <a:endParaRPr lang="en-US" sz="1050" b="1" dirty="0">
                <a:solidFill>
                  <a:srgbClr val="00B050"/>
                </a:solidFill>
                <a:effectLst/>
                <a:latin typeface="Calibri"/>
                <a:ea typeface="Calibri"/>
                <a:cs typeface="Times New Roman"/>
              </a:endParaRPr>
            </a:p>
          </p:txBody>
        </p:sp>
        <p:sp>
          <p:nvSpPr>
            <p:cNvPr id="15" name="Text Box 2"/>
            <p:cNvSpPr txBox="1">
              <a:spLocks noChangeArrowheads="1"/>
            </p:cNvSpPr>
            <p:nvPr/>
          </p:nvSpPr>
          <p:spPr bwMode="auto">
            <a:xfrm>
              <a:off x="5257797" y="3171306"/>
              <a:ext cx="3429000" cy="96142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r>
                <a:rPr lang="en-US" sz="1700" dirty="0" smtClean="0">
                  <a:effectLst/>
                  <a:latin typeface="Calibri"/>
                  <a:ea typeface="Calibri"/>
                  <a:cs typeface="Times New Roman"/>
                </a:rPr>
                <a:t>In </a:t>
              </a:r>
              <a:r>
                <a:rPr lang="en-US" sz="1700" dirty="0">
                  <a:effectLst/>
                  <a:latin typeface="Calibri"/>
                  <a:ea typeface="Calibri"/>
                  <a:cs typeface="Times New Roman"/>
                </a:rPr>
                <a:t>2009, high burden </a:t>
              </a:r>
              <a:r>
                <a:rPr lang="en-US" sz="1700" dirty="0" smtClean="0">
                  <a:effectLst/>
                  <a:latin typeface="Calibri"/>
                  <a:ea typeface="Calibri"/>
                  <a:cs typeface="Times New Roman"/>
                </a:rPr>
                <a:t>households had 24% of their annual home energy bill paid, compared to the average of 25%.</a:t>
              </a:r>
            </a:p>
            <a:p>
              <a:pPr marL="0" marR="0">
                <a:lnSpc>
                  <a:spcPct val="50000"/>
                </a:lnSpc>
              </a:pPr>
              <a:endParaRPr lang="en-US" sz="1600" dirty="0" smtClean="0">
                <a:effectLst/>
                <a:latin typeface="Calibri"/>
                <a:ea typeface="Calibri"/>
                <a:cs typeface="Times New Roman"/>
              </a:endParaRPr>
            </a:p>
            <a:p>
              <a:pPr marL="0" marR="0"/>
              <a:r>
                <a:rPr lang="en-US" sz="1600" b="1" dirty="0" smtClean="0">
                  <a:solidFill>
                    <a:srgbClr val="00B050"/>
                  </a:solidFill>
                  <a:effectLst/>
                  <a:latin typeface="Calibri"/>
                  <a:ea typeface="Calibri"/>
                  <a:cs typeface="Times New Roman"/>
                </a:rPr>
                <a:t>[Index Score:  96]</a:t>
              </a:r>
              <a:endParaRPr lang="en-US" sz="1600" b="1" dirty="0">
                <a:solidFill>
                  <a:srgbClr val="00B050"/>
                </a:solidFill>
                <a:effectLst/>
                <a:latin typeface="Calibri"/>
                <a:ea typeface="Calibri"/>
                <a:cs typeface="Times New Roman"/>
              </a:endParaRPr>
            </a:p>
          </p:txBody>
        </p:sp>
      </p:grpSp>
      <p:sp>
        <p:nvSpPr>
          <p:cNvPr id="16" name="TextBox 15"/>
          <p:cNvSpPr txBox="1"/>
          <p:nvPr/>
        </p:nvSpPr>
        <p:spPr>
          <a:xfrm>
            <a:off x="-228601" y="1628163"/>
            <a:ext cx="8430491" cy="461665"/>
          </a:xfrm>
          <a:prstGeom prst="rect">
            <a:avLst/>
          </a:prstGeom>
          <a:noFill/>
        </p:spPr>
        <p:txBody>
          <a:bodyPr wrap="square" rtlCol="0">
            <a:spAutoFit/>
          </a:bodyPr>
          <a:lstStyle/>
          <a:p>
            <a:pPr marL="512763"/>
            <a:r>
              <a:rPr lang="en-US" sz="2400" b="1" dirty="0" smtClean="0">
                <a:latin typeface="Calibri" pitchFamily="34" charset="0"/>
              </a:rPr>
              <a:t>Indicator #4:  Burden Reduction Targeting Index Example</a:t>
            </a:r>
            <a:endParaRPr lang="en-US" sz="2400" b="1" dirty="0">
              <a:latin typeface="Calibri" pitchFamily="34" charset="0"/>
            </a:endParaRPr>
          </a:p>
        </p:txBody>
      </p:sp>
      <p:sp>
        <p:nvSpPr>
          <p:cNvPr id="18" name="Rectangle 17"/>
          <p:cNvSpPr/>
          <p:nvPr/>
        </p:nvSpPr>
        <p:spPr>
          <a:xfrm>
            <a:off x="304800" y="5257800"/>
            <a:ext cx="8534400" cy="13745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38150" y="5352723"/>
            <a:ext cx="8267700" cy="1231106"/>
          </a:xfrm>
          <a:prstGeom prst="rect">
            <a:avLst/>
          </a:prstGeom>
          <a:noFill/>
        </p:spPr>
        <p:txBody>
          <a:bodyPr wrap="square" rtlCol="0">
            <a:spAutoFit/>
          </a:bodyPr>
          <a:lstStyle/>
          <a:p>
            <a:r>
              <a:rPr lang="en-US" sz="1700" b="1" dirty="0">
                <a:latin typeface="Calibri" pitchFamily="34" charset="0"/>
              </a:rPr>
              <a:t>Does </a:t>
            </a:r>
            <a:r>
              <a:rPr lang="en-US" sz="1700" b="1" dirty="0" smtClean="0">
                <a:latin typeface="Calibri" pitchFamily="34" charset="0"/>
              </a:rPr>
              <a:t>LIHEAP pay </a:t>
            </a:r>
            <a:r>
              <a:rPr lang="en-US" sz="1700" b="1" dirty="0">
                <a:latin typeface="Calibri" pitchFamily="34" charset="0"/>
              </a:rPr>
              <a:t>a larger share of the home energy bill for high burden households? </a:t>
            </a:r>
            <a:endParaRPr lang="en-US" sz="1700" b="1" dirty="0" smtClean="0">
              <a:latin typeface="Calibri" pitchFamily="34" charset="0"/>
            </a:endParaRPr>
          </a:p>
          <a:p>
            <a:endParaRPr lang="en-US" sz="600" b="1" dirty="0">
              <a:latin typeface="Calibri" pitchFamily="34" charset="0"/>
            </a:endParaRPr>
          </a:p>
          <a:p>
            <a:r>
              <a:rPr lang="en-US" sz="1700" dirty="0" smtClean="0">
                <a:latin typeface="Calibri" pitchFamily="34" charset="0"/>
              </a:rPr>
              <a:t>No</a:t>
            </a:r>
            <a:r>
              <a:rPr lang="en-US" sz="1700" dirty="0">
                <a:latin typeface="Calibri" pitchFamily="34" charset="0"/>
              </a:rPr>
              <a:t>. In both 2005 and 2009, high burden households had a lower percentage of their home energy bill paid by the program than the average household. But, the program improved on this measure between 2005 and 2009.</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12524"/>
            <a:ext cx="4953000" cy="297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9257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152400"/>
            <a:ext cx="9144000" cy="990600"/>
          </a:xfrm>
        </p:spPr>
        <p:txBody>
          <a:bodyPr>
            <a:normAutofit/>
          </a:bodyPr>
          <a:lstStyle/>
          <a:p>
            <a:pPr marL="1828800" indent="-1717675">
              <a:lnSpc>
                <a:spcPct val="90000"/>
              </a:lnSpc>
              <a:tabLst>
                <a:tab pos="1828800" algn="l"/>
              </a:tabLst>
            </a:pPr>
            <a:r>
              <a:rPr lang="en-US" sz="2800" b="1" dirty="0" smtClean="0">
                <a:solidFill>
                  <a:schemeClr val="tx2">
                    <a:lumMod val="75000"/>
                  </a:schemeClr>
                </a:solidFill>
                <a:latin typeface="Calibri" pitchFamily="34" charset="0"/>
              </a:rPr>
              <a:t>Explaining </a:t>
            </a:r>
            <a:r>
              <a:rPr lang="en-US" sz="2800" b="1" dirty="0">
                <a:solidFill>
                  <a:schemeClr val="tx2">
                    <a:lumMod val="75000"/>
                  </a:schemeClr>
                </a:solidFill>
                <a:latin typeface="Calibri" pitchFamily="34" charset="0"/>
              </a:rPr>
              <a:t>Energy Burden Measure Data     </a:t>
            </a:r>
            <a:r>
              <a:rPr lang="en-US" sz="2800" b="1" dirty="0" smtClean="0">
                <a:solidFill>
                  <a:schemeClr val="tx2">
                    <a:lumMod val="75000"/>
                  </a:schemeClr>
                </a:solidFill>
                <a:latin typeface="Calibri" pitchFamily="34" charset="0"/>
              </a:rPr>
              <a:t/>
            </a:r>
            <a:br>
              <a:rPr lang="en-US" sz="2800" b="1" dirty="0" smtClean="0">
                <a:solidFill>
                  <a:schemeClr val="tx2">
                    <a:lumMod val="75000"/>
                  </a:schemeClr>
                </a:solidFill>
                <a:latin typeface="Calibri" pitchFamily="34" charset="0"/>
              </a:rPr>
            </a:br>
            <a:r>
              <a:rPr lang="en-US" sz="2800" b="1" i="1" dirty="0" smtClean="0">
                <a:latin typeface="Calibri" pitchFamily="34" charset="0"/>
              </a:rPr>
              <a:t>Using LIHEAP Performance Measures</a:t>
            </a:r>
            <a:endParaRPr lang="en-US" sz="2800" b="1" dirty="0">
              <a:solidFill>
                <a:srgbClr val="00B050"/>
              </a:solidFill>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99</a:t>
            </a:fld>
            <a:endParaRPr lang="en-US"/>
          </a:p>
        </p:txBody>
      </p:sp>
      <p:sp>
        <p:nvSpPr>
          <p:cNvPr id="3" name="Content Placeholder 2"/>
          <p:cNvSpPr>
            <a:spLocks noGrp="1"/>
          </p:cNvSpPr>
          <p:nvPr>
            <p:ph sz="quarter" idx="1"/>
          </p:nvPr>
        </p:nvSpPr>
        <p:spPr>
          <a:xfrm>
            <a:off x="381000" y="1752600"/>
            <a:ext cx="8153400" cy="4632960"/>
          </a:xfrm>
        </p:spPr>
        <p:txBody>
          <a:bodyPr>
            <a:normAutofit/>
          </a:bodyPr>
          <a:lstStyle/>
          <a:p>
            <a:pPr marL="55563" indent="0">
              <a:lnSpc>
                <a:spcPct val="110000"/>
              </a:lnSpc>
              <a:spcBef>
                <a:spcPts val="0"/>
              </a:spcBef>
              <a:buNone/>
            </a:pPr>
            <a:r>
              <a:rPr lang="en-US" sz="2800" b="1" dirty="0" smtClean="0">
                <a:latin typeface="Calibri" pitchFamily="34" charset="0"/>
              </a:rPr>
              <a:t>How Can Grantees Use Energy Burden Data?</a:t>
            </a:r>
          </a:p>
          <a:p>
            <a:pPr marL="55563" indent="0">
              <a:lnSpc>
                <a:spcPct val="110000"/>
              </a:lnSpc>
              <a:spcBef>
                <a:spcPts val="0"/>
              </a:spcBef>
              <a:buNone/>
            </a:pPr>
            <a:endParaRPr lang="en-US" sz="1300" b="1" dirty="0">
              <a:latin typeface="Calibri" pitchFamily="34" charset="0"/>
            </a:endParaRPr>
          </a:p>
          <a:p>
            <a:pPr marL="398462" indent="-342900">
              <a:spcBef>
                <a:spcPts val="0"/>
              </a:spcBef>
              <a:buSzPct val="85000"/>
              <a:buFont typeface="Arial" pitchFamily="34" charset="0"/>
              <a:buChar char="•"/>
            </a:pPr>
            <a:r>
              <a:rPr lang="en-US" sz="2000" b="1" dirty="0" smtClean="0">
                <a:latin typeface="Calibri" pitchFamily="34" charset="0"/>
              </a:rPr>
              <a:t>The Benefit Matrix.  </a:t>
            </a:r>
            <a:r>
              <a:rPr lang="en-US" sz="2000" dirty="0" smtClean="0">
                <a:latin typeface="Calibri" pitchFamily="34" charset="0"/>
              </a:rPr>
              <a:t>Many grantees evaluate their benefit </a:t>
            </a:r>
            <a:r>
              <a:rPr lang="en-US" sz="2000" dirty="0">
                <a:latin typeface="Calibri" pitchFamily="34" charset="0"/>
              </a:rPr>
              <a:t>matrix </a:t>
            </a:r>
            <a:r>
              <a:rPr lang="en-US" sz="2000" dirty="0" smtClean="0">
                <a:latin typeface="Calibri" pitchFamily="34" charset="0"/>
              </a:rPr>
              <a:t>each year </a:t>
            </a:r>
            <a:r>
              <a:rPr lang="en-US" sz="2000" dirty="0">
                <a:latin typeface="Calibri" pitchFamily="34" charset="0"/>
              </a:rPr>
              <a:t>to decide </a:t>
            </a:r>
            <a:r>
              <a:rPr lang="en-US" sz="2000" dirty="0" smtClean="0">
                <a:latin typeface="Calibri" pitchFamily="34" charset="0"/>
              </a:rPr>
              <a:t>whether to change benefit levels for households (based on income, fuel type, and other factors).  </a:t>
            </a:r>
            <a:r>
              <a:rPr lang="en-US" sz="2000" dirty="0">
                <a:latin typeface="Calibri" pitchFamily="34" charset="0"/>
              </a:rPr>
              <a:t>E</a:t>
            </a:r>
            <a:r>
              <a:rPr lang="en-US" sz="2000" dirty="0" smtClean="0">
                <a:latin typeface="Calibri" pitchFamily="34" charset="0"/>
              </a:rPr>
              <a:t>nergy burden measures will show grantees whether </a:t>
            </a:r>
            <a:r>
              <a:rPr lang="en-US" sz="2000" dirty="0">
                <a:latin typeface="Calibri" pitchFamily="34" charset="0"/>
              </a:rPr>
              <a:t>or not </a:t>
            </a:r>
            <a:r>
              <a:rPr lang="en-US" sz="2000" dirty="0" smtClean="0">
                <a:latin typeface="Calibri" pitchFamily="34" charset="0"/>
              </a:rPr>
              <a:t>their matrix is effectively targeting assistance to high burden households.</a:t>
            </a:r>
          </a:p>
          <a:p>
            <a:pPr marL="398462" indent="-342900">
              <a:lnSpc>
                <a:spcPct val="110000"/>
              </a:lnSpc>
              <a:spcBef>
                <a:spcPts val="0"/>
              </a:spcBef>
              <a:buSzPct val="85000"/>
              <a:buFont typeface="Arial" pitchFamily="34" charset="0"/>
              <a:buChar char="•"/>
            </a:pPr>
            <a:endParaRPr lang="en-US" sz="2000" dirty="0" smtClean="0">
              <a:latin typeface="Calibri" pitchFamily="34" charset="0"/>
            </a:endParaRPr>
          </a:p>
          <a:p>
            <a:pPr marL="398462" lvl="0" indent="-342900">
              <a:spcBef>
                <a:spcPts val="0"/>
              </a:spcBef>
              <a:buSzPct val="85000"/>
              <a:buFont typeface="Arial" pitchFamily="34" charset="0"/>
              <a:buChar char="•"/>
            </a:pPr>
            <a:r>
              <a:rPr lang="en-US" sz="2000" b="1" dirty="0" smtClean="0">
                <a:latin typeface="Calibri" pitchFamily="34" charset="0"/>
              </a:rPr>
              <a:t>Moving Beyond Bill Payment Assistance.   </a:t>
            </a:r>
            <a:r>
              <a:rPr lang="en-US" sz="2000" dirty="0" smtClean="0">
                <a:latin typeface="Calibri" pitchFamily="34" charset="0"/>
              </a:rPr>
              <a:t>Energy burden measures will illuminate areas where energy program coordination might be useful.  For example, if </a:t>
            </a:r>
            <a:r>
              <a:rPr lang="en-US" sz="2000" dirty="0">
                <a:latin typeface="Calibri" pitchFamily="34" charset="0"/>
              </a:rPr>
              <a:t>f</a:t>
            </a:r>
            <a:r>
              <a:rPr lang="en-US" sz="2000" dirty="0" smtClean="0">
                <a:latin typeface="Calibri" pitchFamily="34" charset="0"/>
              </a:rPr>
              <a:t>uel </a:t>
            </a:r>
            <a:r>
              <a:rPr lang="en-US" sz="2000" dirty="0">
                <a:latin typeface="Calibri" pitchFamily="34" charset="0"/>
              </a:rPr>
              <a:t>oil clients </a:t>
            </a:r>
            <a:r>
              <a:rPr lang="en-US" sz="2000" dirty="0" smtClean="0">
                <a:latin typeface="Calibri" pitchFamily="34" charset="0"/>
              </a:rPr>
              <a:t>continually have high </a:t>
            </a:r>
            <a:r>
              <a:rPr lang="en-US" sz="2000" dirty="0">
                <a:latin typeface="Calibri" pitchFamily="34" charset="0"/>
              </a:rPr>
              <a:t>bills and </a:t>
            </a:r>
            <a:r>
              <a:rPr lang="en-US" sz="2000" dirty="0" smtClean="0">
                <a:latin typeface="Calibri" pitchFamily="34" charset="0"/>
              </a:rPr>
              <a:t>are receiving high LIHEAP benefits—it may prove valuable to target weatherization funding or other energy efficiency efforts toward these households.  </a:t>
            </a:r>
            <a:endParaRPr lang="en-US" sz="2000" dirty="0">
              <a:latin typeface="Calibri" pitchFamily="34" charset="0"/>
            </a:endParaRPr>
          </a:p>
          <a:p>
            <a:pPr marL="0" indent="0">
              <a:buNone/>
            </a:pPr>
            <a:endParaRPr lang="en-US" dirty="0"/>
          </a:p>
          <a:p>
            <a:pPr marL="0" indent="0">
              <a:buNone/>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2551256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13120</TotalTime>
  <Words>6681</Words>
  <Application>Microsoft Office PowerPoint</Application>
  <PresentationFormat>On-screen Show (4:3)</PresentationFormat>
  <Paragraphs>1355</Paragraphs>
  <Slides>103</Slides>
  <Notes>32</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Median</vt:lpstr>
      <vt:lpstr>LIHEAP Performance Measures</vt:lpstr>
      <vt:lpstr>Introduction:  Training Overview</vt:lpstr>
      <vt:lpstr>Introduction:  Training Overview</vt:lpstr>
      <vt:lpstr>Introduction:  Training Overview</vt:lpstr>
      <vt:lpstr>Introduction:  Training Overview</vt:lpstr>
      <vt:lpstr>Introduction:  Training Overview</vt:lpstr>
      <vt:lpstr>Introduction:  Navigating the Session</vt:lpstr>
      <vt:lpstr>Part One – LIHEAP Performance Measures</vt:lpstr>
      <vt:lpstr>Restoration and Prevention Measures</vt:lpstr>
      <vt:lpstr>Section 1: Restoration and Prevention Measures What Data Do You Need?</vt:lpstr>
      <vt:lpstr>Section 1: Restoration and Prevention Measures What Data Do You Need?</vt:lpstr>
      <vt:lpstr>Section 1: Restoration and Prevention Measures What Data Do You Need?</vt:lpstr>
      <vt:lpstr>Section 1: Restoration and Prevention Measures What Data Do You Need?</vt:lpstr>
      <vt:lpstr>Section 1: Restoration and Prevention Measures Steps for Collecting the Data</vt:lpstr>
      <vt:lpstr>Section 1: Restoration and Prevention Measures Steps for Collecting the Data</vt:lpstr>
      <vt:lpstr>Section 1: Restoration and Prevention Measures Steps for Collecting the Data</vt:lpstr>
      <vt:lpstr>Section 1: Restoration and Prevention Measures Steps for Collecting the Data</vt:lpstr>
      <vt:lpstr>Section 1: Restoration and Prevention Measures Steps for Collecting the Data</vt:lpstr>
      <vt:lpstr>Section 1: Restoration and Prevention Measures Steps for Collecting the Data</vt:lpstr>
      <vt:lpstr>Section 1: Restoration and Prevention Measures Data Collection </vt:lpstr>
      <vt:lpstr>Section 2: Restoration and Prevention Measures Completing Report Parts VI and VII</vt:lpstr>
      <vt:lpstr>Section 2: Restoration and Prevention Measures Completing Report Parts VI and VII</vt:lpstr>
      <vt:lpstr>Section 2: Restoration and Prevention Measures Completing Report Parts VI and VII</vt:lpstr>
      <vt:lpstr>Section 2: Restoration and Prevention Measures Data Reporting </vt:lpstr>
      <vt:lpstr>Energy Burden Measures</vt:lpstr>
      <vt:lpstr>Section 3:   Energy Burden Measure Data Collection What Data Do You Need?</vt:lpstr>
      <vt:lpstr>Section 3:   Energy Burden Measure Data Collection What Data Do You Need?</vt:lpstr>
      <vt:lpstr>Section 3:   Energy Burden Measure Data Collection What Data Do You Need?</vt:lpstr>
      <vt:lpstr>Section 3:   Energy Burden Measure Data Collection What Data Do You Need?</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 Steps for Collecting the Data</vt:lpstr>
      <vt:lpstr>Section 3:   Energy Burden Measure Data Collection</vt:lpstr>
      <vt:lpstr>Section 4:  Energy Burden Measure Data Reporting</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Section 4:  Energy Burden Measure Data Reporting Completing Part V of the Report</vt:lpstr>
      <vt:lpstr>Break</vt:lpstr>
      <vt:lpstr>Part Two – Checklist, Schedule, and Resources</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5:  LIHEAP Performance Measures Checklist</vt:lpstr>
      <vt:lpstr>Section 6:  LIHEAP Performance Measures Timeline</vt:lpstr>
      <vt:lpstr>Section 6:  LIHEAP Performance Measures Timeline</vt:lpstr>
      <vt:lpstr>Section 6:  LIHEAP Performance Measures Timeline</vt:lpstr>
      <vt:lpstr>Section 6:  LIHEAP Performance Measures Timeline</vt:lpstr>
      <vt:lpstr>Section 6:  LIHEAP Performance Measures Timeline</vt:lpstr>
      <vt:lpstr>Section 7:  Performance Measures Resources</vt:lpstr>
      <vt:lpstr>Section 7: Performance Measures Resources</vt:lpstr>
      <vt:lpstr>Section 7: Performance Measures Resources</vt:lpstr>
      <vt:lpstr>Section 7: Performance Measures Resources</vt:lpstr>
      <vt:lpstr>Section 7: Performance Measures Resources</vt:lpstr>
      <vt:lpstr>Section 7: Performance Measures Resources</vt:lpstr>
      <vt:lpstr>Section 7:  Performance Measures Resources</vt:lpstr>
      <vt:lpstr>Break</vt:lpstr>
      <vt:lpstr>Introduction:  Training Overview</vt:lpstr>
      <vt:lpstr>Part 3: LIHEAP Performance Management System</vt:lpstr>
      <vt:lpstr>Part 3: LIHEAP Performance Management System</vt:lpstr>
      <vt:lpstr>Part 3: LIHEAP Performance Management System</vt:lpstr>
      <vt:lpstr>Part 3: LIHEAP Performance Management System</vt:lpstr>
      <vt:lpstr>Part 3: LIHEAP Performance Management System </vt:lpstr>
      <vt:lpstr>Restoration and Prevention Measures What are We Reporting?  Why Does It Matter? </vt:lpstr>
      <vt:lpstr>Restoration and Prevention Measures Using LIHEAP Performance Measures</vt:lpstr>
      <vt:lpstr>Restoration and Prevention Measures Using LIHEAP Performance Measures</vt:lpstr>
      <vt:lpstr>Explaining Energy Burden Measure Data      What are we reporting?  Why does it matter?</vt:lpstr>
      <vt:lpstr>Explaining Energy Burden Measure Data     What are we reporting?  Why does it matter?</vt:lpstr>
      <vt:lpstr>Explaining Energy Burden Measure Data     What are we reporting?  Why does it matter?</vt:lpstr>
      <vt:lpstr>Explaining Energy Burden Measure Data     What are we reporting?  Why does it matter?</vt:lpstr>
      <vt:lpstr>Explaining Energy Burden Measure Data     What are we reporting?  Why does it matter?</vt:lpstr>
      <vt:lpstr>Explaining Energy Burden Measure Data     What are we reporting?  Why does it matter?</vt:lpstr>
      <vt:lpstr>Explaining Energy Burden Measure Data      What are we reporting?  Why does it matter?</vt:lpstr>
      <vt:lpstr>Explaining Energy Burden Measure Data      Using LIHEAP Performance Measures</vt:lpstr>
      <vt:lpstr>Part 3:  LIHEAP Performance Management System</vt:lpstr>
      <vt:lpstr>Part 3: LIHEAP Performance Management System</vt:lpstr>
      <vt:lpstr>Part 3:  LIHEAP Performance Management System</vt:lpstr>
      <vt:lpstr>Break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LIHEAP Performance Measures</dc:title>
  <dc:creator>Melissa</dc:creator>
  <cp:lastModifiedBy>Ncavallo</cp:lastModifiedBy>
  <cp:revision>837</cp:revision>
  <cp:lastPrinted>2014-04-20T18:09:32Z</cp:lastPrinted>
  <dcterms:created xsi:type="dcterms:W3CDTF">2014-03-26T19:10:28Z</dcterms:created>
  <dcterms:modified xsi:type="dcterms:W3CDTF">2015-06-19T13:36:07Z</dcterms:modified>
</cp:coreProperties>
</file>