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73"/>
  </p:notesMasterIdLst>
  <p:handoutMasterIdLst>
    <p:handoutMasterId r:id="rId74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332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15" r:id="rId38"/>
    <p:sldId id="295" r:id="rId39"/>
    <p:sldId id="296" r:id="rId40"/>
    <p:sldId id="297" r:id="rId41"/>
    <p:sldId id="298" r:id="rId42"/>
    <p:sldId id="306" r:id="rId43"/>
    <p:sldId id="300" r:id="rId44"/>
    <p:sldId id="301" r:id="rId45"/>
    <p:sldId id="302" r:id="rId46"/>
    <p:sldId id="303" r:id="rId47"/>
    <p:sldId id="304" r:id="rId48"/>
    <p:sldId id="305" r:id="rId49"/>
    <p:sldId id="307" r:id="rId50"/>
    <p:sldId id="309" r:id="rId51"/>
    <p:sldId id="310" r:id="rId52"/>
    <p:sldId id="311" r:id="rId53"/>
    <p:sldId id="312" r:id="rId54"/>
    <p:sldId id="313" r:id="rId55"/>
    <p:sldId id="314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EBF7"/>
    <a:srgbClr val="D5E7F7"/>
    <a:srgbClr val="CFC3A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6" autoAdjust="0"/>
    <p:restoredTop sz="86391" autoAdjust="0"/>
  </p:normalViewPr>
  <p:slideViewPr>
    <p:cSldViewPr>
      <p:cViewPr varScale="1">
        <p:scale>
          <a:sx n="100" d="100"/>
          <a:sy n="100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0FD756DB-F10F-48A2-B3B2-6DC7C82AB6D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D87E0F64-83D5-4F51-A8A3-2E078C2D3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63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8BDCEC89-CFE8-4923-A424-23D116E114F1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r>
              <a:rPr lang="en-US" dirty="0" smtClean="0"/>
              <a:t>Office of Community Services, Division of Energy Assistance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A823A3BD-D6B1-4A3E-906B-882F0A098F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62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51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Slide Option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19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Slide Option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6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6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0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39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5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41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Slide Option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26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Slide Option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5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accent4">
              <a:lumMod val="60000"/>
              <a:lumOff val="40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AEC8-E0E9-4623-AD0E-AD7B825E3A8D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15" name="Picture 14" descr="HHS and ACF logo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0" y="4953000"/>
            <a:ext cx="4106616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45E9-2B42-4DCB-BDEF-BF058FBEEDFB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00200" cy="5851525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B4EA-2DCD-429D-BF95-C53571A45301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F33A-6118-41BE-AD03-789BC2CCB868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accent4">
              <a:lumMod val="60000"/>
              <a:lumOff val="40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D4B7C761-8C20-41C5-9020-E8407943EA5A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HHS and ACF logo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34000" y="228600"/>
            <a:ext cx="3185057" cy="650101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38200" y="4114800"/>
            <a:ext cx="2743200" cy="1143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4B15-1D77-4594-A64D-1C62F5AEF711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tx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tx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CA75-BE76-4C4D-85AA-84D0E35B137C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3F9-47A5-4552-AC6B-B8ACE4E4B703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CF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34992" cy="978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166F-270A-430A-B7B6-5A5211F92A8D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48EF-E2DE-4DED-BA38-A23A19A8CE6D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12" name="Picture 11" descr="HHS and ACF logo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0" y="6172200"/>
            <a:ext cx="2438400" cy="4977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573975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3F8-9D44-4782-8AFD-15AA43072402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  <a:alpha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solidFill>
            <a:schemeClr val="accent6"/>
          </a:solidFill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A9DCDC86-81CA-40A8-8098-24B1A073828B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6"/>
        </a:buClr>
        <a:buSzPct val="85000"/>
        <a:buFont typeface="Wingdings 2"/>
        <a:buChar char=""/>
        <a:defRPr kumimoji="0"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bg2">
            <a:lumMod val="50000"/>
          </a:schemeClr>
        </a:buClr>
        <a:buSzPct val="85000"/>
        <a:buFont typeface="Wingdings 2"/>
        <a:buChar char=""/>
        <a:defRPr kumimoji="0"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f.hhs.gov/ocs/resource/liheap-action-transmittal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f.hhs.gov/programs/ocs/resource/liheap-training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grantsolutions.gov" TargetMode="External"/><Relationship Id="rId2" Type="http://schemas.openxmlformats.org/officeDocument/2006/relationships/hyperlink" Target="https://www.grantsolutions.gov/g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@verveassociates.net" TargetMode="External"/><Relationship Id="rId7" Type="http://schemas.openxmlformats.org/officeDocument/2006/relationships/hyperlink" Target="mailto:Michelle-Wadolowski@apprisein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rge-MancillaUribe@appriseinc.org" TargetMode="External"/><Relationship Id="rId5" Type="http://schemas.openxmlformats.org/officeDocument/2006/relationships/hyperlink" Target="mailto:Sonia-Guior@appriseinc.org" TargetMode="External"/><Relationship Id="rId4" Type="http://schemas.openxmlformats.org/officeDocument/2006/relationships/hyperlink" Target="mailto:Daniel-Bausch@appriseinc.or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mailto:Michelle-Wadolowski@appriseinc.org" TargetMode="External"/><Relationship Id="rId3" Type="http://schemas.openxmlformats.org/officeDocument/2006/relationships/hyperlink" Target="mailto:help@grantsolutions.gov" TargetMode="External"/><Relationship Id="rId7" Type="http://schemas.openxmlformats.org/officeDocument/2006/relationships/hyperlink" Target="mailto:melissa@verveassociates.net" TargetMode="External"/><Relationship Id="rId2" Type="http://schemas.openxmlformats.org/officeDocument/2006/relationships/hyperlink" Target="http://www.acf.hhs.gov/programs/ocs/resource/division-of-energy-assistance-federal-staf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rge-MancillaUribe@appriseinc.org" TargetMode="External"/><Relationship Id="rId5" Type="http://schemas.openxmlformats.org/officeDocument/2006/relationships/hyperlink" Target="mailto:Sonia-Guior@appriseinc.org" TargetMode="External"/><Relationship Id="rId4" Type="http://schemas.openxmlformats.org/officeDocument/2006/relationships/hyperlink" Target="mailto:Daniel-Bausch@appriseinc.org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2000" y="3200400"/>
            <a:ext cx="76200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2000" b="1" dirty="0" smtClean="0"/>
              <a:t>LIHEAP Webinar presented by the Office of Community Services (OCS) in the Administration for Families and Children (ACF) hosted by APPRISE under contract to OCS</a:t>
            </a:r>
          </a:p>
          <a:p>
            <a:r>
              <a:rPr lang="en-US" sz="2000" dirty="0" smtClean="0"/>
              <a:t>November 30, 2016</a:t>
            </a:r>
          </a:p>
          <a:p>
            <a:endParaRPr lang="en-US" sz="2000" dirty="0"/>
          </a:p>
          <a:p>
            <a:r>
              <a:rPr lang="en-US" sz="2000" b="1" dirty="0" smtClean="0"/>
              <a:t>Presenters</a:t>
            </a:r>
            <a:r>
              <a:rPr lang="en-US" sz="2000" dirty="0" smtClean="0"/>
              <a:t>:</a:t>
            </a:r>
          </a:p>
          <a:p>
            <a:r>
              <a:rPr lang="en-US" sz="2000" dirty="0"/>
              <a:t>Leon </a:t>
            </a:r>
            <a:r>
              <a:rPr lang="en-US" sz="2000" dirty="0" err="1"/>
              <a:t>Litow</a:t>
            </a:r>
            <a:r>
              <a:rPr lang="en-US" sz="2000" dirty="0"/>
              <a:t> (OCS Staff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Melissa Torgerson (Verve Associates)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The FY 2016 Household Report</a:t>
            </a:r>
            <a:r>
              <a:rPr lang="en-US" sz="3400" dirty="0"/>
              <a:t> </a:t>
            </a:r>
            <a:r>
              <a:rPr lang="en-US" sz="3400" dirty="0" smtClean="0"/>
              <a:t>Form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sz="3600" b="0" dirty="0">
                <a:solidFill>
                  <a:srgbClr val="FFFFFF"/>
                </a:solidFill>
              </a:rPr>
              <a:t>FY 2016 Household Report Form: Section </a:t>
            </a:r>
            <a:r>
              <a:rPr lang="en-US" sz="3600" b="0" dirty="0" smtClean="0">
                <a:solidFill>
                  <a:srgbClr val="FFFFFF"/>
                </a:solidFill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6304" y="3944314"/>
            <a:ext cx="4397121" cy="247934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000" b="1" dirty="0"/>
              <a:t>Vulnerable Population counts are REQUIRED for:</a:t>
            </a:r>
          </a:p>
          <a:p>
            <a:r>
              <a:rPr lang="en-US" sz="3000" dirty="0"/>
              <a:t>Heating</a:t>
            </a:r>
          </a:p>
          <a:p>
            <a:r>
              <a:rPr lang="en-US" sz="3000" dirty="0"/>
              <a:t>Cooling</a:t>
            </a:r>
          </a:p>
          <a:p>
            <a:r>
              <a:rPr lang="en-US" sz="3000" dirty="0"/>
              <a:t>Year Round Crisis</a:t>
            </a:r>
          </a:p>
          <a:p>
            <a:r>
              <a:rPr lang="en-US" sz="3000" dirty="0"/>
              <a:t>Winter Crisis</a:t>
            </a:r>
          </a:p>
          <a:p>
            <a:r>
              <a:rPr lang="en-US" sz="3000" dirty="0"/>
              <a:t>Summer Crisis</a:t>
            </a:r>
          </a:p>
          <a:p>
            <a:r>
              <a:rPr lang="en-US" sz="3000" dirty="0"/>
              <a:t>Other </a:t>
            </a:r>
            <a:r>
              <a:rPr lang="en-US" sz="3000" dirty="0" smtClean="0"/>
              <a:t>Types </a:t>
            </a:r>
            <a:r>
              <a:rPr lang="en-US" sz="3000" dirty="0"/>
              <a:t>of Crisis</a:t>
            </a:r>
          </a:p>
          <a:p>
            <a:r>
              <a:rPr lang="en-US" sz="3000" dirty="0" smtClean="0"/>
              <a:t>Emergency Furnace </a:t>
            </a:r>
            <a:r>
              <a:rPr lang="en-US" sz="3000" dirty="0"/>
              <a:t>Repair &amp; Replacement</a:t>
            </a:r>
          </a:p>
          <a:p>
            <a:r>
              <a:rPr lang="en-US" sz="3000" dirty="0"/>
              <a:t>Weatherization</a:t>
            </a:r>
          </a:p>
          <a:p>
            <a:r>
              <a:rPr lang="en-US" sz="3000" b="1" dirty="0"/>
              <a:t>Any Type of LIHEAP Benefit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3424" y="3944314"/>
            <a:ext cx="4448175" cy="24793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000" b="1" dirty="0"/>
              <a:t>Vulnerable Population counts are NOT required for:</a:t>
            </a:r>
          </a:p>
          <a:p>
            <a:r>
              <a:rPr lang="en-US" sz="3000" dirty="0"/>
              <a:t>Any Type of Bill Payment Assistance</a:t>
            </a:r>
          </a:p>
          <a:p>
            <a:r>
              <a:rPr lang="en-US" sz="3000" dirty="0"/>
              <a:t>Nominal Benefits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70818"/>
            <a:ext cx="6553201" cy="24203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Topic #1 – </a:t>
            </a:r>
            <a:r>
              <a:rPr lang="en-US" sz="3200" b="0" dirty="0" smtClean="0"/>
              <a:t>Nominal Benefit Reporting Update</a:t>
            </a:r>
            <a:endParaRPr lang="en-US" sz="3200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10600" cy="51816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2900" b="1" u="sng" dirty="0" smtClean="0"/>
              <a:t>Old Definition</a:t>
            </a:r>
            <a:r>
              <a:rPr lang="en-US" sz="2900" dirty="0" smtClean="0"/>
              <a:t>: For </a:t>
            </a:r>
            <a:r>
              <a:rPr lang="en-US" sz="2900" dirty="0"/>
              <a:t>FY 2015 reporting, OCS initially indicated that Nominal Payment Assisted Households would include all households provided with </a:t>
            </a:r>
            <a:r>
              <a:rPr lang="en-US" sz="2900" dirty="0" smtClean="0"/>
              <a:t>a LIHEAP </a:t>
            </a:r>
            <a:r>
              <a:rPr lang="en-US" sz="2900" dirty="0"/>
              <a:t>benefit of less than $51. </a:t>
            </a:r>
            <a:r>
              <a:rPr lang="en-US" sz="2800" dirty="0"/>
              <a:t> </a:t>
            </a:r>
            <a:endParaRPr lang="en-US" sz="2800" dirty="0" smtClean="0"/>
          </a:p>
          <a:p>
            <a:pPr lvl="0"/>
            <a:endParaRPr lang="en-US" sz="2000" dirty="0" smtClean="0"/>
          </a:p>
          <a:p>
            <a:pPr lvl="0"/>
            <a:r>
              <a:rPr lang="en-US" sz="2900" b="1" u="sng" dirty="0" smtClean="0"/>
              <a:t>Updated Definition</a:t>
            </a:r>
            <a:r>
              <a:rPr lang="en-US" sz="2900" dirty="0" smtClean="0"/>
              <a:t>: However</a:t>
            </a:r>
            <a:r>
              <a:rPr lang="en-US" sz="2900" dirty="0"/>
              <a:t>, the final instructions from OCS clarified that Nominal Payment Assisted Households should include only SNAP households assisted with a “nominal” LIHEAP benefit.  This was consistent with the </a:t>
            </a:r>
            <a:r>
              <a:rPr lang="en-US" sz="2900" dirty="0" smtClean="0"/>
              <a:t>historical definition of nominal benefit households.</a:t>
            </a:r>
            <a:r>
              <a:rPr lang="en-US" sz="2900" dirty="0"/>
              <a:t> </a:t>
            </a:r>
            <a:r>
              <a:rPr lang="en-US" sz="2800" dirty="0"/>
              <a:t> </a:t>
            </a:r>
            <a:endParaRPr lang="en-US" sz="2800" dirty="0" smtClean="0"/>
          </a:p>
          <a:p>
            <a:pPr lvl="0">
              <a:buNone/>
            </a:pPr>
            <a:endParaRPr lang="en-US" sz="1500" dirty="0" smtClean="0"/>
          </a:p>
          <a:p>
            <a:pPr lvl="1"/>
            <a:r>
              <a:rPr lang="en-US" sz="2500" dirty="0" smtClean="0"/>
              <a:t>This updated </a:t>
            </a:r>
            <a:r>
              <a:rPr lang="en-US" sz="2500" dirty="0"/>
              <a:t>definition is remaining </a:t>
            </a:r>
            <a:r>
              <a:rPr lang="en-US" sz="2500" u="sng" dirty="0"/>
              <a:t>unchanged</a:t>
            </a:r>
            <a:r>
              <a:rPr lang="en-US" sz="2500" dirty="0"/>
              <a:t> for FY 2016.  Nominal Payment Assisted Households are defined as all SNAP households that received a nominal LIHEAP benefit during FY 2016</a:t>
            </a:r>
            <a:r>
              <a:rPr lang="en-US" sz="2500" dirty="0" smtClean="0"/>
              <a:t>.</a:t>
            </a:r>
          </a:p>
          <a:p>
            <a:pPr lvl="0"/>
            <a:endParaRPr lang="en-US" sz="1500" dirty="0"/>
          </a:p>
          <a:p>
            <a:pPr lvl="1"/>
            <a:r>
              <a:rPr lang="en-US" sz="2500" dirty="0"/>
              <a:t>Grantees are required to report on the total number of these households in the “Nominal Payments” field in Section I of the FY </a:t>
            </a:r>
            <a:r>
              <a:rPr lang="en-US" sz="2500" dirty="0" smtClean="0"/>
              <a:t>201</a:t>
            </a:r>
            <a:r>
              <a:rPr lang="en-US" sz="2500" dirty="0"/>
              <a:t>6</a:t>
            </a:r>
            <a:r>
              <a:rPr lang="en-US" sz="2500" dirty="0" smtClean="0"/>
              <a:t> </a:t>
            </a:r>
            <a:r>
              <a:rPr lang="en-US" sz="2500" dirty="0"/>
              <a:t>Household Report (Item 7). </a:t>
            </a:r>
          </a:p>
          <a:p>
            <a:pPr lvl="2"/>
            <a:r>
              <a:rPr lang="en-US" sz="2200" dirty="0"/>
              <a:t>Includes households provided with a nominal LIHEAP grant as part of a partnership with the SNAP program (“Heat &amp; Eat” or “Cool &amp; Eat” households).</a:t>
            </a:r>
          </a:p>
          <a:p>
            <a:pPr lvl="2"/>
            <a:r>
              <a:rPr lang="en-US" sz="2200" dirty="0"/>
              <a:t>This is a total, NOT unduplicated, count of assisted </a:t>
            </a:r>
            <a:r>
              <a:rPr lang="en-US" sz="2200" dirty="0" smtClean="0"/>
              <a:t>households</a:t>
            </a:r>
          </a:p>
          <a:p>
            <a:pPr lvl="1">
              <a:buNone/>
            </a:pPr>
            <a:endParaRPr lang="en-US" sz="1500" dirty="0"/>
          </a:p>
          <a:p>
            <a:pPr lvl="1"/>
            <a:r>
              <a:rPr lang="en-US" sz="2500" dirty="0"/>
              <a:t>Grantees should also include a note in the “Notes” section of their FY 2015 LIHEAP Household Report form that details:</a:t>
            </a:r>
          </a:p>
          <a:p>
            <a:pPr lvl="2"/>
            <a:r>
              <a:rPr lang="en-US" sz="2200" dirty="0"/>
              <a:t>The amount of the nominal benefit provided per household.</a:t>
            </a:r>
          </a:p>
          <a:p>
            <a:pPr lvl="2"/>
            <a:r>
              <a:rPr lang="en-US" sz="2200" dirty="0"/>
              <a:t>A brief description of the nominal benefit programs operated by the state, if the state operates more than 1 of these types of programs.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Nominal Benefit Reporting - Example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3794" y="5234195"/>
            <a:ext cx="7772400" cy="1035708"/>
          </a:xfrm>
        </p:spPr>
        <p:txBody>
          <a:bodyPr>
            <a:normAutofit fontScale="55000" lnSpcReduction="20000"/>
          </a:bodyPr>
          <a:lstStyle/>
          <a:p>
            <a:r>
              <a:rPr lang="en-US" sz="2800" b="1" dirty="0"/>
              <a:t>Example</a:t>
            </a:r>
            <a:r>
              <a:rPr lang="en-US" sz="2800" dirty="0"/>
              <a:t>: For FY </a:t>
            </a:r>
            <a:r>
              <a:rPr lang="en-US" sz="2800" dirty="0" smtClean="0"/>
              <a:t>2016, </a:t>
            </a:r>
            <a:r>
              <a:rPr lang="en-US" sz="2800" dirty="0"/>
              <a:t>a SNAP household provided with a “Heat &amp; Eat” benefit of $21 would be reported in the “Nominal Payments” count in Section I of the Report (Item 7). The grantee would also report on the </a:t>
            </a:r>
            <a:r>
              <a:rPr lang="en-US" sz="2800" u="sng" dirty="0"/>
              <a:t>amount</a:t>
            </a:r>
            <a:r>
              <a:rPr lang="en-US" sz="2800" dirty="0"/>
              <a:t> of the nominal “Heat &amp; Eat” benefit provided per SNAP household in the “Notes” section of the FY </a:t>
            </a:r>
            <a:r>
              <a:rPr lang="en-US" sz="2800" dirty="0" smtClean="0"/>
              <a:t>2016 </a:t>
            </a:r>
            <a:r>
              <a:rPr lang="en-US" sz="2800" dirty="0"/>
              <a:t>Household Report.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88746"/>
            <a:ext cx="6629400" cy="29308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4155758"/>
            <a:ext cx="6400800" cy="1876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4102421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300" y="4490747"/>
            <a:ext cx="6629400" cy="6723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4227" y="4803972"/>
            <a:ext cx="62033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NYS issued a $21 nominal “Heat &amp; Eat” benefit to 1 household in FY 2016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53289" y="4773195"/>
            <a:ext cx="6633411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 #1 – </a:t>
            </a:r>
            <a:r>
              <a:rPr lang="en-US" b="0" dirty="0" smtClean="0"/>
              <a:t>Mandatory Reporting of “Bill Payment Assistance” Households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763000" cy="47625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dirty="0" smtClean="0"/>
              <a:t>“Bill </a:t>
            </a:r>
            <a:r>
              <a:rPr lang="en-US" sz="2800" dirty="0"/>
              <a:t>Payment </a:t>
            </a:r>
            <a:r>
              <a:rPr lang="en-US" sz="2800" dirty="0" smtClean="0"/>
              <a:t>Assistance” </a:t>
            </a:r>
            <a:r>
              <a:rPr lang="en-US" sz="2800" dirty="0"/>
              <a:t>households are defined as any household provided with a </a:t>
            </a:r>
            <a:r>
              <a:rPr lang="en-US" sz="2800" u="sng" dirty="0"/>
              <a:t>cash</a:t>
            </a:r>
            <a:r>
              <a:rPr lang="en-US" sz="2800" dirty="0"/>
              <a:t> LIHEAP benefit used to pay a share of a household’s energy bills and utility </a:t>
            </a:r>
            <a:r>
              <a:rPr lang="en-US" sz="2800" dirty="0" smtClean="0"/>
              <a:t>deposits</a:t>
            </a:r>
          </a:p>
          <a:p>
            <a:pPr lvl="0">
              <a:buNone/>
            </a:pPr>
            <a:endParaRPr lang="en-US" sz="1300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FY 2015, reporting </a:t>
            </a:r>
            <a:r>
              <a:rPr lang="en-US" dirty="0" smtClean="0"/>
              <a:t>on the </a:t>
            </a:r>
            <a:r>
              <a:rPr lang="en-US" dirty="0"/>
              <a:t>total unduplicated number of </a:t>
            </a:r>
            <a:r>
              <a:rPr lang="en-US" dirty="0" smtClean="0"/>
              <a:t>bill payment assistance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households </a:t>
            </a:r>
            <a:r>
              <a:rPr lang="en-US" dirty="0"/>
              <a:t>in the </a:t>
            </a:r>
            <a:r>
              <a:rPr lang="en-US" dirty="0" smtClean="0"/>
              <a:t>FY 2015 </a:t>
            </a:r>
            <a:r>
              <a:rPr lang="en-US" dirty="0"/>
              <a:t>Household Report (Item 6) was optional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 smtClean="0"/>
              <a:t>However, for </a:t>
            </a:r>
            <a:r>
              <a:rPr lang="en-US" dirty="0"/>
              <a:t>FY 2016, grantees are now </a:t>
            </a:r>
            <a:r>
              <a:rPr lang="en-US" b="1" u="sng" dirty="0"/>
              <a:t>required </a:t>
            </a:r>
            <a:r>
              <a:rPr lang="en-US" dirty="0"/>
              <a:t>to report on the total unduplicated number of </a:t>
            </a:r>
            <a:r>
              <a:rPr lang="en-US" dirty="0" smtClean="0"/>
              <a:t>bill payment assistance households under </a:t>
            </a:r>
            <a:r>
              <a:rPr lang="en-US" dirty="0"/>
              <a:t>the “Bill Payment Assistance” field in Section I of the FY 2016 Household Report (Item 6)</a:t>
            </a:r>
          </a:p>
          <a:p>
            <a:pPr lvl="3"/>
            <a:r>
              <a:rPr lang="en-US" dirty="0"/>
              <a:t>This should </a:t>
            </a:r>
            <a:r>
              <a:rPr lang="en-US" b="1" u="sng" dirty="0"/>
              <a:t>include</a:t>
            </a:r>
            <a:r>
              <a:rPr lang="en-US" dirty="0"/>
              <a:t> households receiving heating, cooling, and crisis assistance benefits</a:t>
            </a:r>
          </a:p>
          <a:p>
            <a:pPr lvl="3"/>
            <a:r>
              <a:rPr lang="en-US" dirty="0"/>
              <a:t>This should</a:t>
            </a:r>
            <a:r>
              <a:rPr lang="en-US" b="1" dirty="0"/>
              <a:t> </a:t>
            </a:r>
            <a:r>
              <a:rPr lang="en-US" b="1" u="sng" dirty="0"/>
              <a:t>exclude</a:t>
            </a:r>
            <a:r>
              <a:rPr lang="en-US" dirty="0"/>
              <a:t> households receiving only LIHEAP weatherization assistance or energy-related equipment repair or replacement services</a:t>
            </a:r>
          </a:p>
          <a:p>
            <a:pPr lvl="3"/>
            <a:r>
              <a:rPr lang="en-US" dirty="0"/>
              <a:t>This should</a:t>
            </a:r>
            <a:r>
              <a:rPr lang="en-US" b="1" dirty="0"/>
              <a:t> </a:t>
            </a:r>
            <a:r>
              <a:rPr lang="en-US" b="1" u="sng" dirty="0"/>
              <a:t>exclude</a:t>
            </a:r>
            <a:r>
              <a:rPr lang="en-US" dirty="0"/>
              <a:t> nominal payment households (if applicable)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 #1 – </a:t>
            </a:r>
            <a:r>
              <a:rPr lang="en-US" b="0" dirty="0" smtClean="0"/>
              <a:t>Mandatory Reporting of Bill Payment Assistance Households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472440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b="1" u="sng" dirty="0" smtClean="0"/>
              <a:t>Additional Notes</a:t>
            </a:r>
            <a:r>
              <a:rPr lang="en-US" dirty="0" smtClean="0"/>
              <a:t>:</a:t>
            </a:r>
          </a:p>
          <a:p>
            <a:pPr lvl="0">
              <a:buNone/>
            </a:pPr>
            <a:endParaRPr lang="en-US" sz="1100" dirty="0" smtClean="0"/>
          </a:p>
          <a:p>
            <a:pPr lvl="0"/>
            <a:r>
              <a:rPr lang="en-US" dirty="0" smtClean="0"/>
              <a:t>Many </a:t>
            </a:r>
            <a:r>
              <a:rPr lang="en-US" dirty="0"/>
              <a:t>grantees allow households to receive more than one type of LIHEAP bill payment assistance, such as receiving both crisis assistance and heating assistance. </a:t>
            </a:r>
            <a:endParaRPr lang="en-US" dirty="0" smtClean="0"/>
          </a:p>
          <a:p>
            <a:pPr lvl="2"/>
            <a:r>
              <a:rPr lang="en-US" b="1" u="sng" dirty="0" smtClean="0"/>
              <a:t>Note</a:t>
            </a:r>
            <a:r>
              <a:rPr lang="en-US" b="1" dirty="0" smtClean="0"/>
              <a:t>: </a:t>
            </a:r>
            <a:r>
              <a:rPr lang="en-US" dirty="0" smtClean="0"/>
              <a:t>If </a:t>
            </a:r>
            <a:r>
              <a:rPr lang="en-US" dirty="0"/>
              <a:t>that is the case, then the unduplicated count of </a:t>
            </a:r>
            <a:r>
              <a:rPr lang="en-US" dirty="0" smtClean="0"/>
              <a:t>“bill </a:t>
            </a:r>
            <a:r>
              <a:rPr lang="en-US" dirty="0"/>
              <a:t>payment </a:t>
            </a:r>
            <a:r>
              <a:rPr lang="en-US" dirty="0" smtClean="0"/>
              <a:t>assistance” households (Section I, Item 6) </a:t>
            </a:r>
            <a:r>
              <a:rPr lang="en-US" dirty="0"/>
              <a:t>should be </a:t>
            </a:r>
            <a:r>
              <a:rPr lang="en-US" u="sng" dirty="0"/>
              <a:t>less than</a:t>
            </a:r>
            <a:r>
              <a:rPr lang="en-US" dirty="0"/>
              <a:t> the sum of the household counts for each separate assistance type</a:t>
            </a:r>
            <a:r>
              <a:rPr lang="en-US" dirty="0" smtClean="0"/>
              <a:t>.</a:t>
            </a:r>
          </a:p>
          <a:p>
            <a:pPr lvl="2">
              <a:buNone/>
            </a:pPr>
            <a:endParaRPr lang="en-US" dirty="0"/>
          </a:p>
          <a:p>
            <a:pPr lvl="0"/>
            <a:r>
              <a:rPr lang="en-US" dirty="0"/>
              <a:t>Many grantees provide weatherization or equipment repair/replacement through LIHEAP.  </a:t>
            </a:r>
            <a:endParaRPr lang="en-US" dirty="0" smtClean="0"/>
          </a:p>
          <a:p>
            <a:pPr lvl="2"/>
            <a:r>
              <a:rPr lang="en-US" b="1" u="sng" dirty="0" smtClean="0"/>
              <a:t>Note</a:t>
            </a:r>
            <a:r>
              <a:rPr lang="en-US" b="1" dirty="0" smtClean="0"/>
              <a:t>: </a:t>
            </a:r>
            <a:r>
              <a:rPr lang="en-US" dirty="0" smtClean="0"/>
              <a:t>If </a:t>
            </a:r>
            <a:r>
              <a:rPr lang="en-US" dirty="0"/>
              <a:t>that is the case, then the unduplicated count of </a:t>
            </a:r>
            <a:r>
              <a:rPr lang="en-US" dirty="0" smtClean="0"/>
              <a:t>“bill </a:t>
            </a:r>
            <a:r>
              <a:rPr lang="en-US" dirty="0"/>
              <a:t>payment </a:t>
            </a:r>
            <a:r>
              <a:rPr lang="en-US" dirty="0" smtClean="0"/>
              <a:t>assistance” </a:t>
            </a:r>
            <a:r>
              <a:rPr lang="en-US" dirty="0"/>
              <a:t>households </a:t>
            </a:r>
            <a:r>
              <a:rPr lang="en-US" dirty="0" smtClean="0"/>
              <a:t>(Section I, Item 6) should </a:t>
            </a:r>
            <a:r>
              <a:rPr lang="en-US" dirty="0"/>
              <a:t>be </a:t>
            </a:r>
            <a:r>
              <a:rPr lang="en-US" u="sng" dirty="0"/>
              <a:t>less than</a:t>
            </a:r>
            <a:r>
              <a:rPr lang="en-US" dirty="0"/>
              <a:t> the total unduplicated count for any type of LIHEAP </a:t>
            </a:r>
            <a:r>
              <a:rPr lang="en-US" dirty="0" smtClean="0"/>
              <a:t>assistance (Section I, Item 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#1 – </a:t>
            </a:r>
            <a:r>
              <a:rPr lang="en-US" b="0" dirty="0" smtClean="0"/>
              <a:t>Potential Programming Changes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458200" cy="457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u="sng" dirty="0" smtClean="0"/>
              <a:t>Important Considerations</a:t>
            </a:r>
            <a:r>
              <a:rPr lang="en-US" sz="2900" b="1" dirty="0" smtClean="0"/>
              <a:t>:</a:t>
            </a:r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dirty="0" smtClean="0"/>
              <a:t>Run normal OLDC </a:t>
            </a:r>
            <a:r>
              <a:rPr lang="en-US" dirty="0"/>
              <a:t>programs on </a:t>
            </a:r>
            <a:r>
              <a:rPr lang="en-US" dirty="0" smtClean="0"/>
              <a:t>the </a:t>
            </a:r>
            <a:r>
              <a:rPr lang="en-US" dirty="0"/>
              <a:t>households in Heating, Cooling, Year Round Crisis, Winter Crisis, Summer Crisis, Other Crisis, Equipment Repair and Replacement, Weatherization, and Any Type of LIHEAP </a:t>
            </a:r>
            <a:r>
              <a:rPr lang="en-US" dirty="0" smtClean="0"/>
              <a:t>Benefit</a:t>
            </a:r>
          </a:p>
          <a:p>
            <a:pPr>
              <a:buNone/>
            </a:pPr>
            <a:endParaRPr lang="en-US" dirty="0"/>
          </a:p>
          <a:p>
            <a:r>
              <a:rPr lang="en-US" b="1" dirty="0" smtClean="0"/>
              <a:t>Bill Payment Reporting</a:t>
            </a:r>
            <a:r>
              <a:rPr lang="en-US" dirty="0" smtClean="0"/>
              <a:t>: Prepare </a:t>
            </a:r>
            <a:r>
              <a:rPr lang="en-US" dirty="0"/>
              <a:t>NEW program to develop an unduplicated count of households receiving “Bill Payment Assistance,” defined as any </a:t>
            </a:r>
            <a:r>
              <a:rPr lang="en-US" u="sng" dirty="0" smtClean="0"/>
              <a:t>cash</a:t>
            </a:r>
            <a:r>
              <a:rPr lang="en-US" dirty="0" smtClean="0"/>
              <a:t> LIHEAP </a:t>
            </a:r>
            <a:r>
              <a:rPr lang="en-US" dirty="0"/>
              <a:t>benefit used to pay a share of a household’s energy bills and utility deposits</a:t>
            </a:r>
          </a:p>
          <a:p>
            <a:pPr lvl="2"/>
            <a:r>
              <a:rPr lang="en-US" sz="2200" u="sng" dirty="0"/>
              <a:t>Includes</a:t>
            </a:r>
            <a:r>
              <a:rPr lang="en-US" sz="2200" dirty="0"/>
              <a:t>:  Heating, Cooling, Year Round Crisis, Winter Crisis, Summer Crisis and Other Crisis</a:t>
            </a:r>
          </a:p>
          <a:p>
            <a:pPr lvl="2"/>
            <a:r>
              <a:rPr lang="en-US" sz="2200" u="sng" dirty="0"/>
              <a:t>Does not Include</a:t>
            </a:r>
            <a:r>
              <a:rPr lang="en-US" sz="2200" dirty="0"/>
              <a:t>: Households that only received LIHEAP weatherization or energy-related repair/replacement assistance; or households that received nominal LIHEAP grants.</a:t>
            </a:r>
          </a:p>
          <a:p>
            <a:pPr lvl="2"/>
            <a:r>
              <a:rPr lang="en-US" sz="2200" dirty="0"/>
              <a:t>This data element is </a:t>
            </a:r>
            <a:r>
              <a:rPr lang="en-US" sz="2200" dirty="0" smtClean="0"/>
              <a:t>MANDATORY </a:t>
            </a:r>
            <a:r>
              <a:rPr lang="en-US" sz="2200" dirty="0"/>
              <a:t>for FY </a:t>
            </a:r>
            <a:r>
              <a:rPr lang="en-US" sz="2200" dirty="0" smtClean="0"/>
              <a:t>2016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Nominal Payment Reporting</a:t>
            </a:r>
            <a:r>
              <a:rPr lang="en-US" dirty="0" smtClean="0"/>
              <a:t>: Report </a:t>
            </a:r>
            <a:r>
              <a:rPr lang="en-US" dirty="0"/>
              <a:t>on the TOTAL (NOT unduplicated) number of </a:t>
            </a:r>
            <a:r>
              <a:rPr lang="en-US" dirty="0" smtClean="0"/>
              <a:t>SNAP households assisted with a nominal LIHEAP benefit</a:t>
            </a:r>
            <a:r>
              <a:rPr lang="en-US" strike="sngStrike" dirty="0" smtClean="0">
                <a:solidFill>
                  <a:srgbClr val="FF0000"/>
                </a:solidFill>
              </a:rPr>
              <a:t> 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#1 – </a:t>
            </a:r>
            <a:r>
              <a:rPr lang="en-US" b="0" dirty="0" smtClean="0"/>
              <a:t>Summary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77200" cy="47625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Different in the FY 2016 Household Report Form in OLDC?</a:t>
            </a:r>
            <a:endParaRPr lang="en-US" dirty="0"/>
          </a:p>
          <a:p>
            <a:pPr lvl="1"/>
            <a:r>
              <a:rPr lang="en-US" dirty="0" smtClean="0"/>
              <a:t>Nominal Benefit Reporting Update</a:t>
            </a:r>
          </a:p>
          <a:p>
            <a:pPr lvl="1"/>
            <a:r>
              <a:rPr lang="en-US" dirty="0" smtClean="0"/>
              <a:t>Mandatory LIHEAP Bill Payment Assistance Reporting</a:t>
            </a:r>
          </a:p>
          <a:p>
            <a:pPr marL="320040" lvl="1" indent="0">
              <a:buNone/>
            </a:pPr>
            <a:endParaRPr lang="en-US" dirty="0" smtClean="0"/>
          </a:p>
          <a:p>
            <a:r>
              <a:rPr lang="en-US" dirty="0" smtClean="0"/>
              <a:t>New reporting guidelines are specified in the FY 2016 Household Report Instructions</a:t>
            </a:r>
          </a:p>
          <a:p>
            <a:pPr lvl="1"/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www.acf.hhs.gov/ocs/resource/liheap-action-transmittals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#1 – </a:t>
            </a:r>
            <a:r>
              <a:rPr lang="en-US" b="0" dirty="0" smtClean="0"/>
              <a:t>Questions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451769"/>
            <a:ext cx="8077200" cy="236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Grantee questions regarding what’s different in the FY 2016 Household Report Form in OLDC?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err="1" smtClean="0"/>
              <a:t>GoToWebinar</a:t>
            </a:r>
            <a:r>
              <a:rPr lang="en-US" dirty="0" smtClean="0"/>
              <a:t> – Asking a Question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4" y="1573213"/>
            <a:ext cx="8271872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Topic #2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Introduction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009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#2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77200" cy="4762500"/>
          </a:xfrm>
        </p:spPr>
        <p:txBody>
          <a:bodyPr>
            <a:normAutofit/>
          </a:bodyPr>
          <a:lstStyle/>
          <a:p>
            <a:r>
              <a:rPr lang="en-US" dirty="0" smtClean="0"/>
              <a:t>Completing the FY 2016 Household Report Form in OLDC</a:t>
            </a:r>
          </a:p>
          <a:p>
            <a:pPr lvl="1"/>
            <a:r>
              <a:rPr lang="en-US" dirty="0" smtClean="0"/>
              <a:t>OLDC Access </a:t>
            </a:r>
          </a:p>
          <a:p>
            <a:pPr lvl="1"/>
            <a:r>
              <a:rPr lang="en-US" dirty="0" smtClean="0"/>
              <a:t>Data Submission and Review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#2 – </a:t>
            </a:r>
            <a:r>
              <a:rPr lang="en-US" b="0" dirty="0" smtClean="0"/>
              <a:t>OLDC Access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77200" cy="4762500"/>
          </a:xfrm>
        </p:spPr>
        <p:txBody>
          <a:bodyPr>
            <a:normAutofit/>
          </a:bodyPr>
          <a:lstStyle/>
          <a:p>
            <a:r>
              <a:rPr lang="en-US" sz="2800" dirty="0"/>
              <a:t>Previous webinars providing detailed instructions for OLDC access are located on the ACF website:</a:t>
            </a:r>
          </a:p>
          <a:p>
            <a:pPr lvl="1"/>
            <a:r>
              <a:rPr lang="en-US" dirty="0">
                <a:hlinkClick r:id="rId2"/>
              </a:rPr>
              <a:t>http://www.acf.hhs.gov/programs/ocs/resource/liheap-trainings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#2 – </a:t>
            </a:r>
            <a:r>
              <a:rPr lang="en-US" b="0" dirty="0" smtClean="0"/>
              <a:t>OLDC Access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77200" cy="4762500"/>
          </a:xfrm>
        </p:spPr>
        <p:txBody>
          <a:bodyPr>
            <a:normAutofit/>
          </a:bodyPr>
          <a:lstStyle/>
          <a:p>
            <a:r>
              <a:rPr lang="en-US" dirty="0" smtClean="0"/>
              <a:t>OLDC is accessed through Grant Solutions.</a:t>
            </a:r>
          </a:p>
          <a:p>
            <a:endParaRPr lang="en-US" sz="900" dirty="0" smtClean="0"/>
          </a:p>
          <a:p>
            <a:r>
              <a:rPr lang="en-US" dirty="0" smtClean="0"/>
              <a:t>Log-in to Grant Solutions at </a:t>
            </a: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www.grantsolutions.gov/gs</a:t>
            </a:r>
            <a:endParaRPr lang="en-US" u="sng" dirty="0" smtClean="0"/>
          </a:p>
          <a:p>
            <a:endParaRPr lang="en-US" sz="800" dirty="0" smtClean="0"/>
          </a:p>
          <a:p>
            <a:r>
              <a:rPr lang="en-US" dirty="0" smtClean="0"/>
              <a:t>Once logged in, click “OLDC” in the top taskbar to access the OLDC homepage. </a:t>
            </a:r>
          </a:p>
          <a:p>
            <a:endParaRPr lang="en-US" sz="800" dirty="0" smtClean="0"/>
          </a:p>
          <a:p>
            <a:r>
              <a:rPr lang="en-US" dirty="0" smtClean="0"/>
              <a:t>If </a:t>
            </a:r>
            <a:r>
              <a:rPr lang="en-US" dirty="0"/>
              <a:t>you need assistance, please contact Grants Center Of Excellence systems Help Desk: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202) 401-5282 or (866) </a:t>
            </a:r>
            <a:r>
              <a:rPr lang="en-US" dirty="0" smtClean="0"/>
              <a:t>577-0771</a:t>
            </a:r>
          </a:p>
          <a:p>
            <a:pPr lvl="1"/>
            <a:r>
              <a:rPr lang="en-US" u="sng" dirty="0" smtClean="0">
                <a:hlinkClick r:id="rId3"/>
              </a:rPr>
              <a:t>help@grantsolutions.gov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#2 – </a:t>
            </a:r>
            <a:r>
              <a:rPr lang="en-US" b="0" dirty="0" smtClean="0"/>
              <a:t>Data Submission and Review Procedures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77200" cy="4762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Household Report Data Submission Schedule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FY 2015</a:t>
            </a:r>
          </a:p>
          <a:p>
            <a:pPr lvl="1"/>
            <a:r>
              <a:rPr lang="en-US" dirty="0" smtClean="0"/>
              <a:t>Final Household Report Form (12/31/15)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FY 2016</a:t>
            </a:r>
          </a:p>
          <a:p>
            <a:pPr lvl="1"/>
            <a:r>
              <a:rPr lang="en-US" dirty="0" smtClean="0"/>
              <a:t>Preliminary Household Report Form (8/31/16)</a:t>
            </a:r>
          </a:p>
          <a:p>
            <a:pPr lvl="1"/>
            <a:r>
              <a:rPr lang="en-US" dirty="0" smtClean="0"/>
              <a:t>Final Household Report Form (12/16/16)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FY 2017</a:t>
            </a:r>
          </a:p>
          <a:p>
            <a:pPr lvl="1"/>
            <a:r>
              <a:rPr lang="en-US" dirty="0" smtClean="0"/>
              <a:t>Preliminary Household Report Form (8/31/17)</a:t>
            </a:r>
          </a:p>
          <a:p>
            <a:pPr lvl="1"/>
            <a:r>
              <a:rPr lang="en-US" dirty="0" smtClean="0"/>
              <a:t>Final Household Report Form (12/15/17)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#2 – </a:t>
            </a:r>
            <a:r>
              <a:rPr lang="en-US" b="0" dirty="0" smtClean="0"/>
              <a:t>Data Submission and Review Procedures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272" y="1710666"/>
            <a:ext cx="8681456" cy="4206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#2 – </a:t>
            </a:r>
            <a:r>
              <a:rPr lang="en-US" b="0" dirty="0" smtClean="0"/>
              <a:t>Data Submission and Review Procedures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97081"/>
            <a:ext cx="8229600" cy="2018367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FY </a:t>
            </a:r>
            <a:r>
              <a:rPr lang="en-US" b="1" dirty="0" smtClean="0"/>
              <a:t>2016 </a:t>
            </a:r>
            <a:r>
              <a:rPr lang="en-US" b="1" dirty="0"/>
              <a:t>Household Report Submission Process: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FY </a:t>
            </a:r>
            <a:r>
              <a:rPr lang="en-US" dirty="0" smtClean="0"/>
              <a:t>2016, </a:t>
            </a:r>
            <a:r>
              <a:rPr lang="en-US" dirty="0"/>
              <a:t>Grantees access the Household Report Form by selecting the </a:t>
            </a:r>
            <a:r>
              <a:rPr lang="en-US" b="1" i="1" dirty="0"/>
              <a:t>‘Household Report – Long Form (ACF-121)’ </a:t>
            </a:r>
            <a:r>
              <a:rPr lang="en-US" dirty="0"/>
              <a:t>and clicking ‘enter.’</a:t>
            </a:r>
            <a:endParaRPr lang="en-US" sz="2400" i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9675" y="3352800"/>
            <a:ext cx="6724650" cy="2543175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#2 – </a:t>
            </a:r>
            <a:r>
              <a:rPr lang="en-US" b="0" dirty="0" smtClean="0"/>
              <a:t>Data Submission and Review Procedures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16592"/>
            <a:ext cx="8229600" cy="177409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 order to access your report, please select the radial button for the FY </a:t>
            </a:r>
            <a:r>
              <a:rPr lang="en-US" sz="2800" dirty="0" smtClean="0"/>
              <a:t>2016 </a:t>
            </a:r>
            <a:r>
              <a:rPr lang="en-US" sz="2800" dirty="0"/>
              <a:t>reporting period</a:t>
            </a:r>
          </a:p>
          <a:p>
            <a:r>
              <a:rPr lang="en-US" sz="2800" dirty="0"/>
              <a:t>Then, select “</a:t>
            </a:r>
            <a:r>
              <a:rPr lang="en-US" sz="2800" b="1" dirty="0"/>
              <a:t>New/Edit/Revise Report</a:t>
            </a:r>
            <a:r>
              <a:rPr lang="en-US" sz="2800" dirty="0"/>
              <a:t>” for Step </a:t>
            </a:r>
            <a:r>
              <a:rPr lang="en-US" sz="2800" dirty="0" smtClean="0"/>
              <a:t>5 </a:t>
            </a:r>
            <a:r>
              <a:rPr lang="en-US" sz="2800" dirty="0"/>
              <a:t>and click “</a:t>
            </a:r>
            <a:r>
              <a:rPr lang="en-US" sz="2800" b="1" dirty="0"/>
              <a:t>Enter</a:t>
            </a:r>
            <a:r>
              <a:rPr lang="en-US" sz="2800" dirty="0"/>
              <a:t>”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71650" y="3290690"/>
            <a:ext cx="5600700" cy="2629833"/>
            <a:chOff x="1219201" y="4343400"/>
            <a:chExt cx="5257800" cy="23459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1" y="4343400"/>
              <a:ext cx="5257800" cy="234596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871" y="5054263"/>
              <a:ext cx="1515762" cy="9083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132" y="5142535"/>
              <a:ext cx="1255241" cy="27251"/>
            </a:xfrm>
            <a:prstGeom prst="rect">
              <a:avLst/>
            </a:prstGeom>
          </p:spPr>
        </p:pic>
      </p:grpSp>
      <p:sp>
        <p:nvSpPr>
          <p:cNvPr id="14" name="Right Arrow 13"/>
          <p:cNvSpPr/>
          <p:nvPr/>
        </p:nvSpPr>
        <p:spPr>
          <a:xfrm>
            <a:off x="1631282" y="3986084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012282" y="5334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#2 – </a:t>
            </a:r>
            <a:r>
              <a:rPr lang="en-US" b="0" dirty="0" smtClean="0"/>
              <a:t>Data Submission and Review Procedures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38117"/>
          </a:xfrm>
        </p:spPr>
        <p:txBody>
          <a:bodyPr/>
          <a:lstStyle/>
          <a:p>
            <a:r>
              <a:rPr lang="en-US" sz="2800" dirty="0" smtClean="0"/>
              <a:t>This action will initialize the form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2564" y="2347897"/>
            <a:ext cx="8938872" cy="1859781"/>
            <a:chOff x="114300" y="2386960"/>
            <a:chExt cx="8938872" cy="185978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2386960"/>
              <a:ext cx="8938872" cy="1859781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05"/>
            <a:stretch/>
          </p:blipFill>
          <p:spPr>
            <a:xfrm>
              <a:off x="3886200" y="3048000"/>
              <a:ext cx="1666875" cy="148296"/>
            </a:xfrm>
            <a:prstGeom prst="rect">
              <a:avLst/>
            </a:prstGeom>
          </p:spPr>
        </p:pic>
      </p:grpSp>
      <p:sp>
        <p:nvSpPr>
          <p:cNvPr id="16" name="Right Arrow 15"/>
          <p:cNvSpPr/>
          <p:nvPr/>
        </p:nvSpPr>
        <p:spPr>
          <a:xfrm rot="10800000">
            <a:off x="6477000" y="2710310"/>
            <a:ext cx="838200" cy="538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4529293"/>
            <a:ext cx="8229600" cy="118570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The form will now be available for editing. Please fill out, save, validate, certify, and submit the form.</a:t>
            </a:r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#2 – </a:t>
            </a:r>
            <a:r>
              <a:rPr lang="en-US" b="0" dirty="0" smtClean="0"/>
              <a:t>Data Submission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8077200" cy="47625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Summary of Data Submission </a:t>
            </a:r>
            <a:r>
              <a:rPr lang="en-US" sz="2800" b="1" dirty="0" smtClean="0"/>
              <a:t>Process:</a:t>
            </a:r>
          </a:p>
          <a:p>
            <a:endParaRPr lang="en-US" sz="2800" b="1" dirty="0" smtClean="0"/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Navigate </a:t>
            </a:r>
            <a:r>
              <a:rPr lang="en-US" dirty="0"/>
              <a:t>to the FY </a:t>
            </a:r>
            <a:r>
              <a:rPr lang="en-US" dirty="0" smtClean="0"/>
              <a:t>2016 </a:t>
            </a:r>
            <a:r>
              <a:rPr lang="en-US" dirty="0"/>
              <a:t>Household Report Form in </a:t>
            </a:r>
            <a:r>
              <a:rPr lang="en-US" dirty="0" smtClean="0"/>
              <a:t>OLDC.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/>
              <a:t>“</a:t>
            </a:r>
            <a:r>
              <a:rPr lang="en-US" b="1" dirty="0"/>
              <a:t>New/Edit/Revise Report</a:t>
            </a:r>
            <a:r>
              <a:rPr lang="en-US" dirty="0"/>
              <a:t>” to initialize the FY </a:t>
            </a:r>
            <a:r>
              <a:rPr lang="en-US" dirty="0" smtClean="0"/>
              <a:t>2016 </a:t>
            </a:r>
            <a:r>
              <a:rPr lang="en-US" dirty="0"/>
              <a:t>Household Report </a:t>
            </a:r>
            <a:r>
              <a:rPr lang="en-US" dirty="0" smtClean="0"/>
              <a:t>Form.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Fill </a:t>
            </a:r>
            <a:r>
              <a:rPr lang="en-US" dirty="0"/>
              <a:t>out the Household Report </a:t>
            </a:r>
            <a:r>
              <a:rPr lang="en-US" dirty="0" smtClean="0"/>
              <a:t>Form</a:t>
            </a:r>
          </a:p>
          <a:p>
            <a:pPr lvl="3"/>
            <a:r>
              <a:rPr lang="en-US" dirty="0" smtClean="0"/>
              <a:t>Grantees </a:t>
            </a:r>
            <a:r>
              <a:rPr lang="en-US" dirty="0"/>
              <a:t>should click “Save” to retain their recorded </a:t>
            </a:r>
            <a:r>
              <a:rPr lang="en-US" dirty="0" smtClean="0"/>
              <a:t>information.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dirty="0"/>
              <a:t>“Validate” – Run data validation checks and save </a:t>
            </a:r>
            <a:r>
              <a:rPr lang="en-US" dirty="0" smtClean="0"/>
              <a:t>data.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dirty="0"/>
              <a:t>“Certify” – Apply signature of authorizing agent to </a:t>
            </a:r>
            <a:r>
              <a:rPr lang="en-US" dirty="0" smtClean="0"/>
              <a:t>form.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dirty="0"/>
              <a:t>“Submit” – Submit form for OCS/APPRISE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#2 – </a:t>
            </a:r>
            <a:r>
              <a:rPr lang="en-US" b="0" dirty="0" smtClean="0"/>
              <a:t>Data Submission and Review Procedures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8077200" cy="4762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FY </a:t>
            </a:r>
            <a:r>
              <a:rPr lang="en-US" sz="2800" b="1" dirty="0" smtClean="0"/>
              <a:t>2016 </a:t>
            </a:r>
            <a:r>
              <a:rPr lang="en-US" sz="2800" b="1" dirty="0"/>
              <a:t>Household Report Review Process</a:t>
            </a:r>
            <a:r>
              <a:rPr lang="en-US" sz="2800" b="1" dirty="0" smtClean="0"/>
              <a:t>: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dirty="0"/>
              <a:t>Following Grantees’ submission of their FY </a:t>
            </a:r>
            <a:r>
              <a:rPr lang="en-US" sz="2800" dirty="0" smtClean="0"/>
              <a:t>2016 </a:t>
            </a:r>
            <a:r>
              <a:rPr lang="en-US" sz="2800" dirty="0"/>
              <a:t>Household Report Forms, APPRISE will conduct a review of all Grantees’ forms to identify reporting issues requiring revision by grantees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Once the items requiring revision have been confirmed with the Grantee’s LIHEAP office, the Grantee should make the appropriate revisions and re-submit its FY </a:t>
            </a:r>
            <a:r>
              <a:rPr lang="en-US" sz="2800" dirty="0" smtClean="0"/>
              <a:t>2016 </a:t>
            </a:r>
            <a:r>
              <a:rPr lang="en-US" sz="2800" dirty="0"/>
              <a:t>Household Report Form in OLDC.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Webinar Presenters</a:t>
            </a:r>
          </a:p>
          <a:p>
            <a:endParaRPr lang="en-US" sz="1600" dirty="0" smtClean="0"/>
          </a:p>
          <a:p>
            <a:pPr lvl="1"/>
            <a:r>
              <a:rPr lang="en-US" dirty="0" smtClean="0"/>
              <a:t>Welcome</a:t>
            </a:r>
          </a:p>
          <a:p>
            <a:pPr lvl="2"/>
            <a:r>
              <a:rPr lang="en-US" dirty="0" smtClean="0"/>
              <a:t>Leon </a:t>
            </a:r>
            <a:r>
              <a:rPr lang="en-US" dirty="0" err="1" smtClean="0"/>
              <a:t>Litow</a:t>
            </a:r>
            <a:r>
              <a:rPr lang="en-US" dirty="0" smtClean="0"/>
              <a:t>, OCS staff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T&amp;TA Manager &amp; OLDC Details</a:t>
            </a:r>
          </a:p>
          <a:p>
            <a:pPr lvl="2"/>
            <a:r>
              <a:rPr lang="en-US" dirty="0" smtClean="0"/>
              <a:t>Melissa Torgerson, Verve Associates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5995737"/>
            <a:ext cx="2362200" cy="64633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#2 – </a:t>
            </a:r>
            <a:r>
              <a:rPr lang="en-US" b="0" dirty="0" smtClean="0"/>
              <a:t>Data Submission and Review Procedures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272" y="1710666"/>
            <a:ext cx="8681456" cy="4206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17" y="3463325"/>
            <a:ext cx="6557963" cy="297557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#2 – </a:t>
            </a:r>
            <a:r>
              <a:rPr lang="en-US" b="0" dirty="0" smtClean="0"/>
              <a:t>Data Revision and Resubmission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490802"/>
            <a:ext cx="8153401" cy="201439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b="1" dirty="0"/>
              <a:t>FY </a:t>
            </a:r>
            <a:r>
              <a:rPr lang="en-US" sz="3300" b="1" dirty="0" smtClean="0"/>
              <a:t>2016 </a:t>
            </a:r>
            <a:r>
              <a:rPr lang="en-US" sz="3300" b="1" dirty="0"/>
              <a:t>Household Report Revision Process</a:t>
            </a:r>
            <a:r>
              <a:rPr lang="en-US" sz="3300" b="1" dirty="0" smtClean="0"/>
              <a:t>:</a:t>
            </a:r>
          </a:p>
          <a:p>
            <a:pPr marL="0" indent="0">
              <a:buNone/>
            </a:pPr>
            <a:endParaRPr lang="en-US" sz="1600" b="1" dirty="0"/>
          </a:p>
          <a:p>
            <a:r>
              <a:rPr lang="en-US" sz="2800" dirty="0"/>
              <a:t>In order to access a submitted report for editing, please select the radial button for the FY </a:t>
            </a:r>
            <a:r>
              <a:rPr lang="en-US" sz="2800" dirty="0" smtClean="0"/>
              <a:t>2016 </a:t>
            </a:r>
            <a:r>
              <a:rPr lang="en-US" sz="2800" dirty="0"/>
              <a:t>reporting </a:t>
            </a:r>
            <a:r>
              <a:rPr lang="en-US" sz="2800" dirty="0" smtClean="0"/>
              <a:t>period</a:t>
            </a:r>
          </a:p>
          <a:p>
            <a:endParaRPr lang="en-US" sz="1100" dirty="0" smtClean="0"/>
          </a:p>
          <a:p>
            <a:r>
              <a:rPr lang="en-US" sz="2800" dirty="0" smtClean="0"/>
              <a:t>Then</a:t>
            </a:r>
            <a:r>
              <a:rPr lang="en-US" sz="2800" dirty="0"/>
              <a:t>, select “</a:t>
            </a:r>
            <a:r>
              <a:rPr lang="en-US" sz="2800" b="1" dirty="0"/>
              <a:t>View/Print/Status/Approve Report</a:t>
            </a:r>
            <a:r>
              <a:rPr lang="en-US" sz="2800" dirty="0" smtClean="0"/>
              <a:t>”</a:t>
            </a:r>
          </a:p>
          <a:p>
            <a:endParaRPr lang="en-US" sz="1100" dirty="0" smtClean="0"/>
          </a:p>
          <a:p>
            <a:r>
              <a:rPr lang="en-US" sz="2800" dirty="0" smtClean="0"/>
              <a:t>Please contact your OCS liaison if your FY 2016 Household Report is not available for editing.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1608174" y="5739063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227174" y="4250134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#2 – </a:t>
            </a:r>
            <a:r>
              <a:rPr lang="en-US" b="0" dirty="0" smtClean="0"/>
              <a:t>Data Revision and Resubmission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19198"/>
            <a:ext cx="8229600" cy="28194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The “Report Form Status” page will appear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lvl="1"/>
            <a:r>
              <a:rPr lang="en-US" u="sng" dirty="0"/>
              <a:t>Report Form Status</a:t>
            </a:r>
            <a:r>
              <a:rPr lang="en-US" dirty="0"/>
              <a:t>: Contains button to View Original report or any Revisions, the Report Status, Status Date, Report Action, and Print option</a:t>
            </a:r>
          </a:p>
          <a:p>
            <a:pPr lvl="1"/>
            <a:r>
              <a:rPr lang="en-US" dirty="0"/>
              <a:t>Click “Un-submit Report”</a:t>
            </a:r>
          </a:p>
          <a:p>
            <a:pPr lvl="1"/>
            <a:r>
              <a:rPr lang="en-US" dirty="0"/>
              <a:t>Click “Edit Original”</a:t>
            </a:r>
          </a:p>
          <a:p>
            <a:pPr lvl="1"/>
            <a:r>
              <a:rPr lang="en-US" dirty="0"/>
              <a:t>Click “</a:t>
            </a:r>
            <a:r>
              <a:rPr lang="en-US" dirty="0" err="1"/>
              <a:t>Uncertify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The report will now be available for editing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14400" y="4577488"/>
            <a:ext cx="7315200" cy="1295400"/>
            <a:chOff x="696191" y="4696606"/>
            <a:chExt cx="7315200" cy="1295400"/>
          </a:xfrm>
        </p:grpSpPr>
        <p:pic>
          <p:nvPicPr>
            <p:cNvPr id="8" name="Picture 7"/>
            <p:cNvPicPr/>
            <p:nvPr/>
          </p:nvPicPr>
          <p:blipFill rotWithShape="1">
            <a:blip r:embed="rId2" cstate="print"/>
            <a:srcRect t="28064"/>
            <a:stretch/>
          </p:blipFill>
          <p:spPr>
            <a:xfrm>
              <a:off x="696191" y="4696606"/>
              <a:ext cx="7315200" cy="129540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26" b="2380"/>
            <a:stretch/>
          </p:blipFill>
          <p:spPr>
            <a:xfrm>
              <a:off x="3810000" y="5270314"/>
              <a:ext cx="762000" cy="19526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26" b="2380"/>
            <a:stretch/>
          </p:blipFill>
          <p:spPr>
            <a:xfrm>
              <a:off x="3810000" y="5671148"/>
              <a:ext cx="762000" cy="195263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105400" y="4992284"/>
            <a:ext cx="1066800" cy="256543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#2 – </a:t>
            </a:r>
            <a:r>
              <a:rPr lang="en-US" b="0" dirty="0" smtClean="0"/>
              <a:t>Data Revision and Resubmission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/>
              <a:t>Summary of Data Revision and </a:t>
            </a:r>
            <a:r>
              <a:rPr lang="en-US" sz="2800" b="1" dirty="0" smtClean="0"/>
              <a:t>Resubmission </a:t>
            </a:r>
            <a:r>
              <a:rPr lang="en-US" sz="2800" b="1" dirty="0"/>
              <a:t>Process</a:t>
            </a:r>
            <a:r>
              <a:rPr lang="en-US" sz="2800" b="1" dirty="0" smtClean="0"/>
              <a:t>:</a:t>
            </a:r>
          </a:p>
          <a:p>
            <a:endParaRPr lang="en-US" sz="2800" b="1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Navigate to the FY </a:t>
            </a:r>
            <a:r>
              <a:rPr lang="en-US" dirty="0" smtClean="0"/>
              <a:t>2016 </a:t>
            </a:r>
            <a:r>
              <a:rPr lang="en-US" dirty="0"/>
              <a:t>Household Report Form in OLDC.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Select “</a:t>
            </a:r>
            <a:r>
              <a:rPr lang="en-US" b="1" dirty="0"/>
              <a:t>View/Print/Status/Approve Report</a:t>
            </a:r>
            <a:r>
              <a:rPr lang="en-US" dirty="0"/>
              <a:t>” to view the FY </a:t>
            </a:r>
            <a:r>
              <a:rPr lang="en-US" dirty="0" smtClean="0"/>
              <a:t>2016 </a:t>
            </a:r>
            <a:r>
              <a:rPr lang="en-US" dirty="0"/>
              <a:t>Household Report Form “Report Form Status” page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Click “Un-submit Report”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Click “Edit Original”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Click “</a:t>
            </a:r>
            <a:r>
              <a:rPr lang="en-US" dirty="0" err="1"/>
              <a:t>Uncertify</a:t>
            </a:r>
            <a:r>
              <a:rPr lang="en-US" dirty="0"/>
              <a:t>”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Edit and Re-submit FY </a:t>
            </a:r>
            <a:r>
              <a:rPr lang="en-US" dirty="0" smtClean="0"/>
              <a:t>2016 </a:t>
            </a:r>
            <a:r>
              <a:rPr lang="en-US" dirty="0"/>
              <a:t>Household </a:t>
            </a:r>
            <a:r>
              <a:rPr lang="en-US" dirty="0" smtClean="0"/>
              <a:t>Report</a:t>
            </a:r>
          </a:p>
          <a:p>
            <a:pPr marL="1291590" lvl="3" indent="-342900"/>
            <a:r>
              <a:rPr lang="en-US" dirty="0" smtClean="0"/>
              <a:t>Re-submit </a:t>
            </a:r>
            <a:r>
              <a:rPr lang="en-US" dirty="0"/>
              <a:t>form using submission protocol outlined in previous slides</a:t>
            </a:r>
            <a:r>
              <a:rPr lang="en-US" dirty="0" smtClean="0"/>
              <a:t>.</a:t>
            </a:r>
            <a:endParaRPr lang="en-US" dirty="0"/>
          </a:p>
          <a:p>
            <a:pPr marL="1291590" lvl="3" indent="-342900"/>
            <a:endParaRPr lang="en-US" dirty="0" smtClean="0"/>
          </a:p>
          <a:p>
            <a:pPr marL="1291590" lvl="3" indent="-34290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#2 – </a:t>
            </a:r>
            <a:r>
              <a:rPr lang="en-US" b="0" dirty="0" smtClean="0"/>
              <a:t>Data Submission and Review Procedures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272" y="1710666"/>
            <a:ext cx="8681456" cy="4206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#2 – </a:t>
            </a:r>
            <a:r>
              <a:rPr lang="en-US" b="0" dirty="0" smtClean="0"/>
              <a:t>Summary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6670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3800" dirty="0"/>
              <a:t>Completing the FY </a:t>
            </a:r>
            <a:r>
              <a:rPr lang="en-US" sz="3800" dirty="0" smtClean="0"/>
              <a:t>2016 </a:t>
            </a:r>
            <a:r>
              <a:rPr lang="en-US" sz="3800" dirty="0"/>
              <a:t>Household Report Form in OLDC</a:t>
            </a:r>
          </a:p>
          <a:p>
            <a:pPr lvl="1"/>
            <a:r>
              <a:rPr lang="en-US" sz="3000" dirty="0"/>
              <a:t>OLDC Access</a:t>
            </a:r>
          </a:p>
          <a:p>
            <a:pPr lvl="1"/>
            <a:r>
              <a:rPr lang="en-US" sz="3000" dirty="0"/>
              <a:t>Data Submission and Review Procedures</a:t>
            </a:r>
          </a:p>
          <a:p>
            <a:pPr lvl="2"/>
            <a:r>
              <a:rPr lang="en-US" dirty="0"/>
              <a:t>Please contact your OCS liaison if your FY </a:t>
            </a:r>
            <a:r>
              <a:rPr lang="en-US" dirty="0" smtClean="0"/>
              <a:t>2016 </a:t>
            </a:r>
            <a:r>
              <a:rPr lang="en-US" dirty="0"/>
              <a:t>Household Report is not available for editing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#2 – </a:t>
            </a:r>
            <a:r>
              <a:rPr lang="en-US" b="0" dirty="0" smtClean="0"/>
              <a:t>Questions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66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Grantee Questions regarding completing the FY </a:t>
            </a:r>
            <a:r>
              <a:rPr lang="en-US" sz="3600" dirty="0" smtClean="0"/>
              <a:t>2016 </a:t>
            </a:r>
            <a:r>
              <a:rPr lang="en-US" sz="3600" dirty="0"/>
              <a:t>Household Report Form in OLDC?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err="1" smtClean="0"/>
              <a:t>GoToWebinar</a:t>
            </a:r>
            <a:r>
              <a:rPr lang="en-US" dirty="0" smtClean="0"/>
              <a:t> – Asking a Question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4" y="1573213"/>
            <a:ext cx="8271872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4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Topic #3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#3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133600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What </a:t>
            </a:r>
            <a:r>
              <a:rPr lang="en-US" sz="4000" dirty="0"/>
              <a:t>are the </a:t>
            </a:r>
            <a:r>
              <a:rPr lang="en-US" sz="4000" dirty="0" smtClean="0"/>
              <a:t>Data </a:t>
            </a:r>
            <a:r>
              <a:rPr lang="en-US" sz="4000" dirty="0"/>
              <a:t>Checks in the FY </a:t>
            </a:r>
            <a:r>
              <a:rPr lang="en-US" sz="4000" dirty="0" smtClean="0"/>
              <a:t>2016 </a:t>
            </a:r>
            <a:r>
              <a:rPr lang="en-US" sz="4000" dirty="0"/>
              <a:t>Household Report Form in OLDC?</a:t>
            </a:r>
          </a:p>
          <a:p>
            <a:pPr lvl="1"/>
            <a:r>
              <a:rPr lang="en-US" sz="3200" dirty="0"/>
              <a:t>V</a:t>
            </a:r>
            <a:r>
              <a:rPr lang="en-US" sz="3200" dirty="0" smtClean="0"/>
              <a:t>alidation </a:t>
            </a:r>
            <a:r>
              <a:rPr lang="en-US" sz="3200" dirty="0"/>
              <a:t>checks </a:t>
            </a:r>
          </a:p>
          <a:p>
            <a:pPr lvl="1"/>
            <a:r>
              <a:rPr lang="en-US" sz="3200" dirty="0"/>
              <a:t>Fatal errors vs. warning messages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APPRISE T&amp;TA Team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sz="2600" b="1" dirty="0" smtClean="0"/>
              <a:t>T&amp;TA Manager</a:t>
            </a:r>
          </a:p>
          <a:p>
            <a:pPr lvl="2"/>
            <a:r>
              <a:rPr lang="en-US" sz="2300" dirty="0" smtClean="0"/>
              <a:t>Melissa Torgerson, Verve Associates</a:t>
            </a:r>
          </a:p>
          <a:p>
            <a:pPr lvl="3"/>
            <a:r>
              <a:rPr lang="en-US" sz="2300" dirty="0" smtClean="0">
                <a:hlinkClick r:id="rId3"/>
              </a:rPr>
              <a:t>melissa@verveassociates.net</a:t>
            </a:r>
            <a:r>
              <a:rPr lang="en-US" sz="2300" dirty="0" smtClean="0"/>
              <a:t> </a:t>
            </a:r>
          </a:p>
          <a:p>
            <a:pPr lvl="3">
              <a:buNone/>
            </a:pPr>
            <a:endParaRPr lang="en-US" dirty="0" smtClean="0"/>
          </a:p>
          <a:p>
            <a:pPr lvl="1"/>
            <a:r>
              <a:rPr lang="en-US" sz="2600" b="1" dirty="0" smtClean="0"/>
              <a:t>T&amp;TA Staff</a:t>
            </a:r>
          </a:p>
          <a:p>
            <a:pPr lvl="2"/>
            <a:r>
              <a:rPr lang="en-US" sz="2300" dirty="0" smtClean="0"/>
              <a:t>Daniel Bausch, APPRISE</a:t>
            </a:r>
          </a:p>
          <a:p>
            <a:pPr lvl="3"/>
            <a:r>
              <a:rPr lang="en-US" sz="2300" dirty="0" smtClean="0">
                <a:hlinkClick r:id="rId4"/>
              </a:rPr>
              <a:t>Daniel-Bausch@appriseinc.org</a:t>
            </a:r>
            <a:endParaRPr lang="en-US" sz="2300" dirty="0" smtClean="0"/>
          </a:p>
          <a:p>
            <a:pPr lvl="3">
              <a:buNone/>
            </a:pPr>
            <a:endParaRPr lang="en-US" sz="2300" dirty="0" smtClean="0"/>
          </a:p>
          <a:p>
            <a:pPr lvl="2"/>
            <a:r>
              <a:rPr lang="en-US" sz="2300" dirty="0" smtClean="0"/>
              <a:t>Sonia Guior, APPRISE</a:t>
            </a:r>
          </a:p>
          <a:p>
            <a:pPr lvl="3"/>
            <a:r>
              <a:rPr lang="en-US" sz="2300" dirty="0" smtClean="0">
                <a:hlinkClick r:id="rId5"/>
              </a:rPr>
              <a:t>Sonia-Guior@appriseinc.org</a:t>
            </a:r>
            <a:endParaRPr lang="en-US" sz="2300" dirty="0" smtClean="0"/>
          </a:p>
          <a:p>
            <a:pPr lvl="3"/>
            <a:endParaRPr lang="en-US" sz="2300" dirty="0" smtClean="0"/>
          </a:p>
          <a:p>
            <a:pPr lvl="2"/>
            <a:r>
              <a:rPr lang="en-US" sz="2300" dirty="0" smtClean="0"/>
              <a:t>Jorge </a:t>
            </a:r>
            <a:r>
              <a:rPr lang="en-US" sz="2300" dirty="0" err="1" smtClean="0"/>
              <a:t>Mancilla</a:t>
            </a:r>
            <a:r>
              <a:rPr lang="en-US" sz="2300" dirty="0" smtClean="0"/>
              <a:t>, APPRISE</a:t>
            </a:r>
          </a:p>
          <a:p>
            <a:pPr lvl="3"/>
            <a:r>
              <a:rPr lang="en-US" sz="2300" dirty="0" smtClean="0">
                <a:hlinkClick r:id="rId6"/>
              </a:rPr>
              <a:t>Jorge-MancillaUribe@appriseinc.org</a:t>
            </a:r>
            <a:endParaRPr lang="en-US" sz="2300" dirty="0" smtClean="0"/>
          </a:p>
          <a:p>
            <a:pPr lvl="3">
              <a:buNone/>
            </a:pPr>
            <a:endParaRPr lang="en-US" sz="2300" dirty="0" smtClean="0"/>
          </a:p>
          <a:p>
            <a:pPr lvl="2"/>
            <a:r>
              <a:rPr lang="en-US" sz="2300" dirty="0" smtClean="0"/>
              <a:t>Michelle Wadolowski, APPRISE</a:t>
            </a:r>
          </a:p>
          <a:p>
            <a:pPr lvl="3"/>
            <a:r>
              <a:rPr lang="en-US" sz="2300" dirty="0" smtClean="0">
                <a:hlinkClick r:id="rId7"/>
              </a:rPr>
              <a:t>Michelle-Wadolowski@appriseinc.org</a:t>
            </a:r>
            <a:r>
              <a:rPr lang="en-US" sz="2300" dirty="0" smtClean="0"/>
              <a:t> 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#3 – </a:t>
            </a:r>
            <a:r>
              <a:rPr lang="en-US" b="0" dirty="0" smtClean="0"/>
              <a:t>Validation Checks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2004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Two important validation checks in the LIHEAP Household Report Form are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en-US" sz="3400" dirty="0"/>
              <a:t>Outlier checks</a:t>
            </a:r>
          </a:p>
          <a:p>
            <a:pPr lvl="1"/>
            <a:r>
              <a:rPr lang="en-US" sz="3400" dirty="0"/>
              <a:t>Year-to-year consistency checks</a:t>
            </a:r>
          </a:p>
          <a:p>
            <a:pPr marL="457200" lvl="1" indent="0" algn="ctr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5400" dirty="0"/>
              <a:t>FY </a:t>
            </a:r>
            <a:r>
              <a:rPr lang="en-US" sz="5400" dirty="0" smtClean="0"/>
              <a:t>15  </a:t>
            </a:r>
            <a:r>
              <a:rPr lang="en-US" sz="5400" dirty="0"/>
              <a:t>↔ FY </a:t>
            </a:r>
            <a:r>
              <a:rPr lang="en-US" sz="5400" dirty="0" smtClean="0"/>
              <a:t>16</a:t>
            </a:r>
            <a:endParaRPr lang="en-US" sz="5400" dirty="0"/>
          </a:p>
          <a:p>
            <a:pPr marL="457200" lvl="1" indent="0">
              <a:buNone/>
            </a:pPr>
            <a:r>
              <a:rPr lang="en-US" dirty="0"/>
              <a:t>These checks compare FY </a:t>
            </a:r>
            <a:r>
              <a:rPr lang="en-US" dirty="0" smtClean="0"/>
              <a:t>2015 </a:t>
            </a:r>
            <a:r>
              <a:rPr lang="en-US" dirty="0"/>
              <a:t>Household Report data to FY </a:t>
            </a:r>
            <a:r>
              <a:rPr lang="en-US" dirty="0" smtClean="0"/>
              <a:t>2016 </a:t>
            </a:r>
            <a:r>
              <a:rPr lang="en-US" dirty="0"/>
              <a:t>Household Report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#3 – </a:t>
            </a:r>
            <a:r>
              <a:rPr lang="en-US" b="0" dirty="0" smtClean="0"/>
              <a:t>Validation Checks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57700"/>
          </a:xfrm>
        </p:spPr>
        <p:txBody>
          <a:bodyPr>
            <a:normAutofit/>
          </a:bodyPr>
          <a:lstStyle/>
          <a:p>
            <a:r>
              <a:rPr lang="en-US" sz="3600" u="sng" dirty="0"/>
              <a:t>Outlier checks</a:t>
            </a:r>
          </a:p>
          <a:p>
            <a:pPr lvl="1"/>
            <a:r>
              <a:rPr lang="en-US" dirty="0"/>
              <a:t>If the reported number of households for a particular type of assistance for FFY </a:t>
            </a:r>
            <a:r>
              <a:rPr lang="en-US" dirty="0" smtClean="0"/>
              <a:t>2016 </a:t>
            </a:r>
            <a:r>
              <a:rPr lang="en-US" dirty="0"/>
              <a:t>is more than 10X the reported number of households for that type of assistance for FFY </a:t>
            </a:r>
            <a:r>
              <a:rPr lang="en-US" dirty="0" smtClean="0"/>
              <a:t>2015, </a:t>
            </a:r>
            <a:r>
              <a:rPr lang="en-US" dirty="0"/>
              <a:t>OLDC issues a warning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the reported number of households for a particular type of assistance for FFY </a:t>
            </a:r>
            <a:r>
              <a:rPr lang="en-US" dirty="0" smtClean="0"/>
              <a:t>2016 </a:t>
            </a:r>
            <a:r>
              <a:rPr lang="en-US" dirty="0"/>
              <a:t>is less than 1/10</a:t>
            </a:r>
            <a:r>
              <a:rPr lang="en-US" baseline="30000" dirty="0"/>
              <a:t>th</a:t>
            </a:r>
            <a:r>
              <a:rPr lang="en-US" dirty="0"/>
              <a:t> the number of households for that type of assistance for FFY </a:t>
            </a:r>
            <a:r>
              <a:rPr lang="en-US" dirty="0" smtClean="0"/>
              <a:t>2015, </a:t>
            </a:r>
            <a:r>
              <a:rPr lang="en-US" dirty="0"/>
              <a:t>OLDC issues a warning.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#3 – </a:t>
            </a:r>
            <a:r>
              <a:rPr lang="en-US" b="0" dirty="0" smtClean="0"/>
              <a:t>Validation Checks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358057"/>
            <a:ext cx="8229600" cy="4457700"/>
          </a:xfrm>
        </p:spPr>
        <p:txBody>
          <a:bodyPr>
            <a:normAutofit/>
          </a:bodyPr>
          <a:lstStyle/>
          <a:p>
            <a:r>
              <a:rPr lang="en-US" dirty="0" smtClean="0"/>
              <a:t>Example – Outlier Check: 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18" y="4742235"/>
            <a:ext cx="5173334" cy="185141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1668817" y="1821549"/>
            <a:ext cx="106682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FY 2015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00800" y="1821549"/>
            <a:ext cx="106682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FY 2016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3889484" y="3460941"/>
            <a:ext cx="1183027" cy="12567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5177670" y="2255222"/>
            <a:ext cx="3785355" cy="2324915"/>
            <a:chOff x="5178766" y="2250189"/>
            <a:chExt cx="3785355" cy="2324915"/>
          </a:xfrm>
        </p:grpSpPr>
        <p:grpSp>
          <p:nvGrpSpPr>
            <p:cNvPr id="47" name="Group 46"/>
            <p:cNvGrpSpPr/>
            <p:nvPr/>
          </p:nvGrpSpPr>
          <p:grpSpPr>
            <a:xfrm>
              <a:off x="5178766" y="2250189"/>
              <a:ext cx="3504473" cy="2324915"/>
              <a:chOff x="603504" y="2384735"/>
              <a:chExt cx="2901696" cy="2195973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603504" y="2384735"/>
                <a:ext cx="2901696" cy="2195973"/>
                <a:chOff x="146304" y="2394533"/>
                <a:chExt cx="2901696" cy="2195973"/>
              </a:xfrm>
            </p:grpSpPr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9660"/>
                <a:stretch/>
              </p:blipFill>
              <p:spPr>
                <a:xfrm>
                  <a:off x="146304" y="2490424"/>
                  <a:ext cx="1606296" cy="2100082"/>
                </a:xfrm>
                <a:prstGeom prst="rect">
                  <a:avLst/>
                </a:prstGeom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833" t="-4426"/>
                <a:stretch/>
              </p:blipFill>
              <p:spPr>
                <a:xfrm>
                  <a:off x="1752599" y="2394533"/>
                  <a:ext cx="1295400" cy="2193041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667" t="-798" r="27349" b="94857"/>
                <a:stretch/>
              </p:blipFill>
              <p:spPr>
                <a:xfrm>
                  <a:off x="214779" y="2466038"/>
                  <a:ext cx="2833221" cy="124762"/>
                </a:xfrm>
                <a:prstGeom prst="rect">
                  <a:avLst/>
                </a:prstGeom>
              </p:spPr>
            </p:pic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3153" y="2939248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3153" y="305926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2837" y="329856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341589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3532877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8201" y="3649179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3785148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389403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40130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41385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42640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4382670"/>
                <a:ext cx="413784" cy="94579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8126662" y="2781754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22,000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135526" y="4055640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22,536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277159" y="3418604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145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274775" y="3165726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800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274775" y="3922512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500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35526" y="4182986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22,050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10744" y="2250189"/>
            <a:ext cx="3782971" cy="2324915"/>
            <a:chOff x="5178766" y="2250189"/>
            <a:chExt cx="3782971" cy="2324915"/>
          </a:xfrm>
        </p:grpSpPr>
        <p:grpSp>
          <p:nvGrpSpPr>
            <p:cNvPr id="78" name="Group 77"/>
            <p:cNvGrpSpPr/>
            <p:nvPr/>
          </p:nvGrpSpPr>
          <p:grpSpPr>
            <a:xfrm>
              <a:off x="5178766" y="2250189"/>
              <a:ext cx="3504473" cy="2324915"/>
              <a:chOff x="603504" y="2384735"/>
              <a:chExt cx="2901696" cy="219597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03504" y="2384735"/>
                <a:ext cx="2901696" cy="2195973"/>
                <a:chOff x="146304" y="2394533"/>
                <a:chExt cx="2901696" cy="2195973"/>
              </a:xfrm>
            </p:grpSpPr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9660"/>
                <a:stretch/>
              </p:blipFill>
              <p:spPr>
                <a:xfrm>
                  <a:off x="146304" y="2490424"/>
                  <a:ext cx="1606296" cy="2100082"/>
                </a:xfrm>
                <a:prstGeom prst="rect">
                  <a:avLst/>
                </a:prstGeom>
              </p:spPr>
            </p:pic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833" t="-4426"/>
                <a:stretch/>
              </p:blipFill>
              <p:spPr>
                <a:xfrm>
                  <a:off x="1752599" y="2394533"/>
                  <a:ext cx="1295400" cy="2193041"/>
                </a:xfrm>
                <a:prstGeom prst="rect">
                  <a:avLst/>
                </a:prstGeom>
              </p:spPr>
            </p:pic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667" t="-798" r="27349" b="94857"/>
                <a:stretch/>
              </p:blipFill>
              <p:spPr>
                <a:xfrm>
                  <a:off x="214779" y="2466038"/>
                  <a:ext cx="2833221" cy="124762"/>
                </a:xfrm>
                <a:prstGeom prst="rect">
                  <a:avLst/>
                </a:prstGeom>
              </p:spPr>
            </p:pic>
          </p:grp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3153" y="2939248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3153" y="305926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329859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341589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3532877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8201" y="3649179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3777732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389403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40130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41385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42640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4382670"/>
                <a:ext cx="413784" cy="9457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>
              <a:off x="8126662" y="2781754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25,800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126662" y="4053158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26,050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184980" y="3417235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1,500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274775" y="3165726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890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274775" y="3922512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350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#3 – </a:t>
            </a:r>
            <a:r>
              <a:rPr lang="en-US" b="0" dirty="0" smtClean="0"/>
              <a:t>Validation Checks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57700"/>
          </a:xfrm>
        </p:spPr>
        <p:txBody>
          <a:bodyPr>
            <a:normAutofit/>
          </a:bodyPr>
          <a:lstStyle/>
          <a:p>
            <a:r>
              <a:rPr lang="en-US" sz="3600" u="sng" dirty="0"/>
              <a:t>Year-to-year consistency checks</a:t>
            </a:r>
            <a:endParaRPr lang="en-US" sz="3600" dirty="0"/>
          </a:p>
          <a:p>
            <a:pPr lvl="1"/>
            <a:r>
              <a:rPr lang="en-US" dirty="0"/>
              <a:t>If a grantee reports a non-zero number of households for a particular type of assistance for FFY </a:t>
            </a:r>
            <a:r>
              <a:rPr lang="en-US" dirty="0" smtClean="0"/>
              <a:t>2016, </a:t>
            </a:r>
            <a:r>
              <a:rPr lang="en-US" dirty="0"/>
              <a:t>but had reported zero households for that type of assistance in FFY </a:t>
            </a:r>
            <a:r>
              <a:rPr lang="en-US" dirty="0" smtClean="0"/>
              <a:t>2015, </a:t>
            </a:r>
            <a:r>
              <a:rPr lang="en-US" dirty="0"/>
              <a:t>OLDC issues a warning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a grantee reports a zero number of households for a particular type of assistance for FFY </a:t>
            </a:r>
            <a:r>
              <a:rPr lang="en-US" dirty="0" smtClean="0"/>
              <a:t>2016, </a:t>
            </a:r>
            <a:r>
              <a:rPr lang="en-US" dirty="0"/>
              <a:t>but had reported a non-zero number of households for that type of assistance in FFY </a:t>
            </a:r>
            <a:r>
              <a:rPr lang="en-US" dirty="0" smtClean="0"/>
              <a:t>2015, </a:t>
            </a:r>
            <a:r>
              <a:rPr lang="en-US" dirty="0"/>
              <a:t>OLDC issues a warning.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#3 – </a:t>
            </a:r>
            <a:r>
              <a:rPr lang="en-US" b="0" dirty="0" smtClean="0"/>
              <a:t>Validation Checks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358057"/>
            <a:ext cx="8229600" cy="4457700"/>
          </a:xfrm>
        </p:spPr>
        <p:txBody>
          <a:bodyPr>
            <a:normAutofit/>
          </a:bodyPr>
          <a:lstStyle/>
          <a:p>
            <a:r>
              <a:rPr lang="en-US" dirty="0" smtClean="0"/>
              <a:t>Example – </a:t>
            </a:r>
            <a:r>
              <a:rPr lang="en-US" dirty="0"/>
              <a:t>Year-to-Year consistency </a:t>
            </a:r>
            <a:r>
              <a:rPr lang="en-US" dirty="0" smtClean="0"/>
              <a:t>Check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03668" y="1821549"/>
            <a:ext cx="106682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FY 2015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52058" y="1819549"/>
            <a:ext cx="106682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FY 2016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3986573" y="2932744"/>
            <a:ext cx="1167368" cy="19081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1" y="4937045"/>
            <a:ext cx="5105400" cy="175019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grpSp>
        <p:nvGrpSpPr>
          <p:cNvPr id="32" name="Group 31"/>
          <p:cNvGrpSpPr/>
          <p:nvPr/>
        </p:nvGrpSpPr>
        <p:grpSpPr>
          <a:xfrm>
            <a:off x="443496" y="2250189"/>
            <a:ext cx="3779367" cy="2321811"/>
            <a:chOff x="443496" y="2250189"/>
            <a:chExt cx="3779367" cy="2321811"/>
          </a:xfrm>
        </p:grpSpPr>
        <p:grpSp>
          <p:nvGrpSpPr>
            <p:cNvPr id="33" name="Group 32"/>
            <p:cNvGrpSpPr/>
            <p:nvPr/>
          </p:nvGrpSpPr>
          <p:grpSpPr>
            <a:xfrm>
              <a:off x="443496" y="2250189"/>
              <a:ext cx="3504473" cy="2321811"/>
              <a:chOff x="603504" y="2387667"/>
              <a:chExt cx="2901696" cy="219304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603504" y="2387667"/>
                <a:ext cx="2901696" cy="2193041"/>
                <a:chOff x="146304" y="2397465"/>
                <a:chExt cx="2901696" cy="2193041"/>
              </a:xfrm>
            </p:grpSpPr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9660"/>
                <a:stretch/>
              </p:blipFill>
              <p:spPr>
                <a:xfrm>
                  <a:off x="146304" y="2490424"/>
                  <a:ext cx="1606296" cy="2100082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833" t="-4426"/>
                <a:stretch/>
              </p:blipFill>
              <p:spPr>
                <a:xfrm>
                  <a:off x="1752600" y="2397465"/>
                  <a:ext cx="1295400" cy="2193041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667" t="-798" r="27349" b="94857"/>
                <a:stretch/>
              </p:blipFill>
              <p:spPr>
                <a:xfrm>
                  <a:off x="214779" y="2466038"/>
                  <a:ext cx="2833221" cy="124762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3153" y="2939248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3153" y="305926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0419" y="3306886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341589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3532877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8201" y="3649179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3785148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389403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40130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41385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42640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4382670"/>
                <a:ext cx="413784" cy="94579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3381070" y="2782011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25,800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32924" y="3165726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890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6616" y="3418604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1,500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35901" y="3926965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350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98454" y="4060093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26,050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527707" y="2906461"/>
            <a:ext cx="6869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900</a:t>
            </a:r>
            <a:endParaRPr lang="en-US" sz="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91886" y="2250189"/>
            <a:ext cx="3785355" cy="2324915"/>
            <a:chOff x="5178766" y="2250189"/>
            <a:chExt cx="3785355" cy="2324915"/>
          </a:xfrm>
        </p:grpSpPr>
        <p:grpSp>
          <p:nvGrpSpPr>
            <p:cNvPr id="56" name="Group 55"/>
            <p:cNvGrpSpPr/>
            <p:nvPr/>
          </p:nvGrpSpPr>
          <p:grpSpPr>
            <a:xfrm>
              <a:off x="5178766" y="2250189"/>
              <a:ext cx="3504473" cy="2324915"/>
              <a:chOff x="603504" y="2384735"/>
              <a:chExt cx="2901696" cy="2195973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03504" y="2384735"/>
                <a:ext cx="2901696" cy="2195973"/>
                <a:chOff x="146304" y="2394533"/>
                <a:chExt cx="2901696" cy="2195973"/>
              </a:xfrm>
            </p:grpSpPr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9660"/>
                <a:stretch/>
              </p:blipFill>
              <p:spPr>
                <a:xfrm>
                  <a:off x="146304" y="2490424"/>
                  <a:ext cx="1606296" cy="2100082"/>
                </a:xfrm>
                <a:prstGeom prst="rect">
                  <a:avLst/>
                </a:prstGeom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833" t="-4426"/>
                <a:stretch/>
              </p:blipFill>
              <p:spPr>
                <a:xfrm>
                  <a:off x="1752599" y="2394533"/>
                  <a:ext cx="1295400" cy="2193041"/>
                </a:xfrm>
                <a:prstGeom prst="rect">
                  <a:avLst/>
                </a:prstGeom>
              </p:spPr>
            </p:pic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667" t="-798" r="27349" b="94857"/>
                <a:stretch/>
              </p:blipFill>
              <p:spPr>
                <a:xfrm>
                  <a:off x="214779" y="2466038"/>
                  <a:ext cx="2833221" cy="124762"/>
                </a:xfrm>
                <a:prstGeom prst="rect">
                  <a:avLst/>
                </a:prstGeom>
              </p:spPr>
            </p:pic>
          </p:grpSp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3153" y="2939248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3153" y="305926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0419" y="3306886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341589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3532877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8201" y="3649179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3785148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389403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40130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41385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42640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4382670"/>
                <a:ext cx="413784" cy="94579"/>
              </a:xfrm>
              <a:prstGeom prst="rect">
                <a:avLst/>
              </a:prstGeom>
            </p:spPr>
          </p:pic>
        </p:grpSp>
        <p:sp>
          <p:nvSpPr>
            <p:cNvPr id="57" name="TextBox 56"/>
            <p:cNvSpPr txBox="1"/>
            <p:nvPr/>
          </p:nvSpPr>
          <p:spPr>
            <a:xfrm>
              <a:off x="8126662" y="2781754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22,000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135526" y="4055640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22,536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7159" y="3418604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145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274775" y="3165726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800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274775" y="3922512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500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135526" y="4182986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22,050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#3 – </a:t>
            </a:r>
            <a:r>
              <a:rPr lang="en-US" b="0" dirty="0" smtClean="0"/>
              <a:t>Validation Checks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2004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Another important data validation check for the FY 2016 Household Report Form is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en-US" sz="3400" dirty="0" smtClean="0"/>
              <a:t>Form-to-form consistency check</a:t>
            </a:r>
            <a:endParaRPr lang="en-US" sz="3400" dirty="0"/>
          </a:p>
          <a:p>
            <a:pPr marL="457200" lvl="1" indent="0" algn="ctr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5400" dirty="0"/>
              <a:t>FY </a:t>
            </a:r>
            <a:r>
              <a:rPr lang="en-US" sz="5400" dirty="0" smtClean="0"/>
              <a:t>16  </a:t>
            </a:r>
            <a:r>
              <a:rPr lang="en-US" sz="5400" dirty="0"/>
              <a:t>↔ FY </a:t>
            </a:r>
            <a:r>
              <a:rPr lang="en-US" sz="5400" dirty="0" smtClean="0"/>
              <a:t>16</a:t>
            </a:r>
            <a:endParaRPr lang="en-US" sz="5400" dirty="0"/>
          </a:p>
          <a:p>
            <a:pPr marL="457200" lvl="1" indent="0">
              <a:buNone/>
            </a:pPr>
            <a:r>
              <a:rPr lang="en-US" dirty="0"/>
              <a:t>This</a:t>
            </a:r>
            <a:r>
              <a:rPr lang="en-US" dirty="0" smtClean="0"/>
              <a:t> check </a:t>
            </a:r>
            <a:r>
              <a:rPr lang="en-US" dirty="0"/>
              <a:t>compares FY </a:t>
            </a:r>
            <a:r>
              <a:rPr lang="en-US" dirty="0" smtClean="0"/>
              <a:t>2016 </a:t>
            </a:r>
            <a:r>
              <a:rPr lang="en-US" dirty="0"/>
              <a:t>Household Report data to FY </a:t>
            </a:r>
            <a:r>
              <a:rPr lang="en-US" dirty="0" smtClean="0"/>
              <a:t>2016 </a:t>
            </a:r>
            <a:r>
              <a:rPr lang="en-US" dirty="0"/>
              <a:t>Model Plan </a:t>
            </a:r>
            <a:r>
              <a:rPr lang="en-US" dirty="0" smtClean="0"/>
              <a:t>data.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#3 – </a:t>
            </a:r>
            <a:r>
              <a:rPr lang="en-US" b="0" dirty="0" smtClean="0"/>
              <a:t>Validation Checks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200400"/>
          </a:xfrm>
        </p:spPr>
        <p:txBody>
          <a:bodyPr>
            <a:normAutofit/>
          </a:bodyPr>
          <a:lstStyle/>
          <a:p>
            <a:r>
              <a:rPr lang="en-US" sz="3600" u="sng" dirty="0"/>
              <a:t>Form-to-form consistency checks</a:t>
            </a:r>
            <a:endParaRPr lang="en-US" sz="3600" dirty="0"/>
          </a:p>
          <a:p>
            <a:pPr lvl="1"/>
            <a:r>
              <a:rPr lang="en-US" dirty="0"/>
              <a:t>If a grantee reports providing assistance for a particular type of assistance for FFY </a:t>
            </a:r>
            <a:r>
              <a:rPr lang="en-US" dirty="0" smtClean="0"/>
              <a:t>2016 </a:t>
            </a:r>
            <a:r>
              <a:rPr lang="en-US" dirty="0"/>
              <a:t>in its Model Plan, but reports zero households for that type of assistance in its FFY </a:t>
            </a:r>
            <a:r>
              <a:rPr lang="en-US" dirty="0" smtClean="0"/>
              <a:t>2016 </a:t>
            </a:r>
            <a:r>
              <a:rPr lang="en-US" dirty="0"/>
              <a:t>Household Report, OLDC issues a </a:t>
            </a:r>
            <a:r>
              <a:rPr lang="en-US" b="1" dirty="0"/>
              <a:t>warning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#3 – </a:t>
            </a:r>
            <a:r>
              <a:rPr lang="en-US" b="0" dirty="0" smtClean="0"/>
              <a:t>Validation Checks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358057"/>
            <a:ext cx="8229600" cy="4457700"/>
          </a:xfrm>
        </p:spPr>
        <p:txBody>
          <a:bodyPr>
            <a:normAutofit/>
          </a:bodyPr>
          <a:lstStyle/>
          <a:p>
            <a:r>
              <a:rPr lang="en-US" dirty="0" smtClean="0"/>
              <a:t>Example – Form-to-Form Consistency Check: 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207195" y="2350638"/>
            <a:ext cx="4026210" cy="2449962"/>
            <a:chOff x="5181599" y="2590800"/>
            <a:chExt cx="3957637" cy="2895600"/>
          </a:xfrm>
        </p:grpSpPr>
        <p:grpSp>
          <p:nvGrpSpPr>
            <p:cNvPr id="8" name="Group 7"/>
            <p:cNvGrpSpPr/>
            <p:nvPr/>
          </p:nvGrpSpPr>
          <p:grpSpPr>
            <a:xfrm>
              <a:off x="5181599" y="2590800"/>
              <a:ext cx="3707219" cy="2895600"/>
              <a:chOff x="158709" y="2590800"/>
              <a:chExt cx="3644982" cy="280035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5" r="27931"/>
              <a:stretch/>
            </p:blipFill>
            <p:spPr>
              <a:xfrm>
                <a:off x="158709" y="2590800"/>
                <a:ext cx="2965491" cy="280035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487" t="675"/>
              <a:stretch/>
            </p:blipFill>
            <p:spPr>
              <a:xfrm>
                <a:off x="3124200" y="2590800"/>
                <a:ext cx="679491" cy="2800350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8377234" y="3084867"/>
              <a:ext cx="6475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22,000</a:t>
              </a:r>
              <a:endPara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91643" y="3643421"/>
              <a:ext cx="6475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145</a:t>
              </a:r>
              <a:endPara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91643" y="4706624"/>
              <a:ext cx="6475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500</a:t>
              </a:r>
              <a:endPara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77234" y="4882650"/>
              <a:ext cx="6475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22,536</a:t>
              </a:r>
              <a:endPara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81922" y="5058675"/>
              <a:ext cx="647593" cy="25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22,050</a:t>
              </a:r>
              <a:endPara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320829" y="1956390"/>
            <a:ext cx="25146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FY 2016 – Model Plan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01404" y="1864046"/>
            <a:ext cx="1760866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FY 2016 - HHR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3" y="2557698"/>
            <a:ext cx="4830133" cy="2063292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 rot="20902153">
            <a:off x="4834624" y="3317283"/>
            <a:ext cx="3657106" cy="2254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895221"/>
            <a:ext cx="4978595" cy="173165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03982" y="3691942"/>
            <a:ext cx="4748456" cy="31176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24475" y="2940224"/>
            <a:ext cx="3514725" cy="159666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#3 – </a:t>
            </a:r>
            <a:r>
              <a:rPr lang="en-US" b="0" dirty="0" smtClean="0"/>
              <a:t>Fatal errors vs. warning messages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Clicking the “</a:t>
            </a:r>
            <a:r>
              <a:rPr lang="en-US" sz="3600" b="1" dirty="0"/>
              <a:t>Validate” </a:t>
            </a:r>
            <a:r>
              <a:rPr lang="en-US" sz="3600" dirty="0"/>
              <a:t>button will run validation checks on the Household Report Form.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18377"/>
          <a:stretch/>
        </p:blipFill>
        <p:spPr bwMode="auto">
          <a:xfrm>
            <a:off x="814386" y="2424873"/>
            <a:ext cx="7515225" cy="351872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1998" y="2540326"/>
            <a:ext cx="660400" cy="309236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#3 – </a:t>
            </a:r>
            <a:r>
              <a:rPr lang="en-US" b="0" dirty="0"/>
              <a:t>Fatal errors vs. warning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429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Fatal </a:t>
            </a:r>
            <a:r>
              <a:rPr lang="en-US" dirty="0" smtClean="0"/>
              <a:t>Error </a:t>
            </a:r>
            <a:r>
              <a:rPr lang="en-US" dirty="0"/>
              <a:t>Messages versus Warning Messages</a:t>
            </a:r>
          </a:p>
          <a:p>
            <a:endParaRPr lang="en-US" sz="1100" dirty="0"/>
          </a:p>
          <a:p>
            <a:pPr lvl="1"/>
            <a:r>
              <a:rPr lang="en-US" u="sng" dirty="0"/>
              <a:t>Fatal Error Messages</a:t>
            </a:r>
            <a:r>
              <a:rPr lang="en-US" dirty="0"/>
              <a:t> indicate inconsistent data that must be corrected before </a:t>
            </a:r>
            <a:r>
              <a:rPr lang="en-US" dirty="0" smtClean="0"/>
              <a:t>grantees </a:t>
            </a:r>
            <a:r>
              <a:rPr lang="en-US" dirty="0"/>
              <a:t>are able to submit their Household Report in OLDC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u="sng" dirty="0"/>
              <a:t>Warning Messages</a:t>
            </a:r>
            <a:r>
              <a:rPr lang="en-US" dirty="0"/>
              <a:t> indicate data that may be correct but require confirmation and additional explanation in the “Notes” field of the form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Overview</a:t>
            </a:r>
            <a:endParaRPr lang="en-US" strike="sngStrik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Topic </a:t>
            </a:r>
            <a:r>
              <a:rPr lang="en-US" b="1" dirty="0" smtClean="0"/>
              <a:t>#1: </a:t>
            </a:r>
            <a:r>
              <a:rPr lang="en-US" b="1" dirty="0"/>
              <a:t>What’s </a:t>
            </a:r>
            <a:r>
              <a:rPr lang="en-US" b="1" dirty="0" smtClean="0"/>
              <a:t>Different </a:t>
            </a:r>
            <a:r>
              <a:rPr lang="en-US" b="1" dirty="0"/>
              <a:t>in the FY </a:t>
            </a:r>
            <a:r>
              <a:rPr lang="en-US" b="1" dirty="0" smtClean="0"/>
              <a:t>2016 </a:t>
            </a:r>
            <a:r>
              <a:rPr lang="en-US" b="1" dirty="0"/>
              <a:t>Household Report Form in OLDC?</a:t>
            </a:r>
          </a:p>
          <a:p>
            <a:pPr lvl="1"/>
            <a:r>
              <a:rPr lang="en-US" dirty="0" smtClean="0"/>
              <a:t>Nominal Benefit Reporting Update</a:t>
            </a:r>
          </a:p>
          <a:p>
            <a:pPr lvl="1"/>
            <a:r>
              <a:rPr lang="en-US" dirty="0" smtClean="0"/>
              <a:t>Mandatory Bill Payment Assistance Reporting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Topic #2: Completing the FY 2016 Household Report Form in OLDC</a:t>
            </a:r>
          </a:p>
          <a:p>
            <a:pPr lvl="1"/>
            <a:r>
              <a:rPr lang="en-US" dirty="0" smtClean="0"/>
              <a:t>OLDC Access</a:t>
            </a:r>
          </a:p>
          <a:p>
            <a:pPr lvl="1"/>
            <a:r>
              <a:rPr lang="en-US" dirty="0" smtClean="0"/>
              <a:t>Data Submission and Review Procedures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Topic #3: What are the Data Checks in the FY 2016 Household Report Form in OLDC?</a:t>
            </a:r>
          </a:p>
          <a:p>
            <a:pPr lvl="1"/>
            <a:r>
              <a:rPr lang="en-US" dirty="0" smtClean="0"/>
              <a:t>Validation Checks </a:t>
            </a:r>
          </a:p>
          <a:p>
            <a:pPr lvl="1"/>
            <a:r>
              <a:rPr lang="en-US" dirty="0" smtClean="0"/>
              <a:t>Fatal Errors vs. Warning </a:t>
            </a:r>
            <a:r>
              <a:rPr lang="en-US" dirty="0"/>
              <a:t>M</a:t>
            </a:r>
            <a:r>
              <a:rPr lang="en-US" dirty="0" smtClean="0"/>
              <a:t>essages 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Topic #4: Common Issues </a:t>
            </a:r>
          </a:p>
          <a:p>
            <a:pPr lvl="1"/>
            <a:r>
              <a:rPr lang="en-US" dirty="0" smtClean="0"/>
              <a:t>Household Report vs. State Plan Inconsistencies </a:t>
            </a:r>
          </a:p>
          <a:p>
            <a:pPr lvl="1"/>
            <a:r>
              <a:rPr lang="en-US" dirty="0" smtClean="0"/>
              <a:t>Unduplicated Count Issues </a:t>
            </a:r>
          </a:p>
          <a:p>
            <a:pPr lvl="1"/>
            <a:r>
              <a:rPr lang="en-US" dirty="0" smtClean="0"/>
              <a:t>Weatherization Data</a:t>
            </a:r>
          </a:p>
          <a:p>
            <a:pPr lvl="1"/>
            <a:r>
              <a:rPr lang="en-US" dirty="0" smtClean="0"/>
              <a:t>Bill Payment Assistance Reporting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#3 – </a:t>
            </a:r>
            <a:r>
              <a:rPr lang="en-US" b="0" dirty="0"/>
              <a:t>Fatal errors vs. warning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429000"/>
          </a:xfrm>
        </p:spPr>
        <p:txBody>
          <a:bodyPr>
            <a:normAutofit/>
          </a:bodyPr>
          <a:lstStyle/>
          <a:p>
            <a:r>
              <a:rPr lang="en-US" sz="2800" dirty="0"/>
              <a:t>Reports with warnings or errors display a message with a short description of the issue just below the Action buttons</a:t>
            </a:r>
          </a:p>
          <a:p>
            <a:pPr lvl="1"/>
            <a:r>
              <a:rPr lang="en-US" dirty="0"/>
              <a:t>Click the “</a:t>
            </a:r>
            <a:r>
              <a:rPr lang="en-US" b="1" dirty="0"/>
              <a:t>Go to Error” </a:t>
            </a:r>
            <a:r>
              <a:rPr lang="en-US" dirty="0"/>
              <a:t>link to jump to the field on the screen in question</a:t>
            </a:r>
          </a:p>
          <a:p>
            <a:pPr lvl="1"/>
            <a:r>
              <a:rPr lang="en-US" dirty="0"/>
              <a:t>Click the “</a:t>
            </a:r>
            <a:r>
              <a:rPr lang="en-US" b="1" dirty="0"/>
              <a:t>Long Description” </a:t>
            </a:r>
            <a:r>
              <a:rPr lang="en-US" dirty="0"/>
              <a:t>link for more detailed information about the issue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5437" y="4876800"/>
            <a:ext cx="5953125" cy="8001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#3 – </a:t>
            </a:r>
            <a:r>
              <a:rPr lang="en-US" b="0" dirty="0"/>
              <a:t>Fatal errors vs. warning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20574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/>
              <a:t>Example</a:t>
            </a:r>
            <a:r>
              <a:rPr lang="en-US" sz="2800" dirty="0"/>
              <a:t>: If the number of households that received “Any type of LIHEAP assistance” exceeds the sum of households that received each type of assistance, the following Error message will appear: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78262"/>
            <a:ext cx="4188558" cy="26670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5130045" y="3276600"/>
            <a:ext cx="4242555" cy="2514600"/>
            <a:chOff x="5178766" y="2250189"/>
            <a:chExt cx="3785355" cy="2324915"/>
          </a:xfrm>
        </p:grpSpPr>
        <p:grpSp>
          <p:nvGrpSpPr>
            <p:cNvPr id="10" name="Group 9"/>
            <p:cNvGrpSpPr/>
            <p:nvPr/>
          </p:nvGrpSpPr>
          <p:grpSpPr>
            <a:xfrm>
              <a:off x="5178766" y="2250189"/>
              <a:ext cx="3504473" cy="2324915"/>
              <a:chOff x="603504" y="2384735"/>
              <a:chExt cx="2901696" cy="219597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03504" y="2384735"/>
                <a:ext cx="2901696" cy="2195973"/>
                <a:chOff x="146304" y="2394533"/>
                <a:chExt cx="2901696" cy="2195973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9660"/>
                <a:stretch/>
              </p:blipFill>
              <p:spPr>
                <a:xfrm>
                  <a:off x="146304" y="2490424"/>
                  <a:ext cx="1606296" cy="2100082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833" t="-4426"/>
                <a:stretch/>
              </p:blipFill>
              <p:spPr>
                <a:xfrm>
                  <a:off x="1752599" y="2394533"/>
                  <a:ext cx="1295400" cy="2193041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667" t="-798" r="27349" b="94857"/>
                <a:stretch/>
              </p:blipFill>
              <p:spPr>
                <a:xfrm>
                  <a:off x="214779" y="2466038"/>
                  <a:ext cx="2833221" cy="124762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3153" y="2939248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3153" y="305926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0419" y="3306886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341589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3532877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8201" y="3649179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3785148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389403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40130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41385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42640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4382670"/>
                <a:ext cx="413784" cy="94579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8146810" y="2799280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22,000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44722" y="4055638"/>
              <a:ext cx="686962" cy="19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40,000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7159" y="3418604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145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15103" y="3165754"/>
              <a:ext cx="686962" cy="19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1,000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4775" y="3922512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500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35526" y="4182986"/>
              <a:ext cx="686962" cy="19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22,050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8522210" y="3831582"/>
            <a:ext cx="395872" cy="141587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522210" y="5254066"/>
            <a:ext cx="395872" cy="144792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#3 – </a:t>
            </a:r>
            <a:r>
              <a:rPr lang="en-US" b="0" dirty="0"/>
              <a:t>Fatal errors vs. warning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2057400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Example</a:t>
            </a:r>
            <a:r>
              <a:rPr lang="en-US" sz="2800" dirty="0"/>
              <a:t>: If the number of heating assisted households is equal to the number of households that received any type of LIHEAP assistance, OLDC issues a </a:t>
            </a:r>
            <a:r>
              <a:rPr lang="en-US" sz="2800" b="1" dirty="0"/>
              <a:t>warning</a:t>
            </a:r>
            <a:r>
              <a:rPr lang="en-US" sz="2800" dirty="0"/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47288" y="3124200"/>
            <a:ext cx="4239883" cy="2514600"/>
            <a:chOff x="5178766" y="2250189"/>
            <a:chExt cx="3782971" cy="2324915"/>
          </a:xfrm>
        </p:grpSpPr>
        <p:grpSp>
          <p:nvGrpSpPr>
            <p:cNvPr id="10" name="Group 9"/>
            <p:cNvGrpSpPr/>
            <p:nvPr/>
          </p:nvGrpSpPr>
          <p:grpSpPr>
            <a:xfrm>
              <a:off x="5178766" y="2250189"/>
              <a:ext cx="3504473" cy="2324915"/>
              <a:chOff x="603504" y="2384735"/>
              <a:chExt cx="2901696" cy="219597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03504" y="2384735"/>
                <a:ext cx="2901696" cy="2195973"/>
                <a:chOff x="146304" y="2394533"/>
                <a:chExt cx="2901696" cy="2195973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9660"/>
                <a:stretch/>
              </p:blipFill>
              <p:spPr>
                <a:xfrm>
                  <a:off x="146304" y="2490424"/>
                  <a:ext cx="1606296" cy="2100082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833" t="-4426"/>
                <a:stretch/>
              </p:blipFill>
              <p:spPr>
                <a:xfrm>
                  <a:off x="1752599" y="2394533"/>
                  <a:ext cx="1295400" cy="2193041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667" t="-798" r="27349" b="94857"/>
                <a:stretch/>
              </p:blipFill>
              <p:spPr>
                <a:xfrm>
                  <a:off x="214779" y="2466038"/>
                  <a:ext cx="2833221" cy="124762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3153" y="2939248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3153" y="305926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0419" y="3306886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341589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3532877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8201" y="3649179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3785148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389403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40130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41385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42640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4382670"/>
                <a:ext cx="413784" cy="94579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8146810" y="2799280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22,000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44722" y="4055638"/>
              <a:ext cx="686962" cy="19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22,000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15103" y="3165754"/>
              <a:ext cx="686962" cy="19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1,000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4775" y="3922512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500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35526" y="4182986"/>
              <a:ext cx="686962" cy="19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21,650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8512230" y="3730586"/>
            <a:ext cx="395872" cy="204059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512230" y="5103346"/>
            <a:ext cx="395872" cy="144792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581400"/>
            <a:ext cx="4558145" cy="250517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91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#3 – </a:t>
            </a:r>
            <a:r>
              <a:rPr lang="en-US" b="0" dirty="0"/>
              <a:t>Fatal errors vs. warning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810000"/>
          </a:xfrm>
        </p:spPr>
        <p:txBody>
          <a:bodyPr>
            <a:normAutofit/>
          </a:bodyPr>
          <a:lstStyle/>
          <a:p>
            <a:r>
              <a:rPr lang="en-US" dirty="0"/>
              <a:t>If the stated warning message is correct, but the State’s LIHEAP program data in the Report is accurate, please include an explanation in the “Notes” field of the reporting form.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This will prevent follow-up contact from APPRISE</a:t>
            </a:r>
          </a:p>
          <a:p>
            <a:r>
              <a:rPr lang="en-US" dirty="0"/>
              <a:t>Note: Year-to-year alterations in reporting may lead to confusion:</a:t>
            </a:r>
          </a:p>
          <a:p>
            <a:pPr lvl="1"/>
            <a:r>
              <a:rPr lang="en-US" dirty="0"/>
              <a:t>Ex. Other Crisis assistance reporting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#3 – </a:t>
            </a:r>
            <a:r>
              <a:rPr lang="en-US" b="0" dirty="0" smtClean="0"/>
              <a:t>Summary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What are the </a:t>
            </a:r>
            <a:r>
              <a:rPr lang="en-US" sz="3000" dirty="0" smtClean="0"/>
              <a:t>Data </a:t>
            </a:r>
            <a:r>
              <a:rPr lang="en-US" sz="3000" dirty="0"/>
              <a:t>Checks in the FY </a:t>
            </a:r>
            <a:r>
              <a:rPr lang="en-US" sz="3000" dirty="0" smtClean="0"/>
              <a:t>2016 </a:t>
            </a:r>
            <a:r>
              <a:rPr lang="en-US" sz="3000" dirty="0"/>
              <a:t>Household Report Form in OLDC</a:t>
            </a:r>
            <a:r>
              <a:rPr lang="en-US" sz="3000" dirty="0" smtClean="0"/>
              <a:t>?</a:t>
            </a:r>
          </a:p>
          <a:p>
            <a:endParaRPr lang="en-US" sz="1200" dirty="0"/>
          </a:p>
          <a:p>
            <a:pPr lvl="1"/>
            <a:r>
              <a:rPr lang="en-US" sz="2600" dirty="0"/>
              <a:t>V</a:t>
            </a:r>
            <a:r>
              <a:rPr lang="en-US" sz="2600" dirty="0" smtClean="0"/>
              <a:t>alidation </a:t>
            </a:r>
            <a:r>
              <a:rPr lang="en-US" sz="2600" dirty="0"/>
              <a:t>checks</a:t>
            </a:r>
          </a:p>
          <a:p>
            <a:pPr lvl="2">
              <a:spcAft>
                <a:spcPts val="0"/>
              </a:spcAft>
            </a:pPr>
            <a:r>
              <a:rPr lang="en-US" dirty="0"/>
              <a:t>Outlier </a:t>
            </a:r>
            <a:r>
              <a:rPr lang="en-US" dirty="0" smtClean="0"/>
              <a:t>checks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Year-to-year consistency checks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Form-to-form consistency checks</a:t>
            </a:r>
          </a:p>
          <a:p>
            <a:pPr lvl="2">
              <a:spcAft>
                <a:spcPts val="0"/>
              </a:spcAft>
              <a:buNone/>
            </a:pPr>
            <a:endParaRPr lang="en-US" dirty="0"/>
          </a:p>
          <a:p>
            <a:pPr lvl="1"/>
            <a:r>
              <a:rPr lang="en-US" sz="2800" dirty="0" smtClean="0"/>
              <a:t>Fatal </a:t>
            </a:r>
            <a:r>
              <a:rPr lang="en-US" sz="2800" dirty="0"/>
              <a:t>errors vs. warning </a:t>
            </a:r>
            <a:r>
              <a:rPr lang="en-US" sz="2800" dirty="0" smtClean="0"/>
              <a:t>messages</a:t>
            </a:r>
          </a:p>
          <a:p>
            <a:pPr lvl="2"/>
            <a:r>
              <a:rPr lang="en-US" u="sng" dirty="0" smtClean="0"/>
              <a:t>Fatal </a:t>
            </a:r>
            <a:r>
              <a:rPr lang="en-US" u="sng" dirty="0"/>
              <a:t>Errors </a:t>
            </a:r>
            <a:r>
              <a:rPr lang="en-US" dirty="0"/>
              <a:t>- Please revise and re-validate the form in order to correct the </a:t>
            </a:r>
            <a:r>
              <a:rPr lang="en-US" dirty="0" smtClean="0"/>
              <a:t>error.</a:t>
            </a:r>
          </a:p>
          <a:p>
            <a:pPr lvl="2"/>
            <a:r>
              <a:rPr lang="en-US" u="sng" dirty="0" smtClean="0"/>
              <a:t>Warnings</a:t>
            </a:r>
            <a:r>
              <a:rPr lang="en-US" dirty="0" smtClean="0"/>
              <a:t> </a:t>
            </a:r>
            <a:r>
              <a:rPr lang="en-US" dirty="0"/>
              <a:t>- If necessary, please include explanations in the “Notes” field of the reporting form.</a:t>
            </a:r>
          </a:p>
          <a:p>
            <a:pPr marL="914400" lvl="2" indent="0">
              <a:spcAft>
                <a:spcPts val="1200"/>
              </a:spcAft>
              <a:buNone/>
            </a:pP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#3 – </a:t>
            </a:r>
            <a:r>
              <a:rPr lang="en-US" b="0" dirty="0" smtClean="0"/>
              <a:t>Questions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7772400" cy="4572000"/>
          </a:xfrm>
        </p:spPr>
        <p:txBody>
          <a:bodyPr>
            <a:normAutofit/>
          </a:bodyPr>
          <a:lstStyle/>
          <a:p>
            <a:pPr marL="914400" lvl="2" indent="0" algn="ctr">
              <a:spcAft>
                <a:spcPts val="1200"/>
              </a:spcAft>
              <a:buNone/>
            </a:pPr>
            <a:r>
              <a:rPr lang="en-US" sz="3200" dirty="0"/>
              <a:t>Grantee questions regarding data validation checks in the FY </a:t>
            </a:r>
            <a:r>
              <a:rPr lang="en-US" sz="3200" dirty="0" smtClean="0"/>
              <a:t>2016 </a:t>
            </a:r>
            <a:r>
              <a:rPr lang="en-US" sz="3200" dirty="0"/>
              <a:t>Household Report Form in OLDC?</a:t>
            </a:r>
          </a:p>
          <a:p>
            <a:pPr marL="914400" lvl="2" indent="0" algn="ctr">
              <a:spcAft>
                <a:spcPts val="1200"/>
              </a:spcAft>
              <a:buNone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err="1" smtClean="0"/>
              <a:t>GoToWebinar</a:t>
            </a:r>
            <a:r>
              <a:rPr lang="en-US" dirty="0" smtClean="0"/>
              <a:t> – Asking a Question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4" y="1573213"/>
            <a:ext cx="8271872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4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Topic #4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1576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#4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962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Common Issues </a:t>
            </a:r>
          </a:p>
          <a:p>
            <a:pPr lvl="1"/>
            <a:r>
              <a:rPr lang="en-US" dirty="0" smtClean="0"/>
              <a:t>Household Report vs. State Plan Inconsistencies</a:t>
            </a:r>
            <a:endParaRPr lang="en-US" strike="sngStrike" dirty="0" smtClean="0"/>
          </a:p>
          <a:p>
            <a:pPr lvl="1"/>
            <a:r>
              <a:rPr lang="en-US" dirty="0" smtClean="0"/>
              <a:t>Unduplicated Count Issues </a:t>
            </a:r>
          </a:p>
          <a:p>
            <a:pPr lvl="1"/>
            <a:r>
              <a:rPr lang="en-US" dirty="0" smtClean="0"/>
              <a:t>Weatherization Data </a:t>
            </a:r>
          </a:p>
          <a:p>
            <a:pPr lvl="1"/>
            <a:r>
              <a:rPr lang="en-US" dirty="0" smtClean="0"/>
              <a:t>Bill Payment Assistance Reporting </a:t>
            </a:r>
            <a:endParaRPr lang="en-US" dirty="0"/>
          </a:p>
          <a:p>
            <a:pPr marL="914400" lvl="2" indent="0">
              <a:spcAft>
                <a:spcPts val="1200"/>
              </a:spcAft>
              <a:buNone/>
            </a:pP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3200" dirty="0" smtClean="0"/>
              <a:t>Topic #4 – </a:t>
            </a:r>
            <a:r>
              <a:rPr lang="en-US" sz="3200" b="0" dirty="0" smtClean="0"/>
              <a:t>HHR vs. State Plan Inconsistencies </a:t>
            </a: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 smtClean="0"/>
              <a:t>Grantees’ FY 2016 Household Reports and FY 2016 State Plans should be consistent. </a:t>
            </a:r>
          </a:p>
          <a:p>
            <a:pPr marL="0" indent="0">
              <a:buNone/>
            </a:pPr>
            <a:endParaRPr lang="en-US" sz="3400" strike="sngStrike" dirty="0"/>
          </a:p>
          <a:p>
            <a:pPr lvl="1"/>
            <a:r>
              <a:rPr lang="en-US" sz="3000" b="1" u="sng" dirty="0"/>
              <a:t>Example</a:t>
            </a:r>
            <a:r>
              <a:rPr lang="en-US" sz="3000" dirty="0"/>
              <a:t>: In the State Plan, it is reported that the grantee plans to operate a Year Round Crisis program. Once LIHEAP funds are received, the grantee decides to change to a Winter Crisis program and a Summer Crisis program with different eligibility criteria because of funding limits. The State Plan needs to be updated to reflect that change. </a:t>
            </a:r>
            <a:r>
              <a:rPr lang="en-US" sz="3000" dirty="0" smtClean="0"/>
              <a:t>The FY 2016 Household </a:t>
            </a:r>
            <a:r>
              <a:rPr lang="en-US" sz="3000" dirty="0"/>
              <a:t>Report should report on Winter Crisis and Summer </a:t>
            </a:r>
            <a:r>
              <a:rPr lang="en-US" sz="3000" dirty="0" smtClean="0"/>
              <a:t>Crisis households. </a:t>
            </a:r>
            <a:endParaRPr lang="en-US" sz="3000" dirty="0"/>
          </a:p>
          <a:p>
            <a:pPr marL="914400" lvl="2" indent="0">
              <a:spcAft>
                <a:spcPts val="1200"/>
              </a:spcAft>
              <a:buNone/>
            </a:pP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Topic #1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#4 – </a:t>
            </a:r>
            <a:r>
              <a:rPr lang="en-US" b="0" dirty="0" smtClean="0"/>
              <a:t>Unduplicated Count Issues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u="sng" dirty="0"/>
              <a:t>Example</a:t>
            </a:r>
            <a:r>
              <a:rPr lang="en-US" sz="3000" dirty="0"/>
              <a:t>: If households always receive heating assistance before receiving any other type of LIHEAP assistance, please include a note in the “Notes” section of the form.</a:t>
            </a:r>
          </a:p>
          <a:p>
            <a:pPr marL="914400" lvl="2" indent="0">
              <a:spcAft>
                <a:spcPts val="1200"/>
              </a:spcAft>
              <a:buNone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24" y="3333430"/>
            <a:ext cx="4558145" cy="250517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5029200" y="3302080"/>
            <a:ext cx="4239883" cy="2514600"/>
            <a:chOff x="5178766" y="2250189"/>
            <a:chExt cx="3782971" cy="2324915"/>
          </a:xfrm>
        </p:grpSpPr>
        <p:grpSp>
          <p:nvGrpSpPr>
            <p:cNvPr id="9" name="Group 8"/>
            <p:cNvGrpSpPr/>
            <p:nvPr/>
          </p:nvGrpSpPr>
          <p:grpSpPr>
            <a:xfrm>
              <a:off x="5178766" y="2250189"/>
              <a:ext cx="3504473" cy="2324915"/>
              <a:chOff x="603504" y="2384735"/>
              <a:chExt cx="2901696" cy="219597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03504" y="2384735"/>
                <a:ext cx="2901696" cy="2195973"/>
                <a:chOff x="146304" y="2394533"/>
                <a:chExt cx="2901696" cy="2195973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9660"/>
                <a:stretch/>
              </p:blipFill>
              <p:spPr>
                <a:xfrm>
                  <a:off x="146304" y="2490424"/>
                  <a:ext cx="1606296" cy="2100082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833" t="-4426"/>
                <a:stretch/>
              </p:blipFill>
              <p:spPr>
                <a:xfrm>
                  <a:off x="1752599" y="2394533"/>
                  <a:ext cx="1295400" cy="2193041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667" t="-798" r="27349" b="94857"/>
                <a:stretch/>
              </p:blipFill>
              <p:spPr>
                <a:xfrm>
                  <a:off x="214779" y="2466038"/>
                  <a:ext cx="2833221" cy="124762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3153" y="2939248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3153" y="305926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0419" y="3306886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341589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3532877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8201" y="3649179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3785148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3894034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40130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37" y="41385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4264095"/>
                <a:ext cx="413784" cy="9457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529" y="4382670"/>
                <a:ext cx="413784" cy="94579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8146810" y="2799280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22,000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44722" y="4055638"/>
              <a:ext cx="686962" cy="19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22,000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15103" y="3165754"/>
              <a:ext cx="686962" cy="19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1,000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4775" y="3922512"/>
              <a:ext cx="686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500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35526" y="4182986"/>
              <a:ext cx="686962" cy="19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21,650</a:t>
              </a:r>
              <a:endParaRPr lang="en-US" sz="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8410237" y="3905274"/>
            <a:ext cx="395872" cy="204059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98548" y="5275012"/>
            <a:ext cx="395872" cy="165710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#4 – </a:t>
            </a:r>
            <a:r>
              <a:rPr lang="en-US" b="0" dirty="0" smtClean="0"/>
              <a:t>Unduplicated Count Issues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1600200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u="sng" dirty="0"/>
              <a:t>Example</a:t>
            </a:r>
            <a:r>
              <a:rPr lang="en-US" sz="3200" b="1" dirty="0"/>
              <a:t>: </a:t>
            </a:r>
            <a:r>
              <a:rPr lang="en-US" sz="3200" dirty="0"/>
              <a:t>The number of households with </a:t>
            </a:r>
            <a:r>
              <a:rPr lang="en-US" sz="3200" i="1" dirty="0"/>
              <a:t>at least one</a:t>
            </a:r>
            <a:r>
              <a:rPr lang="en-US" sz="3200" dirty="0"/>
              <a:t> vulnerable member must be </a:t>
            </a:r>
            <a:r>
              <a:rPr lang="en-US" sz="3200" u="sng" dirty="0"/>
              <a:t>less than or equal to</a:t>
            </a:r>
            <a:r>
              <a:rPr lang="en-US" sz="3200" dirty="0"/>
              <a:t> the sum of households with at least one elderly, at least one disabled, and at least one young child member.</a:t>
            </a:r>
          </a:p>
          <a:p>
            <a:pPr marL="914400" lvl="2" indent="0">
              <a:spcAft>
                <a:spcPts val="1200"/>
              </a:spcAft>
              <a:buNone/>
            </a:pPr>
            <a:endParaRPr lang="en-US" sz="3200" dirty="0"/>
          </a:p>
        </p:txBody>
      </p:sp>
      <p:pic>
        <p:nvPicPr>
          <p:cNvPr id="33" name="Picture 9"/>
          <p:cNvPicPr>
            <a:picLocks noChangeAspect="1" noChangeArrowheads="1"/>
          </p:cNvPicPr>
          <p:nvPr/>
        </p:nvPicPr>
        <p:blipFill rotWithShape="1">
          <a:blip r:embed="rId2" cstate="print"/>
          <a:srcRect t="8703" b="7126"/>
          <a:stretch/>
        </p:blipFill>
        <p:spPr bwMode="auto">
          <a:xfrm>
            <a:off x="995361" y="3015960"/>
            <a:ext cx="7153275" cy="14351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707835"/>
            <a:ext cx="4619625" cy="2095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641" y="5047164"/>
            <a:ext cx="7500936" cy="76388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6" name="Rectangle 35"/>
          <p:cNvSpPr/>
          <p:nvPr/>
        </p:nvSpPr>
        <p:spPr>
          <a:xfrm>
            <a:off x="7659143" y="5480395"/>
            <a:ext cx="570457" cy="298042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600"/>
            <a:ext cx="2292096" cy="285086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#4 – </a:t>
            </a:r>
            <a:r>
              <a:rPr lang="en-US" b="0" dirty="0" smtClean="0"/>
              <a:t>Weatherization Data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3504" y="1417638"/>
            <a:ext cx="8388096" cy="2239962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/>
              <a:t>A common unduplicated count issue that many grantees face relates to the incorporation of LIHEAP-funded Weatherization data with LIHEAP fuel assistance </a:t>
            </a:r>
            <a:r>
              <a:rPr lang="en-US" sz="3400" dirty="0" smtClean="0"/>
              <a:t>data</a:t>
            </a:r>
            <a:endParaRPr lang="en-US" sz="3400" dirty="0"/>
          </a:p>
          <a:p>
            <a:endParaRPr lang="en-US" sz="3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6003" y="3947437"/>
            <a:ext cx="7391400" cy="1706325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spcBef>
                <a:spcPts val="0"/>
              </a:spcBef>
            </a:pPr>
            <a:r>
              <a:rPr lang="en-US" sz="3400" dirty="0"/>
              <a:t>WAP is often administered by a separate State agency, making coordination and data sharing difficult</a:t>
            </a:r>
          </a:p>
          <a:p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#4 – </a:t>
            </a:r>
            <a:r>
              <a:rPr lang="en-US" b="0" dirty="0" smtClean="0"/>
              <a:t>Weatherization Data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267200"/>
          </a:xfrm>
        </p:spPr>
        <p:txBody>
          <a:bodyPr>
            <a:normAutofit/>
          </a:bodyPr>
          <a:lstStyle/>
          <a:p>
            <a:r>
              <a:rPr lang="en-US" sz="3200" dirty="0"/>
              <a:t>Weatherization data incorporation solutions</a:t>
            </a:r>
            <a:r>
              <a:rPr lang="en-US" sz="3200" dirty="0" smtClean="0"/>
              <a:t>:</a:t>
            </a:r>
          </a:p>
          <a:p>
            <a:endParaRPr lang="en-US" sz="1500" dirty="0"/>
          </a:p>
          <a:p>
            <a:pPr lvl="1"/>
            <a:r>
              <a:rPr lang="en-US" dirty="0"/>
              <a:t>If grantees need assistance regarding deduplication of weatherization and LIHEAP data, APPRISE will work with the State’s LIHEAP team to provide Training and Technical </a:t>
            </a:r>
            <a:r>
              <a:rPr lang="en-US" dirty="0" smtClean="0"/>
              <a:t>Assistance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facilitation between State WAP and LIHEAP offices is needed, APPRISE will work to schedule a meeting with the State LIHEAP team, State WAP team, and OCS staff</a:t>
            </a:r>
          </a:p>
          <a:p>
            <a:pPr marL="914400" lvl="2" indent="0">
              <a:spcAft>
                <a:spcPts val="1200"/>
              </a:spcAft>
              <a:buNone/>
            </a:pP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#4 – </a:t>
            </a:r>
            <a:r>
              <a:rPr lang="en-US" b="0" dirty="0" smtClean="0"/>
              <a:t>Bill Payment Assistance Reporting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196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In FY 2016, grantees will now report the total unduplicated number of households provided with a </a:t>
            </a:r>
            <a:r>
              <a:rPr lang="en-US" sz="3400" u="sng" dirty="0" smtClean="0"/>
              <a:t>cash</a:t>
            </a:r>
            <a:r>
              <a:rPr lang="en-US" sz="3400" dirty="0" smtClean="0"/>
              <a:t> LIHEAP benefit used to pay a share of the household’s energy bills and utility deposits under the “Bill Payment Assistance” field in Section I of the FY 2016 Household Report (Item 6)</a:t>
            </a:r>
          </a:p>
          <a:p>
            <a:endParaRPr lang="en-US" sz="3400" dirty="0" smtClean="0"/>
          </a:p>
          <a:p>
            <a:pPr lvl="1"/>
            <a:r>
              <a:rPr lang="en-US" sz="3400" dirty="0"/>
              <a:t>APPRISE will provide Training and Technical Assistance if grantees need assistance with the </a:t>
            </a:r>
            <a:r>
              <a:rPr lang="en-US" sz="3400" dirty="0" smtClean="0"/>
              <a:t>new Bill Payment Assistance </a:t>
            </a:r>
            <a:r>
              <a:rPr lang="en-US" sz="3400" dirty="0"/>
              <a:t>reporting requirement </a:t>
            </a:r>
          </a:p>
          <a:p>
            <a:endParaRPr lang="en-US" sz="3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#4 – </a:t>
            </a:r>
            <a:r>
              <a:rPr lang="en-US" b="0" dirty="0" smtClean="0"/>
              <a:t>Summary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958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Common Issues</a:t>
            </a:r>
          </a:p>
          <a:p>
            <a:pPr lvl="1">
              <a:spcAft>
                <a:spcPts val="300"/>
              </a:spcAft>
            </a:pPr>
            <a:r>
              <a:rPr lang="en-US" b="1" dirty="0" smtClean="0"/>
              <a:t>HHR vs. State Plan Inconsistencies</a:t>
            </a:r>
            <a:r>
              <a:rPr lang="en-US" dirty="0" smtClean="0"/>
              <a:t>: </a:t>
            </a:r>
            <a:r>
              <a:rPr lang="en-US" sz="2000" dirty="0"/>
              <a:t>Make sure that the </a:t>
            </a:r>
            <a:r>
              <a:rPr lang="en-US" sz="2000" dirty="0" smtClean="0"/>
              <a:t>State </a:t>
            </a:r>
            <a:r>
              <a:rPr lang="en-US" sz="2000" dirty="0"/>
              <a:t>P</a:t>
            </a:r>
            <a:r>
              <a:rPr lang="en-US" sz="2000" dirty="0" smtClean="0"/>
              <a:t>lan </a:t>
            </a:r>
            <a:r>
              <a:rPr lang="en-US" sz="2000" dirty="0"/>
              <a:t>is updated </a:t>
            </a:r>
            <a:r>
              <a:rPr lang="en-US" sz="2000" dirty="0" smtClean="0"/>
              <a:t>to reflect any program changes implemented during the fiscal year.</a:t>
            </a:r>
          </a:p>
          <a:p>
            <a:pPr lvl="1">
              <a:spcAft>
                <a:spcPts val="300"/>
              </a:spcAft>
            </a:pPr>
            <a:endParaRPr lang="en-US" sz="2000" dirty="0"/>
          </a:p>
          <a:p>
            <a:pPr lvl="1">
              <a:spcAft>
                <a:spcPts val="300"/>
              </a:spcAft>
            </a:pPr>
            <a:r>
              <a:rPr lang="en-US" b="1" dirty="0"/>
              <a:t>Unduplicated Count Issues: </a:t>
            </a:r>
            <a:r>
              <a:rPr lang="en-US" sz="2000" dirty="0"/>
              <a:t>OLDC includes checks for common unduplicated count issues. If needed, contact APPRISE for Training and Technical Assistance</a:t>
            </a:r>
            <a:r>
              <a:rPr lang="en-US" sz="2000" dirty="0" smtClean="0"/>
              <a:t>.</a:t>
            </a:r>
          </a:p>
          <a:p>
            <a:pPr lvl="1">
              <a:spcAft>
                <a:spcPts val="300"/>
              </a:spcAft>
            </a:pPr>
            <a:endParaRPr lang="en-US" sz="2000" dirty="0"/>
          </a:p>
          <a:p>
            <a:pPr lvl="1">
              <a:spcAft>
                <a:spcPts val="300"/>
              </a:spcAft>
            </a:pPr>
            <a:r>
              <a:rPr lang="en-US" b="1" dirty="0"/>
              <a:t>Weatherization Data: </a:t>
            </a:r>
            <a:r>
              <a:rPr lang="en-US" sz="2000" dirty="0"/>
              <a:t>APPRISE can assist grantees with the deduplication of client records or facilitation between WAP and LIHEAP </a:t>
            </a:r>
            <a:r>
              <a:rPr lang="en-US" sz="2000" dirty="0" smtClean="0"/>
              <a:t>offices.</a:t>
            </a:r>
          </a:p>
          <a:p>
            <a:pPr lvl="1">
              <a:spcAft>
                <a:spcPts val="300"/>
              </a:spcAft>
            </a:pPr>
            <a:endParaRPr lang="en-US" sz="2000" dirty="0"/>
          </a:p>
          <a:p>
            <a:pPr lvl="1">
              <a:spcAft>
                <a:spcPts val="300"/>
              </a:spcAft>
            </a:pPr>
            <a:r>
              <a:rPr lang="en-US" b="1" dirty="0" smtClean="0"/>
              <a:t>Bill Payment Assistance </a:t>
            </a:r>
            <a:r>
              <a:rPr lang="en-US" b="1" dirty="0"/>
              <a:t>Reporting: </a:t>
            </a:r>
            <a:r>
              <a:rPr lang="en-US" sz="2000" dirty="0" smtClean="0"/>
              <a:t>The Bill Payment Assistance field is now required for FY 2016.</a:t>
            </a:r>
            <a:endParaRPr lang="en-US" sz="2000" dirty="0"/>
          </a:p>
          <a:p>
            <a:endParaRPr lang="en-US" sz="3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Topic #4 – </a:t>
            </a:r>
            <a:r>
              <a:rPr lang="en-US" b="0" dirty="0" smtClean="0"/>
              <a:t>Questions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Grantee questions regarding common reporting issues with the Household Report Form?</a:t>
            </a:r>
          </a:p>
          <a:p>
            <a:pPr marL="0" indent="0" algn="ctr">
              <a:buNone/>
            </a:pPr>
            <a:endParaRPr lang="en-US" sz="3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err="1" smtClean="0"/>
              <a:t>GoToWebinar</a:t>
            </a:r>
            <a:r>
              <a:rPr lang="en-US" dirty="0" smtClean="0"/>
              <a:t> – Asking a Question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4" y="1573213"/>
            <a:ext cx="8271872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4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Resources: </a:t>
            </a:r>
            <a:r>
              <a:rPr lang="en-US" b="0" dirty="0" smtClean="0"/>
              <a:t>Support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6304" y="1600200"/>
            <a:ext cx="89916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OCS liaisons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www.acf.hhs.gov/programs/ocs/resource/division-of-energy-assistance-federal-staff</a:t>
            </a:r>
            <a:endParaRPr lang="en-US" dirty="0" smtClean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Grants Center Of Excellence systems Help </a:t>
            </a:r>
            <a:r>
              <a:rPr lang="en-US" dirty="0" smtClean="0"/>
              <a:t>Desk</a:t>
            </a:r>
          </a:p>
          <a:p>
            <a:pPr lvl="1"/>
            <a:r>
              <a:rPr lang="en-US" u="sng" dirty="0">
                <a:hlinkClick r:id="rId3"/>
              </a:rPr>
              <a:t>help@grantsolutions.gov</a:t>
            </a:r>
            <a:r>
              <a:rPr lang="en-US" i="1" dirty="0" smtClean="0">
                <a:solidFill>
                  <a:schemeClr val="accent1"/>
                </a:solidFill>
              </a:rPr>
              <a:t>  </a:t>
            </a:r>
            <a:endParaRPr lang="en-US" dirty="0"/>
          </a:p>
          <a:p>
            <a:pPr lvl="1"/>
            <a:r>
              <a:rPr lang="en-US" dirty="0"/>
              <a:t>(202) 401-5282 or (866) 577-0771 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APPRISE </a:t>
            </a:r>
            <a:r>
              <a:rPr lang="en-US" dirty="0"/>
              <a:t>Team</a:t>
            </a:r>
          </a:p>
          <a:p>
            <a:pPr lvl="1"/>
            <a:r>
              <a:rPr lang="en-US" sz="2000" dirty="0" smtClean="0"/>
              <a:t>Daniel Bausch, </a:t>
            </a:r>
            <a:r>
              <a:rPr lang="en-US" sz="2000" dirty="0" smtClean="0">
                <a:hlinkClick r:id="rId4"/>
              </a:rPr>
              <a:t>Daniel-Bausch@appriseinc.org</a:t>
            </a:r>
            <a:r>
              <a:rPr lang="en-US" sz="2000" dirty="0" smtClean="0"/>
              <a:t>; 609-252-9050</a:t>
            </a:r>
          </a:p>
          <a:p>
            <a:pPr lvl="1"/>
            <a:r>
              <a:rPr lang="en-US" sz="2000" dirty="0" smtClean="0"/>
              <a:t>Sonia Guior, </a:t>
            </a:r>
            <a:r>
              <a:rPr lang="en-US" sz="2000" dirty="0" smtClean="0">
                <a:hlinkClick r:id="rId5"/>
              </a:rPr>
              <a:t>Sonia-Guior@appriseinc.org</a:t>
            </a:r>
            <a:r>
              <a:rPr lang="en-US" sz="2000" dirty="0" smtClean="0"/>
              <a:t>; 609-252-0005</a:t>
            </a:r>
            <a:endParaRPr lang="en-US" sz="2000" dirty="0"/>
          </a:p>
          <a:p>
            <a:pPr lvl="1"/>
            <a:r>
              <a:rPr lang="en-US" sz="2000" dirty="0" smtClean="0"/>
              <a:t>Jorge </a:t>
            </a:r>
            <a:r>
              <a:rPr lang="en-US" sz="2000" dirty="0" err="1" smtClean="0"/>
              <a:t>Mancilla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6"/>
              </a:rPr>
              <a:t>Jorge-MancillaUribe@appriseinc.org</a:t>
            </a:r>
            <a:r>
              <a:rPr lang="en-US" sz="2000" dirty="0" smtClean="0"/>
              <a:t>; 609-252-9009</a:t>
            </a:r>
            <a:endParaRPr lang="en-US" sz="2000" dirty="0"/>
          </a:p>
          <a:p>
            <a:pPr lvl="1"/>
            <a:r>
              <a:rPr lang="en-US" sz="2000" dirty="0"/>
              <a:t>Melissa Torgerson, </a:t>
            </a:r>
            <a:r>
              <a:rPr lang="en-US" sz="2000" dirty="0" smtClean="0">
                <a:hlinkClick r:id="rId7"/>
              </a:rPr>
              <a:t>melissa@verveassociates.net</a:t>
            </a:r>
            <a:endParaRPr lang="en-US" sz="2000" dirty="0" smtClean="0"/>
          </a:p>
          <a:p>
            <a:pPr lvl="1"/>
            <a:r>
              <a:rPr lang="en-US" sz="2000" dirty="0" smtClean="0"/>
              <a:t>Michelle Wadolowski, </a:t>
            </a:r>
            <a:r>
              <a:rPr lang="en-US" sz="2000" dirty="0" smtClean="0">
                <a:hlinkClick r:id="rId8"/>
              </a:rPr>
              <a:t>Michelle-Wadolowski@appriseinc.org</a:t>
            </a:r>
            <a:r>
              <a:rPr lang="en-US" sz="2000" dirty="0" smtClean="0"/>
              <a:t>; 609-252-9057</a:t>
            </a:r>
            <a:endParaRPr lang="en-US" sz="2000" dirty="0"/>
          </a:p>
          <a:p>
            <a:endParaRPr lang="en-US" sz="3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Grantee Questions?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2963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Topic #1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77200" cy="52197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Different in the FY 2016 Household Report Form in OLDC?</a:t>
            </a:r>
          </a:p>
          <a:p>
            <a:pPr lvl="1"/>
            <a:r>
              <a:rPr lang="en-US" dirty="0" smtClean="0"/>
              <a:t>Nominal Benefit Reporting Update</a:t>
            </a:r>
          </a:p>
          <a:p>
            <a:pPr lvl="1"/>
            <a:r>
              <a:rPr lang="en-US" dirty="0" smtClean="0"/>
              <a:t>Mandatory LIHEAP Bill Payment Assistance 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err="1" smtClean="0"/>
              <a:t>GoToWebinar</a:t>
            </a:r>
            <a:r>
              <a:rPr lang="en-US" dirty="0" smtClean="0"/>
              <a:t> – Asking a Question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4" y="1573213"/>
            <a:ext cx="8271872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7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Future Webinars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LIHEAP Performance Data Form: Grantee Survey </a:t>
            </a:r>
          </a:p>
          <a:p>
            <a:pPr lvl="1"/>
            <a:r>
              <a:rPr lang="en-US" sz="3400" dirty="0" smtClean="0"/>
              <a:t>Tuesday, December 20, 2016</a:t>
            </a:r>
          </a:p>
          <a:p>
            <a:pPr marL="320040" lvl="1" indent="0">
              <a:buNone/>
            </a:pPr>
            <a:endParaRPr lang="en-US" sz="3400" dirty="0" smtClean="0"/>
          </a:p>
          <a:p>
            <a:r>
              <a:rPr lang="en-US" sz="3600" dirty="0" smtClean="0"/>
              <a:t>LIHEAP Performance Data Form: Performance Measures</a:t>
            </a:r>
          </a:p>
          <a:p>
            <a:pPr lvl="1"/>
            <a:r>
              <a:rPr lang="en-US" sz="3400" dirty="0" smtClean="0"/>
              <a:t>Thursday, January 5, 2017</a:t>
            </a:r>
          </a:p>
          <a:p>
            <a:pPr lvl="1">
              <a:spcAft>
                <a:spcPts val="1200"/>
              </a:spcAft>
            </a:pPr>
            <a:endParaRPr lang="en-US" sz="1800" dirty="0"/>
          </a:p>
          <a:p>
            <a:endParaRPr lang="en-US" sz="3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smtClean="0"/>
              <a:t>Topic #1 – </a:t>
            </a:r>
            <a:r>
              <a:rPr lang="en-US" b="0" dirty="0" smtClean="0"/>
              <a:t>What’s Different in the FY 2016 Household Report Form in OLDC?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77200" cy="52197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two items grantees should be particularly aware of when completing the FY 2016 Household Report Form:</a:t>
            </a:r>
          </a:p>
          <a:p>
            <a:pPr lvl="1"/>
            <a:r>
              <a:rPr lang="en-US" dirty="0" smtClean="0"/>
              <a:t>Clarification of Nominal Benefits Definition </a:t>
            </a:r>
          </a:p>
          <a:p>
            <a:pPr lvl="1"/>
            <a:r>
              <a:rPr lang="en-US" dirty="0" smtClean="0"/>
              <a:t>Mandatory Reporting of Bill Payment Assistance Households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sz="3600" b="0" dirty="0" smtClean="0">
                <a:solidFill>
                  <a:srgbClr val="FFFFFF"/>
                </a:solidFill>
              </a:rPr>
              <a:t>FY 2016 Household Report Form: Section II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6305" y="3944314"/>
            <a:ext cx="4397119" cy="24793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200" b="1" dirty="0"/>
              <a:t>Percent of Poverty Distributions REQUIRED for:</a:t>
            </a:r>
          </a:p>
          <a:p>
            <a:r>
              <a:rPr lang="en-US" sz="2200" dirty="0"/>
              <a:t>Heating</a:t>
            </a:r>
          </a:p>
          <a:p>
            <a:r>
              <a:rPr lang="en-US" sz="2200" dirty="0" smtClean="0"/>
              <a:t>Cooling</a:t>
            </a:r>
          </a:p>
          <a:p>
            <a:r>
              <a:rPr lang="en-US" sz="2200" dirty="0" smtClean="0"/>
              <a:t>Year Round Crisis</a:t>
            </a:r>
          </a:p>
          <a:p>
            <a:r>
              <a:rPr lang="en-US" sz="2200" dirty="0" smtClean="0"/>
              <a:t>Winter Crisis</a:t>
            </a:r>
          </a:p>
          <a:p>
            <a:r>
              <a:rPr lang="en-US" sz="2200" dirty="0" smtClean="0"/>
              <a:t>Summer Crisis</a:t>
            </a:r>
          </a:p>
          <a:p>
            <a:r>
              <a:rPr lang="en-US" sz="2200" dirty="0" smtClean="0"/>
              <a:t>Other Type</a:t>
            </a:r>
            <a:r>
              <a:rPr lang="en-US" sz="2200" dirty="0"/>
              <a:t>s</a:t>
            </a:r>
            <a:r>
              <a:rPr lang="en-US" sz="2200" dirty="0" smtClean="0"/>
              <a:t> of Crisis</a:t>
            </a:r>
          </a:p>
          <a:p>
            <a:r>
              <a:rPr lang="en-US" sz="2200" dirty="0" smtClean="0"/>
              <a:t>Emergency Furnace Repair &amp; Replacement</a:t>
            </a:r>
          </a:p>
          <a:p>
            <a:r>
              <a:rPr lang="en-US" sz="2200" dirty="0" smtClean="0"/>
              <a:t>Weatherization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3424" y="3944314"/>
            <a:ext cx="4448175" cy="2479344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Arial" charset="0"/>
              <a:buNone/>
            </a:pPr>
            <a:r>
              <a:rPr lang="en-US" sz="2200" b="1" dirty="0"/>
              <a:t>Percent of Poverty Distributions NOT required for:</a:t>
            </a:r>
            <a:endParaRPr lang="en-US" sz="2200" dirty="0"/>
          </a:p>
          <a:p>
            <a:r>
              <a:rPr lang="en-US" sz="2200" dirty="0"/>
              <a:t>Any Type of LIHEAP Benefit</a:t>
            </a:r>
          </a:p>
          <a:p>
            <a:r>
              <a:rPr lang="en-US" sz="2200" dirty="0"/>
              <a:t>Any Type of Bill Payment Assistance</a:t>
            </a:r>
          </a:p>
          <a:p>
            <a:r>
              <a:rPr lang="en-US" sz="2200" dirty="0"/>
              <a:t>Nominal Benefits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70818"/>
            <a:ext cx="6553200" cy="24203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1800" y="6011779"/>
            <a:ext cx="2133600" cy="646331"/>
          </a:xfrm>
          <a:prstGeom prst="rect">
            <a:avLst/>
          </a:prstGeom>
          <a:solidFill>
            <a:schemeClr val="accent1"/>
          </a:solidFill>
          <a:ln w="41275" cap="rnd">
            <a:solidFill>
              <a:schemeClr val="accent5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Presenter(s):</a:t>
            </a:r>
          </a:p>
          <a:p>
            <a:pPr algn="ctr"/>
            <a:r>
              <a:rPr lang="en-US" dirty="0" smtClean="0"/>
              <a:t>Melissa Torgerson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F PPT Template Tan Background - August 2013">
  <a:themeElements>
    <a:clrScheme name="ACF Standard">
      <a:dk1>
        <a:srgbClr val="FFFFFF"/>
      </a:dk1>
      <a:lt1>
        <a:srgbClr val="CFC3AE"/>
      </a:lt1>
      <a:dk2>
        <a:srgbClr val="BCD9ED"/>
      </a:dk2>
      <a:lt2>
        <a:srgbClr val="CFC3AE"/>
      </a:lt2>
      <a:accent1>
        <a:srgbClr val="548AB0"/>
      </a:accent1>
      <a:accent2>
        <a:srgbClr val="FFFFFF"/>
      </a:accent2>
      <a:accent3>
        <a:srgbClr val="0099CC"/>
      </a:accent3>
      <a:accent4>
        <a:srgbClr val="CCBB9E"/>
      </a:accent4>
      <a:accent5>
        <a:srgbClr val="9E9273"/>
      </a:accent5>
      <a:accent6>
        <a:srgbClr val="264A64"/>
      </a:accent6>
      <a:hlink>
        <a:srgbClr val="00C8C3"/>
      </a:hlink>
      <a:folHlink>
        <a:srgbClr val="008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ACF PPT Template Tan Background - August 2013</Template>
  <TotalTime>834</TotalTime>
  <Words>3468</Words>
  <Application>Microsoft Office PowerPoint</Application>
  <PresentationFormat>On-screen Show (4:3)</PresentationFormat>
  <Paragraphs>620</Paragraphs>
  <Slides>71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Calibri</vt:lpstr>
      <vt:lpstr>Times New Roman</vt:lpstr>
      <vt:lpstr>Wingdings 2</vt:lpstr>
      <vt:lpstr>ACF PPT Template Tan Background - August 2013</vt:lpstr>
      <vt:lpstr>The FY 2016 Household Report Form</vt:lpstr>
      <vt:lpstr>Introduction</vt:lpstr>
      <vt:lpstr>Introduction</vt:lpstr>
      <vt:lpstr>Introduction</vt:lpstr>
      <vt:lpstr>Overview</vt:lpstr>
      <vt:lpstr>Topic #1</vt:lpstr>
      <vt:lpstr>Topic #1</vt:lpstr>
      <vt:lpstr>Topic #1 – What’s Different in the FY 2016 Household Report Form in OLDC?</vt:lpstr>
      <vt:lpstr>FY 2016 Household Report Form: Section II</vt:lpstr>
      <vt:lpstr>FY 2016 Household Report Form: Section III</vt:lpstr>
      <vt:lpstr>Topic #1 – Nominal Benefit Reporting Update</vt:lpstr>
      <vt:lpstr>Nominal Benefit Reporting - Example</vt:lpstr>
      <vt:lpstr>Topic #1 – Mandatory Reporting of “Bill Payment Assistance” Households</vt:lpstr>
      <vt:lpstr>Topic #1 – Mandatory Reporting of Bill Payment Assistance Households</vt:lpstr>
      <vt:lpstr>Topic #1 – Potential Programming Changes</vt:lpstr>
      <vt:lpstr>Topic #1 – Summary</vt:lpstr>
      <vt:lpstr>Topic #1 – Questions</vt:lpstr>
      <vt:lpstr>GoToWebinar – Asking a Question</vt:lpstr>
      <vt:lpstr>Topic #2</vt:lpstr>
      <vt:lpstr>Topic #2</vt:lpstr>
      <vt:lpstr>Topic #2 – OLDC Access</vt:lpstr>
      <vt:lpstr>Topic #2 – OLDC Access</vt:lpstr>
      <vt:lpstr>Topic #2 – Data Submission and Review Procedures</vt:lpstr>
      <vt:lpstr>Topic #2 – Data Submission and Review Procedures</vt:lpstr>
      <vt:lpstr>Topic #2 – Data Submission and Review Procedures</vt:lpstr>
      <vt:lpstr>Topic #2 – Data Submission and Review Procedures</vt:lpstr>
      <vt:lpstr>Topic #2 – Data Submission and Review Procedures</vt:lpstr>
      <vt:lpstr>Topic #2 – Data Submission</vt:lpstr>
      <vt:lpstr>Topic #2 – Data Submission and Review Procedures</vt:lpstr>
      <vt:lpstr>Topic #2 – Data Submission and Review Procedures</vt:lpstr>
      <vt:lpstr>Topic #2 – Data Revision and Resubmission</vt:lpstr>
      <vt:lpstr>Topic #2 – Data Revision and Resubmission</vt:lpstr>
      <vt:lpstr>Topic #2 – Data Revision and Resubmission</vt:lpstr>
      <vt:lpstr>Topic #2 – Data Submission and Review Procedures</vt:lpstr>
      <vt:lpstr>Topic #2 – Summary</vt:lpstr>
      <vt:lpstr>Topic #2 – Questions</vt:lpstr>
      <vt:lpstr>GoToWebinar – Asking a Question</vt:lpstr>
      <vt:lpstr>Topic #3</vt:lpstr>
      <vt:lpstr>Topic #3</vt:lpstr>
      <vt:lpstr>Topic #3 – Validation Checks</vt:lpstr>
      <vt:lpstr>Topic #3 – Validation Checks</vt:lpstr>
      <vt:lpstr>Topic #3 – Validation Checks</vt:lpstr>
      <vt:lpstr>Topic #3 – Validation Checks</vt:lpstr>
      <vt:lpstr>Topic #3 – Validation Checks</vt:lpstr>
      <vt:lpstr>Topic #3 – Validation Checks</vt:lpstr>
      <vt:lpstr>Topic #3 – Validation Checks</vt:lpstr>
      <vt:lpstr>Topic #3 – Validation Checks</vt:lpstr>
      <vt:lpstr>Topic #3 – Fatal errors vs. warning messages</vt:lpstr>
      <vt:lpstr>Topic #3 – Fatal errors vs. warning messages</vt:lpstr>
      <vt:lpstr>Topic #3 – Fatal errors vs. warning messages</vt:lpstr>
      <vt:lpstr>Topic #3 – Fatal errors vs. warning messages</vt:lpstr>
      <vt:lpstr>Topic #3 – Fatal errors vs. warning messages</vt:lpstr>
      <vt:lpstr>Topic #3 – Fatal errors vs. warning messages</vt:lpstr>
      <vt:lpstr>Topic #3 – Summary</vt:lpstr>
      <vt:lpstr>Topic #3 – Questions</vt:lpstr>
      <vt:lpstr>GoToWebinar – Asking a Question</vt:lpstr>
      <vt:lpstr>Topic #4</vt:lpstr>
      <vt:lpstr>Topic #4</vt:lpstr>
      <vt:lpstr>Topic #4 – HHR vs. State Plan Inconsistencies </vt:lpstr>
      <vt:lpstr>Topic #4 – Unduplicated Count Issues</vt:lpstr>
      <vt:lpstr>Topic #4 – Unduplicated Count Issues</vt:lpstr>
      <vt:lpstr>Topic #4 – Weatherization Data</vt:lpstr>
      <vt:lpstr>Topic #4 – Weatherization Data</vt:lpstr>
      <vt:lpstr>Topic #4 – Bill Payment Assistance Reporting</vt:lpstr>
      <vt:lpstr>Topic #4 – Summary</vt:lpstr>
      <vt:lpstr>Topic #4 – Questions</vt:lpstr>
      <vt:lpstr>GoToWebinar – Asking a Question</vt:lpstr>
      <vt:lpstr>Resources: Support</vt:lpstr>
      <vt:lpstr>Grantee Questions?</vt:lpstr>
      <vt:lpstr>GoToWebinar – Asking a Question</vt:lpstr>
      <vt:lpstr>Future Webinars</vt:lpstr>
    </vt:vector>
  </TitlesOfParts>
  <Company>DHHS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Akm R</dc:creator>
  <cp:lastModifiedBy>Michelle Wadolowski</cp:lastModifiedBy>
  <cp:revision>103</cp:revision>
  <cp:lastPrinted>2016-11-29T14:07:21Z</cp:lastPrinted>
  <dcterms:created xsi:type="dcterms:W3CDTF">2016-11-17T17:13:18Z</dcterms:created>
  <dcterms:modified xsi:type="dcterms:W3CDTF">2016-11-29T21:14:55Z</dcterms:modified>
</cp:coreProperties>
</file>