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81"/>
  </p:notesMasterIdLst>
  <p:sldIdLst>
    <p:sldId id="256" r:id="rId2"/>
    <p:sldId id="328" r:id="rId3"/>
    <p:sldId id="329" r:id="rId4"/>
    <p:sldId id="330" r:id="rId5"/>
    <p:sldId id="327" r:id="rId6"/>
    <p:sldId id="38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331" r:id="rId15"/>
    <p:sldId id="271" r:id="rId16"/>
    <p:sldId id="332" r:id="rId17"/>
    <p:sldId id="333" r:id="rId18"/>
    <p:sldId id="275" r:id="rId19"/>
    <p:sldId id="334" r:id="rId20"/>
    <p:sldId id="381" r:id="rId21"/>
    <p:sldId id="281" r:id="rId22"/>
    <p:sldId id="374" r:id="rId23"/>
    <p:sldId id="336" r:id="rId24"/>
    <p:sldId id="337" r:id="rId25"/>
    <p:sldId id="338" r:id="rId26"/>
    <p:sldId id="339" r:id="rId27"/>
    <p:sldId id="340" r:id="rId28"/>
    <p:sldId id="379" r:id="rId29"/>
    <p:sldId id="288" r:id="rId30"/>
    <p:sldId id="289" r:id="rId31"/>
    <p:sldId id="290" r:id="rId32"/>
    <p:sldId id="292" r:id="rId33"/>
    <p:sldId id="291" r:id="rId34"/>
    <p:sldId id="355" r:id="rId35"/>
    <p:sldId id="350" r:id="rId36"/>
    <p:sldId id="353" r:id="rId37"/>
    <p:sldId id="348" r:id="rId38"/>
    <p:sldId id="343" r:id="rId39"/>
    <p:sldId id="344" r:id="rId40"/>
    <p:sldId id="345" r:id="rId41"/>
    <p:sldId id="346" r:id="rId42"/>
    <p:sldId id="347" r:id="rId43"/>
    <p:sldId id="295" r:id="rId44"/>
    <p:sldId id="296" r:id="rId45"/>
    <p:sldId id="297" r:id="rId46"/>
    <p:sldId id="298" r:id="rId47"/>
    <p:sldId id="375" r:id="rId48"/>
    <p:sldId id="376" r:id="rId49"/>
    <p:sldId id="299" r:id="rId50"/>
    <p:sldId id="300" r:id="rId51"/>
    <p:sldId id="301" r:id="rId52"/>
    <p:sldId id="302" r:id="rId53"/>
    <p:sldId id="360" r:id="rId54"/>
    <p:sldId id="366" r:id="rId55"/>
    <p:sldId id="362" r:id="rId56"/>
    <p:sldId id="367" r:id="rId57"/>
    <p:sldId id="363" r:id="rId58"/>
    <p:sldId id="368" r:id="rId59"/>
    <p:sldId id="306" r:id="rId60"/>
    <p:sldId id="307" r:id="rId61"/>
    <p:sldId id="364" r:id="rId62"/>
    <p:sldId id="309" r:id="rId63"/>
    <p:sldId id="369" r:id="rId64"/>
    <p:sldId id="365" r:id="rId65"/>
    <p:sldId id="370" r:id="rId66"/>
    <p:sldId id="371" r:id="rId67"/>
    <p:sldId id="372" r:id="rId68"/>
    <p:sldId id="373" r:id="rId69"/>
    <p:sldId id="313" r:id="rId70"/>
    <p:sldId id="314" r:id="rId71"/>
    <p:sldId id="377" r:id="rId72"/>
    <p:sldId id="378" r:id="rId73"/>
    <p:sldId id="315" r:id="rId74"/>
    <p:sldId id="316" r:id="rId75"/>
    <p:sldId id="317" r:id="rId76"/>
    <p:sldId id="318" r:id="rId77"/>
    <p:sldId id="319" r:id="rId78"/>
    <p:sldId id="320" r:id="rId79"/>
    <p:sldId id="321" r:id="rId8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ichelle Wadolowski" initials="MW" lastIdx="3" clrIdx="0">
    <p:extLst>
      <p:ext uri="{19B8F6BF-5375-455C-9EA6-DF929625EA0E}">
        <p15:presenceInfo xmlns:p15="http://schemas.microsoft.com/office/powerpoint/2012/main" userId="S-1-5-21-1482476501-343818398-839522115-2802" providerId="AD"/>
      </p:ext>
    </p:extLst>
  </p:cmAuthor>
  <p:cmAuthor id="2" name="Sonia Guior" initials="SG" lastIdx="4" clrIdx="1">
    <p:extLst>
      <p:ext uri="{19B8F6BF-5375-455C-9EA6-DF929625EA0E}">
        <p15:presenceInfo xmlns:p15="http://schemas.microsoft.com/office/powerpoint/2012/main" userId="S-1-5-21-1482476501-343818398-839522115-2789" providerId="AD"/>
      </p:ext>
    </p:extLst>
  </p:cmAuthor>
  <p:cmAuthor id="3" name="Daniel Bausch" initials="DB" lastIdx="32" clrIdx="2">
    <p:extLst>
      <p:ext uri="{19B8F6BF-5375-455C-9EA6-DF929625EA0E}">
        <p15:presenceInfo xmlns:p15="http://schemas.microsoft.com/office/powerpoint/2012/main" userId="S-1-5-21-1482476501-343818398-839522115-2709" providerId="AD"/>
      </p:ext>
    </p:extLst>
  </p:cmAuthor>
  <p:cmAuthor id="4" name="Kevin McGrath" initials="KM" lastIdx="24" clrIdx="3">
    <p:extLst>
      <p:ext uri="{19B8F6BF-5375-455C-9EA6-DF929625EA0E}">
        <p15:presenceInfo xmlns:p15="http://schemas.microsoft.com/office/powerpoint/2012/main" userId="S-1-5-21-1482476501-343818398-839522115-276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FFFF"/>
    <a:srgbClr val="CFC3A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918" autoAdjust="0"/>
    <p:restoredTop sz="86391" autoAdjust="0"/>
  </p:normalViewPr>
  <p:slideViewPr>
    <p:cSldViewPr>
      <p:cViewPr varScale="1">
        <p:scale>
          <a:sx n="97" d="100"/>
          <a:sy n="97" d="100"/>
        </p:scale>
        <p:origin x="1680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38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viewProps" Target="view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61" Type="http://schemas.openxmlformats.org/officeDocument/2006/relationships/slide" Target="slides/slide60.xml"/><Relationship Id="rId82" Type="http://schemas.openxmlformats.org/officeDocument/2006/relationships/commentAuthors" Target="comment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CEC89-CFE8-4923-A424-23D116E114F1}" type="datetimeFigureOut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dirty="0" smtClean="0"/>
              <a:t>Office of Community Services, Division of Energy Assistance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3A3BD-D6B1-4A3E-906B-882F0A098F2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427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Title Slide Option 1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621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1227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2590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6499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50790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02808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4811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23A3BD-D6B1-4A3E-906B-882F0A098F2F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78196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accent4">
              <a:lumMod val="60000"/>
              <a:lumOff val="40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>
                    <a:lumMod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 dirty="0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2AEC8-E0E9-4623-AD0E-AD7B825E3A8D}" type="datetime1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pic>
        <p:nvPicPr>
          <p:cNvPr id="15" name="Picture 14" descr="HHS and ACF logo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2590800" y="4953000"/>
            <a:ext cx="4106616" cy="838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B45E9-2B42-4DCB-BDEF-BF058FBEEDFB}" type="datetime1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1600200" cy="5851525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D3B4EA-2DCD-429D-BF95-C53571A45301}" type="datetime1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19F33A-6118-41BE-AD03-789BC2CCB868}" type="datetime1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solidFill>
            <a:schemeClr val="accent4">
              <a:lumMod val="60000"/>
              <a:lumOff val="40000"/>
            </a:schemeClr>
          </a:soli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2">
                    <a:lumMod val="2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D4B7C761-8C20-41C5-9020-E8407943EA5A}" type="datetime1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3" name="Picture 12" descr="HHS and ACF logo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5334000" y="228600"/>
            <a:ext cx="3185057" cy="650101"/>
          </a:xfrm>
          <a:prstGeom prst="rect">
            <a:avLst/>
          </a:prstGeom>
        </p:spPr>
      </p:pic>
      <p:sp>
        <p:nvSpPr>
          <p:cNvPr id="15" name="Picture Placeholder 14"/>
          <p:cNvSpPr>
            <a:spLocks noGrp="1"/>
          </p:cNvSpPr>
          <p:nvPr>
            <p:ph type="pic" sz="quarter" idx="13"/>
          </p:nvPr>
        </p:nvSpPr>
        <p:spPr>
          <a:xfrm>
            <a:off x="838200" y="4114800"/>
            <a:ext cx="2743200" cy="11430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74B15-1D77-4594-A64D-1C62F5AEF711}" type="datetime1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tx2">
                    <a:lumMod val="2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53CA75-BE76-4C4D-85AA-84D0E35B137C}" type="datetime1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9953F9-47A5-4552-AC6B-B8ACE4E4B703}" type="datetime1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Picture 5" descr="ACF logo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304800" y="304800"/>
            <a:ext cx="534992" cy="97840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C0166F-270A-430A-B7B6-5A5211F92A8D}" type="datetime1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048EF-E2DE-4DED-BA38-A23A19A8CE6D}" type="datetime1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pic>
        <p:nvPicPr>
          <p:cNvPr id="12" name="Picture 11" descr="HHS and ACF logos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914400" y="6172200"/>
            <a:ext cx="2438400" cy="49770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573975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E3F8-9D44-4782-8AFD-15AA43072402}" type="datetime1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60000"/>
                <a:lumOff val="40000"/>
                <a:alpha val="75000"/>
              </a:schemeClr>
            </a:gs>
            <a:gs pos="64999">
              <a:srgbClr val="F0EBD5"/>
            </a:gs>
            <a:gs pos="100000">
              <a:srgbClr val="D1C39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gradFill flip="none" rotWithShape="1">
            <a:gsLst>
              <a:gs pos="0">
                <a:schemeClr val="bg2">
                  <a:tint val="66000"/>
                  <a:satMod val="160000"/>
                </a:schemeClr>
              </a:gs>
              <a:gs pos="50000">
                <a:schemeClr val="bg2">
                  <a:tint val="44500"/>
                  <a:satMod val="160000"/>
                </a:schemeClr>
              </a:gs>
              <a:gs pos="100000">
                <a:schemeClr val="bg2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solidFill>
            <a:schemeClr val="accent6"/>
          </a:solidFill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>
                    <a:lumMod val="25000"/>
                  </a:schemeClr>
                </a:solidFill>
              </a:defRPr>
            </a:lvl1pPr>
          </a:lstStyle>
          <a:p>
            <a:fld id="{A9DCDC86-81CA-40A8-8098-24B1A073828B}" type="datetime1">
              <a:rPr lang="en-US" smtClean="0"/>
              <a:pPr/>
              <a:t>1/5/2017</a:t>
            </a:fld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232540F5-BE53-4980-ABDE-DC5A5DE073A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ctr" rtl="0" eaLnBrk="1" latinLnBrk="0" hangingPunct="1">
        <a:spcBef>
          <a:spcPct val="0"/>
        </a:spcBef>
        <a:buNone/>
        <a:defRPr kumimoji="0"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6"/>
        </a:buClr>
        <a:buSzPct val="85000"/>
        <a:buFont typeface="Wingdings 2"/>
        <a:buChar char=""/>
        <a:defRPr kumimoji="0" sz="24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bg2">
            <a:lumMod val="50000"/>
          </a:schemeClr>
        </a:buClr>
        <a:buSzPct val="85000"/>
        <a:buFont typeface="Wingdings 2"/>
        <a:buChar char=""/>
        <a:defRPr kumimoji="0"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accent3">
              <a:lumMod val="75000"/>
            </a:schemeClr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s://liheappm.acf.hhs.gov/node/781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s://liheappm.acf.hhs.gov/sites/default/files/private/training/presentations/2016/Session6G_LIHEAPPM-McGrath.pptx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https://liheappm.acf.hhs.gov/node/781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hyperlink" Target="https://liheappm.acf.hhs.gov/sites/default/files/private/training/presentations/2016/Session6G_LIHEAPPM-McGrath.pptx" TargetMode="Externa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liheappm.acf.hhs.gov/node/781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s://liheappm.acf.hhs.gov/node/781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liheappm.acf.hhs.gov/sites/default/files/private/training/pm_webinar/LIHEAP-PM-Data-Collection-Guide_July2016.docx" TargetMode="External"/><Relationship Id="rId2" Type="http://schemas.openxmlformats.org/officeDocument/2006/relationships/hyperlink" Target="https://liheappm.acf.hhs.gov/sites/default/files/private/training/pm_webinar/PM_Data_Collection_Webinar_033116.mp4" TargetMode="Externa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tXQs8zewVs" TargetMode="External"/><Relationship Id="rId2" Type="http://schemas.openxmlformats.org/officeDocument/2006/relationships/hyperlink" Target="https://youtu.be/XYb1BXww3GM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hf6uYWsk8ik/" TargetMode="Externa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cf.hhs.gov/sites/default/files/ocs/liheap_performance_data_form_instructions_for_fy2016_19dec2016_0.pdf" TargetMode="External"/><Relationship Id="rId2" Type="http://schemas.openxmlformats.org/officeDocument/2006/relationships/hyperlink" Target="https://www.acf.hhs.gov/sites/default/files/ocs/liheap_at_2017_1_perf_data_form_121916.pd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liheappm.acf.hhs.gov/faq" TargetMode="Externa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mailto:travism@ncat.org" TargetMode="External"/><Relationship Id="rId2" Type="http://schemas.openxmlformats.org/officeDocument/2006/relationships/hyperlink" Target="https://liheappm.acf.hhs.gov/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hyperlink" Target="mailto:Michelle-Wadolowski@appriseinc.org" TargetMode="External"/><Relationship Id="rId2" Type="http://schemas.openxmlformats.org/officeDocument/2006/relationships/hyperlink" Target="mailto:Melissa@verevassociates.ne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Kevin-McGrath@appriseinc.org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685800" y="3200400"/>
            <a:ext cx="7772400" cy="1752600"/>
          </a:xfrm>
        </p:spPr>
        <p:txBody>
          <a:bodyPr>
            <a:normAutofit fontScale="92500" lnSpcReduction="20000"/>
          </a:bodyPr>
          <a:lstStyle/>
          <a:p>
            <a:pPr lvl="0">
              <a:buClr>
                <a:srgbClr val="548AB0"/>
              </a:buClr>
            </a:pPr>
            <a:r>
              <a:rPr lang="en-US" sz="1300" b="1" dirty="0">
                <a:solidFill>
                  <a:srgbClr val="BCD9ED">
                    <a:lumMod val="25000"/>
                  </a:srgbClr>
                </a:solidFill>
              </a:rPr>
              <a:t>LIHEAP Webinar presented by the Office of Community Services (OCS) in the Administration for Families and Children (ACF) hosted by APPRISE under contract to OCS</a:t>
            </a:r>
          </a:p>
          <a:p>
            <a:pPr lvl="0">
              <a:buClr>
                <a:srgbClr val="548AB0"/>
              </a:buClr>
            </a:pPr>
            <a:r>
              <a:rPr lang="en-US" sz="1300" dirty="0" smtClean="0">
                <a:solidFill>
                  <a:srgbClr val="BCD9ED">
                    <a:lumMod val="25000"/>
                  </a:srgbClr>
                </a:solidFill>
              </a:rPr>
              <a:t>January 5, 2017</a:t>
            </a:r>
          </a:p>
          <a:p>
            <a:pPr lvl="0">
              <a:buClr>
                <a:srgbClr val="548AB0"/>
              </a:buClr>
            </a:pPr>
            <a:endParaRPr lang="en-US" sz="1200" dirty="0" smtClean="0">
              <a:solidFill>
                <a:srgbClr val="BCD9ED">
                  <a:lumMod val="25000"/>
                </a:srgbClr>
              </a:solidFill>
            </a:endParaRPr>
          </a:p>
          <a:p>
            <a:pPr lvl="0">
              <a:buClr>
                <a:srgbClr val="548AB0"/>
              </a:buClr>
            </a:pPr>
            <a:r>
              <a:rPr lang="en-US" sz="1300" b="1" dirty="0" smtClean="0">
                <a:solidFill>
                  <a:srgbClr val="BCD9ED">
                    <a:lumMod val="25000"/>
                  </a:srgbClr>
                </a:solidFill>
              </a:rPr>
              <a:t>Presenters:</a:t>
            </a:r>
          </a:p>
          <a:p>
            <a:pPr lvl="0">
              <a:buClr>
                <a:srgbClr val="548AB0"/>
              </a:buClr>
            </a:pPr>
            <a:r>
              <a:rPr lang="en-US" sz="1300" dirty="0" smtClean="0">
                <a:solidFill>
                  <a:srgbClr val="BCD9ED">
                    <a:lumMod val="25000"/>
                  </a:srgbClr>
                </a:solidFill>
              </a:rPr>
              <a:t>Leon Litow (OCS Staff)</a:t>
            </a:r>
          </a:p>
          <a:p>
            <a:pPr lvl="0">
              <a:buClr>
                <a:srgbClr val="548AB0"/>
              </a:buClr>
            </a:pPr>
            <a:r>
              <a:rPr lang="en-US" sz="1300" dirty="0" smtClean="0">
                <a:solidFill>
                  <a:srgbClr val="BCD9ED">
                    <a:lumMod val="25000"/>
                  </a:srgbClr>
                </a:solidFill>
              </a:rPr>
              <a:t>Melissa Torgerson (Verve)</a:t>
            </a:r>
          </a:p>
          <a:p>
            <a:pPr lvl="0">
              <a:buClr>
                <a:srgbClr val="548AB0"/>
              </a:buClr>
            </a:pPr>
            <a:r>
              <a:rPr lang="en-US" sz="1300" dirty="0" smtClean="0">
                <a:solidFill>
                  <a:srgbClr val="BCD9ED">
                    <a:lumMod val="25000"/>
                  </a:srgbClr>
                </a:solidFill>
              </a:rPr>
              <a:t>Kevin McGrath (APPRISE)</a:t>
            </a:r>
          </a:p>
          <a:p>
            <a:pPr lvl="0">
              <a:buClr>
                <a:srgbClr val="548AB0"/>
              </a:buClr>
            </a:pPr>
            <a:endParaRPr lang="en-US" sz="1200" b="1" dirty="0">
              <a:solidFill>
                <a:srgbClr val="BCD9ED">
                  <a:lumMod val="25000"/>
                </a:srgbClr>
              </a:solidFill>
            </a:endParaRP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>
          <a:xfrm>
            <a:off x="304800" y="1505930"/>
            <a:ext cx="8534400" cy="1470025"/>
          </a:xfrm>
        </p:spPr>
        <p:txBody>
          <a:bodyPr>
            <a:normAutofit fontScale="90000"/>
          </a:bodyPr>
          <a:lstStyle/>
          <a:p>
            <a:r>
              <a:rPr lang="en-US" sz="3200" dirty="0" smtClean="0">
                <a:solidFill>
                  <a:schemeClr val="tx1"/>
                </a:solidFill>
              </a:rPr>
              <a:t>FY 2016 LIHEAP Performance Data Form</a:t>
            </a:r>
            <a:br>
              <a:rPr lang="en-US" sz="3200" dirty="0" smtClean="0">
                <a:solidFill>
                  <a:schemeClr val="tx1"/>
                </a:solidFill>
              </a:rPr>
            </a:br>
            <a:r>
              <a:rPr lang="en-US" sz="3200" dirty="0" smtClean="0">
                <a:solidFill>
                  <a:schemeClr val="tx1"/>
                </a:solidFill>
              </a:rPr>
              <a:t>LIHEAP Performance Measures (Sections V-VII)</a:t>
            </a:r>
            <a:endParaRPr lang="en-US" sz="3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#1: </a:t>
            </a:r>
            <a:r>
              <a:rPr lang="en-US" sz="3000" dirty="0">
                <a:latin typeface="Calibri" pitchFamily="34" charset="0"/>
              </a:rPr>
              <a:t>Completing the Energy Burden Measures </a:t>
            </a:r>
            <a:r>
              <a:rPr lang="en-US" sz="3000" dirty="0" smtClean="0">
                <a:latin typeface="Calibri" pitchFamily="34" charset="0"/>
              </a:rPr>
              <a:t>Overview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>
                <a:latin typeface="+mj-lt"/>
              </a:rPr>
              <a:t>Energy Burden Section – </a:t>
            </a:r>
            <a:r>
              <a:rPr lang="en-US" sz="2800" b="1" dirty="0" smtClean="0">
                <a:latin typeface="+mj-lt"/>
              </a:rPr>
              <a:t>Overview</a:t>
            </a:r>
            <a:endParaRPr lang="en-US" sz="2800" b="1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b="1" dirty="0">
                <a:latin typeface="+mj-lt"/>
              </a:rPr>
              <a:t>Section B </a:t>
            </a:r>
            <a:r>
              <a:rPr lang="en-US" sz="2400" dirty="0">
                <a:latin typeface="+mj-lt"/>
              </a:rPr>
              <a:t>– All Bill Payment Assistance Clients with complete heating AND electric expenditures for the targeted 12-month period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3276600"/>
            <a:ext cx="85534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86593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#1: </a:t>
            </a:r>
            <a:r>
              <a:rPr lang="en-US" sz="3000" dirty="0">
                <a:latin typeface="Calibri" pitchFamily="34" charset="0"/>
              </a:rPr>
              <a:t>Completing the Energy Burden Measures </a:t>
            </a:r>
            <a:r>
              <a:rPr lang="en-US" sz="3000" dirty="0" smtClean="0">
                <a:latin typeface="Calibri" pitchFamily="34" charset="0"/>
              </a:rPr>
              <a:t>Overview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>
                <a:latin typeface="+mj-lt"/>
              </a:rPr>
              <a:t>Energy Burden Section – </a:t>
            </a:r>
            <a:r>
              <a:rPr lang="en-US" sz="2800" b="1" dirty="0" smtClean="0">
                <a:latin typeface="+mj-lt"/>
              </a:rPr>
              <a:t>Overview</a:t>
            </a:r>
            <a:endParaRPr lang="en-US" sz="2800" b="1" dirty="0">
              <a:latin typeface="+mj-lt"/>
            </a:endParaRPr>
          </a:p>
          <a:p>
            <a:pPr>
              <a:buSzPct val="100000"/>
            </a:pPr>
            <a:r>
              <a:rPr lang="en-US" sz="2400" b="1" dirty="0">
                <a:latin typeface="+mj-lt"/>
              </a:rPr>
              <a:t>Section C </a:t>
            </a:r>
            <a:r>
              <a:rPr lang="en-US" sz="2400" dirty="0">
                <a:latin typeface="+mj-lt"/>
              </a:rPr>
              <a:t>– High Burden Bill Payment Assistance clients with complete heating AND electric expenditures for the targeted 12-month period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429000"/>
            <a:ext cx="8839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634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Topic #1 –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Grantee Questions regarding the overview for completing the Energy Burden Measures?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103514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r>
              <a:rPr lang="en-US" dirty="0" err="1" smtClean="0"/>
              <a:t>GoToWebinar</a:t>
            </a:r>
            <a:r>
              <a:rPr lang="en-US" dirty="0" smtClean="0"/>
              <a:t> – Asking a Question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" y="1573213"/>
            <a:ext cx="827187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3264" y="5729883"/>
            <a:ext cx="474553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 cap="rnd">
            <a:solidFill>
              <a:srgbClr val="FF7C8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wish to call in and ask a question, you MUST call in by phone rather than connect your audio through your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3686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#1: Completing the Energy Burden Measures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400" dirty="0">
                <a:latin typeface="+mj-lt"/>
              </a:rPr>
              <a:t>Which Households should be included </a:t>
            </a:r>
            <a:r>
              <a:rPr lang="en-US" sz="2400" dirty="0" smtClean="0">
                <a:latin typeface="+mj-lt"/>
              </a:rPr>
              <a:t>under Energy Burden Targeting </a:t>
            </a:r>
            <a:r>
              <a:rPr lang="en-US" sz="2400" dirty="0">
                <a:latin typeface="+mj-lt"/>
              </a:rPr>
              <a:t>(Section V</a:t>
            </a:r>
            <a:r>
              <a:rPr lang="en-US" sz="2400" dirty="0" smtClean="0">
                <a:latin typeface="+mj-lt"/>
              </a:rPr>
              <a:t>)?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000" dirty="0" smtClean="0">
                <a:latin typeface="+mj-lt"/>
              </a:rPr>
              <a:t>This section should </a:t>
            </a:r>
            <a:r>
              <a:rPr lang="en-US" sz="2000" dirty="0">
                <a:latin typeface="+mj-lt"/>
              </a:rPr>
              <a:t>include those households who received </a:t>
            </a:r>
            <a:r>
              <a:rPr lang="en-US" sz="2000" b="1" dirty="0">
                <a:latin typeface="+mj-lt"/>
              </a:rPr>
              <a:t>“Bill Payment Assistance” </a:t>
            </a:r>
            <a:r>
              <a:rPr lang="en-US" sz="2000" dirty="0">
                <a:latin typeface="+mj-lt"/>
              </a:rPr>
              <a:t>during the fiscal year</a:t>
            </a:r>
            <a:r>
              <a:rPr lang="en-US" sz="2000" dirty="0" smtClean="0">
                <a:latin typeface="+mj-lt"/>
              </a:rPr>
              <a:t>.</a:t>
            </a:r>
          </a:p>
          <a:p>
            <a:pPr>
              <a:spcBef>
                <a:spcPts val="0"/>
              </a:spcBef>
            </a:pPr>
            <a:r>
              <a:rPr lang="en-US" sz="2000" b="1" dirty="0" smtClean="0">
                <a:latin typeface="+mj-lt"/>
              </a:rPr>
              <a:t>“</a:t>
            </a:r>
            <a:r>
              <a:rPr lang="en-US" sz="2000" b="1" dirty="0">
                <a:latin typeface="+mj-lt"/>
              </a:rPr>
              <a:t>Bill Payment Assistance” </a:t>
            </a:r>
            <a:r>
              <a:rPr lang="en-US" sz="2000" dirty="0">
                <a:latin typeface="+mj-lt"/>
              </a:rPr>
              <a:t>– includes all households who received a LIHEAP benefit that was used to pay a share of the household’s energy bills, including utility deposits. </a:t>
            </a:r>
            <a:endParaRPr lang="en-US" sz="2000" dirty="0" smtClean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000" dirty="0" smtClean="0"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en-US" sz="1800" b="1" u="sng" dirty="0" smtClean="0">
                <a:latin typeface="+mj-lt"/>
              </a:rPr>
              <a:t>Includes</a:t>
            </a:r>
            <a:r>
              <a:rPr lang="en-US" sz="1800" b="1" dirty="0">
                <a:latin typeface="+mj-lt"/>
              </a:rPr>
              <a:t>:</a:t>
            </a:r>
            <a:r>
              <a:rPr lang="en-US" sz="1800" dirty="0">
                <a:latin typeface="+mj-lt"/>
              </a:rPr>
              <a:t> heating, cooling, crisis, and supplemental </a:t>
            </a:r>
            <a:r>
              <a:rPr lang="en-US" sz="1800" dirty="0" smtClean="0">
                <a:latin typeface="+mj-lt"/>
              </a:rPr>
              <a:t>assistance</a:t>
            </a:r>
          </a:p>
          <a:p>
            <a:pPr marL="320040" lvl="1" indent="0">
              <a:spcBef>
                <a:spcPts val="0"/>
              </a:spcBef>
              <a:buNone/>
            </a:pPr>
            <a:endParaRPr lang="en-US" sz="1800" dirty="0" smtClean="0">
              <a:latin typeface="+mj-lt"/>
            </a:endParaRPr>
          </a:p>
          <a:p>
            <a:pPr lvl="1">
              <a:spcBef>
                <a:spcPts val="0"/>
              </a:spcBef>
            </a:pPr>
            <a:r>
              <a:rPr lang="en-US" sz="1800" b="1" u="sng" dirty="0" smtClean="0">
                <a:latin typeface="+mj-lt"/>
              </a:rPr>
              <a:t>Excludes</a:t>
            </a:r>
            <a:r>
              <a:rPr lang="en-US" sz="1800" b="1" dirty="0">
                <a:latin typeface="+mj-lt"/>
              </a:rPr>
              <a:t>: </a:t>
            </a:r>
            <a:r>
              <a:rPr lang="en-US" sz="1800" dirty="0">
                <a:latin typeface="+mj-lt"/>
              </a:rPr>
              <a:t>Households receiving </a:t>
            </a:r>
            <a:r>
              <a:rPr lang="en-US" sz="1800" u="sng" dirty="0">
                <a:latin typeface="+mj-lt"/>
              </a:rPr>
              <a:t>only</a:t>
            </a:r>
            <a:r>
              <a:rPr lang="en-US" sz="1800" dirty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non-bill payment assistance (e.g. weatherization assistance, equipment repair/replacement, nominal payments to SNAP households)</a:t>
            </a:r>
            <a:endParaRPr lang="en-US" sz="1800" b="1" dirty="0">
              <a:latin typeface="+mj-lt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182449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#1A: </a:t>
            </a:r>
            <a:r>
              <a:rPr lang="en-US" sz="3000" dirty="0">
                <a:latin typeface="Calibri" pitchFamily="34" charset="0"/>
              </a:rPr>
              <a:t>Completing the Energy Burden </a:t>
            </a:r>
            <a:r>
              <a:rPr lang="en-US" sz="3000" dirty="0" smtClean="0">
                <a:latin typeface="Calibri" pitchFamily="34" charset="0"/>
              </a:rPr>
              <a:t>Measures Section A – Unduplicated Bill Payment Households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SzPct val="100000"/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1800"/>
              </a:spcAft>
              <a:buSzPct val="100000"/>
            </a:pPr>
            <a:r>
              <a:rPr lang="en-US" sz="2400" b="1" dirty="0" smtClean="0">
                <a:latin typeface="+mj-lt"/>
              </a:rPr>
              <a:t>Section A </a:t>
            </a:r>
            <a:r>
              <a:rPr lang="en-US" sz="2400" dirty="0" smtClean="0">
                <a:latin typeface="+mj-lt"/>
              </a:rPr>
              <a:t>– All Bill Payment Assistance Clients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2895600"/>
            <a:ext cx="8724900" cy="3114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2240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#1A: </a:t>
            </a:r>
            <a:r>
              <a:rPr lang="en-US" sz="3000" dirty="0">
                <a:latin typeface="Calibri" pitchFamily="34" charset="0"/>
              </a:rPr>
              <a:t>Completing the Energy Burden </a:t>
            </a:r>
            <a:r>
              <a:rPr lang="en-US" sz="3000" dirty="0" smtClean="0">
                <a:latin typeface="Calibri" pitchFamily="34" charset="0"/>
              </a:rPr>
              <a:t>Measures Section A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+mj-lt"/>
              </a:rPr>
              <a:t>Section </a:t>
            </a:r>
            <a:r>
              <a:rPr lang="en-US" sz="2400" b="1" dirty="0" smtClean="0">
                <a:latin typeface="+mj-lt"/>
              </a:rPr>
              <a:t>A – Unduplicated </a:t>
            </a:r>
            <a:r>
              <a:rPr lang="en-US" sz="2400" b="1" dirty="0">
                <a:latin typeface="+mj-lt"/>
              </a:rPr>
              <a:t>Number of LIHEAP Bill </a:t>
            </a:r>
            <a:r>
              <a:rPr lang="en-US" sz="2400" b="1" dirty="0" smtClean="0">
                <a:latin typeface="+mj-lt"/>
              </a:rPr>
              <a:t>Payment-Assisted </a:t>
            </a:r>
            <a:r>
              <a:rPr lang="en-US" sz="2400" b="1" dirty="0">
                <a:latin typeface="+mj-lt"/>
              </a:rPr>
              <a:t>Households. </a:t>
            </a:r>
            <a:r>
              <a:rPr lang="en-US" sz="2400" dirty="0">
                <a:latin typeface="+mj-lt"/>
              </a:rPr>
              <a:t>Grantees should report on all households that received LIHEAP Bill Payment Assistance during the fiscal </a:t>
            </a:r>
            <a:r>
              <a:rPr lang="en-US" sz="2400" dirty="0" smtClean="0">
                <a:latin typeface="+mj-lt"/>
              </a:rPr>
              <a:t>year, by main heating fuel type.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Note</a:t>
            </a:r>
            <a:r>
              <a:rPr lang="en-US" sz="18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US" sz="1800" dirty="0" smtClean="0">
                <a:latin typeface="+mj-lt"/>
              </a:rPr>
              <a:t>The “All Households” field in Section A is </a:t>
            </a:r>
            <a:r>
              <a:rPr lang="en-US" sz="1800" dirty="0" smtClean="0">
                <a:solidFill>
                  <a:srgbClr val="C00000"/>
                </a:solidFill>
                <a:latin typeface="+mj-lt"/>
              </a:rPr>
              <a:t>auto-calculated</a:t>
            </a:r>
            <a:r>
              <a:rPr lang="en-US" sz="1800" dirty="0" smtClean="0">
                <a:latin typeface="+mj-lt"/>
              </a:rPr>
              <a:t> from the counts reported for each main heating fuel type.  The “All Households” field should match the Bill Payment Assistance households count reported in grantees’ LIHEAP Household Report.</a:t>
            </a:r>
            <a:endParaRPr lang="en-US" sz="18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4" y="2971800"/>
            <a:ext cx="7823986" cy="201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03529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#1A: </a:t>
            </a:r>
            <a:r>
              <a:rPr lang="en-US" sz="3000" dirty="0">
                <a:latin typeface="Calibri" pitchFamily="34" charset="0"/>
              </a:rPr>
              <a:t>Completing the Energy Burden </a:t>
            </a:r>
            <a:r>
              <a:rPr lang="en-US" sz="3000" dirty="0" smtClean="0">
                <a:latin typeface="Calibri" pitchFamily="34" charset="0"/>
              </a:rPr>
              <a:t>Measures Section A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latin typeface="+mj-lt"/>
              </a:rPr>
              <a:t>Section </a:t>
            </a:r>
            <a:r>
              <a:rPr lang="en-US" sz="2400" b="1" dirty="0" smtClean="0">
                <a:latin typeface="+mj-lt"/>
              </a:rPr>
              <a:t>A – Unduplicated </a:t>
            </a:r>
            <a:r>
              <a:rPr lang="en-US" sz="2400" b="1" dirty="0">
                <a:latin typeface="+mj-lt"/>
              </a:rPr>
              <a:t>Number of LIHEAP Bill </a:t>
            </a:r>
            <a:r>
              <a:rPr lang="en-US" sz="2400" b="1" dirty="0" smtClean="0">
                <a:latin typeface="+mj-lt"/>
              </a:rPr>
              <a:t>Payment-Assisted </a:t>
            </a:r>
            <a:r>
              <a:rPr lang="en-US" sz="2400" b="1" dirty="0">
                <a:latin typeface="+mj-lt"/>
              </a:rPr>
              <a:t>Households</a:t>
            </a:r>
            <a:r>
              <a:rPr lang="en-US" sz="2400" b="1" dirty="0" smtClean="0">
                <a:latin typeface="+mj-lt"/>
              </a:rPr>
              <a:t>.</a:t>
            </a:r>
            <a:endParaRPr lang="en-US" sz="2400" b="1" dirty="0">
              <a:solidFill>
                <a:srgbClr val="FF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17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374904" y="2279748"/>
            <a:ext cx="2440372" cy="4136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Household Report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441465" y="4417594"/>
            <a:ext cx="2590800" cy="762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Performance Measures Section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5290820"/>
            <a:ext cx="7315200" cy="1175097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374904" y="2788699"/>
            <a:ext cx="7429500" cy="1533645"/>
            <a:chOff x="374904" y="2994819"/>
            <a:chExt cx="7429500" cy="1533645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904" y="2994819"/>
              <a:ext cx="7429500" cy="819150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4904" y="3804564"/>
              <a:ext cx="7392549" cy="723900"/>
            </a:xfrm>
            <a:prstGeom prst="rect">
              <a:avLst/>
            </a:prstGeom>
          </p:spPr>
        </p:pic>
      </p:grpSp>
      <p:sp>
        <p:nvSpPr>
          <p:cNvPr id="13" name="Rectangle 12"/>
          <p:cNvSpPr/>
          <p:nvPr/>
        </p:nvSpPr>
        <p:spPr>
          <a:xfrm>
            <a:off x="6808246" y="3813174"/>
            <a:ext cx="951186" cy="244476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49228" y="5903942"/>
            <a:ext cx="817747" cy="487833"/>
          </a:xfrm>
          <a:prstGeom prst="rect">
            <a:avLst/>
          </a:prstGeom>
          <a:solidFill>
            <a:schemeClr val="accent1">
              <a:alpha val="0"/>
            </a:schemeClr>
          </a:solidFill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5" name="Right Arrow 14"/>
          <p:cNvSpPr/>
          <p:nvPr/>
        </p:nvSpPr>
        <p:spPr>
          <a:xfrm rot="8658176">
            <a:off x="4329437" y="4765299"/>
            <a:ext cx="2867270" cy="466717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2170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B – All Households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+mj-lt"/>
              </a:rPr>
              <a:t>Section B </a:t>
            </a:r>
            <a:r>
              <a:rPr lang="en-US" sz="2400" dirty="0">
                <a:latin typeface="+mj-lt"/>
              </a:rPr>
              <a:t>– All Bill Payment Assistance Clients with complete heating AND electric expenditures for the targeted 12-month period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275" y="3276600"/>
            <a:ext cx="8553450" cy="2714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6338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B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800" b="1" dirty="0">
                <a:latin typeface="+mj-lt"/>
              </a:rPr>
              <a:t>Section B – </a:t>
            </a:r>
            <a:r>
              <a:rPr lang="en-US" sz="2800" b="1" dirty="0" smtClean="0">
                <a:latin typeface="+mj-lt"/>
              </a:rPr>
              <a:t>All Households with 12 Consecutive Months of Bill Data (Main Fuel and Electric). 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b="1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 smtClean="0">
                <a:latin typeface="+mj-lt"/>
              </a:rPr>
              <a:t>Grantees should report on all LIHEAP Bill Payment Assistance Households for whom they were able to collect </a:t>
            </a:r>
            <a:r>
              <a:rPr lang="en-US" sz="2800" i="1" dirty="0" smtClean="0">
                <a:latin typeface="+mj-lt"/>
              </a:rPr>
              <a:t>complete heating </a:t>
            </a:r>
            <a:r>
              <a:rPr lang="en-US" sz="2800" i="1" u="sng" dirty="0" smtClean="0">
                <a:latin typeface="+mj-lt"/>
              </a:rPr>
              <a:t>AND</a:t>
            </a:r>
            <a:r>
              <a:rPr lang="en-US" sz="2800" i="1" dirty="0" smtClean="0">
                <a:latin typeface="+mj-lt"/>
              </a:rPr>
              <a:t> electric expenditure data for the targeted 12-month period</a:t>
            </a:r>
            <a:r>
              <a:rPr lang="en-US" sz="2800" dirty="0" smtClean="0">
                <a:latin typeface="+mj-lt"/>
              </a:rPr>
              <a:t>.</a:t>
            </a:r>
            <a:endParaRPr lang="en-US" sz="2800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Note</a:t>
            </a:r>
            <a:r>
              <a:rPr lang="en-US" sz="22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US" sz="2200" dirty="0">
                <a:latin typeface="+mj-lt"/>
              </a:rPr>
              <a:t>Section B </a:t>
            </a:r>
            <a:r>
              <a:rPr lang="en-US" sz="2200" dirty="0" smtClean="0">
                <a:latin typeface="+mj-lt"/>
              </a:rPr>
              <a:t>is a subset of households from Section A, and will likely include fewer households.</a:t>
            </a:r>
            <a:endParaRPr lang="en-US" sz="2200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476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85800" y="1664732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+mj-lt"/>
              </a:rPr>
              <a:t>Welcome and Introductions </a:t>
            </a:r>
          </a:p>
          <a:p>
            <a:pPr lvl="1"/>
            <a:r>
              <a:rPr lang="en-US" sz="2600" dirty="0" smtClean="0">
                <a:latin typeface="+mj-lt"/>
              </a:rPr>
              <a:t>Leon Litow, OCS</a:t>
            </a:r>
          </a:p>
          <a:p>
            <a:pPr lvl="1"/>
            <a:endParaRPr lang="en-US" sz="2600" dirty="0">
              <a:latin typeface="+mj-lt"/>
            </a:endParaRPr>
          </a:p>
          <a:p>
            <a:r>
              <a:rPr lang="en-US" dirty="0"/>
              <a:t>Webinar Speaker</a:t>
            </a:r>
          </a:p>
          <a:p>
            <a:pPr lvl="1"/>
            <a:r>
              <a:rPr lang="en-US" sz="2600" dirty="0" smtClean="0"/>
              <a:t>Melissa Torgerson, Verve Associates</a:t>
            </a:r>
            <a:endParaRPr lang="en-US" sz="2600" dirty="0"/>
          </a:p>
          <a:p>
            <a:endParaRPr lang="en-US" dirty="0" smtClean="0">
              <a:latin typeface="+mj-lt"/>
            </a:endParaRPr>
          </a:p>
          <a:p>
            <a:r>
              <a:rPr lang="en-US" dirty="0" smtClean="0">
                <a:latin typeface="+mj-lt"/>
              </a:rPr>
              <a:t>Webinar Speaker</a:t>
            </a:r>
          </a:p>
          <a:p>
            <a:pPr lvl="1"/>
            <a:r>
              <a:rPr lang="en-US" sz="2600" dirty="0" smtClean="0">
                <a:latin typeface="+mj-lt"/>
              </a:rPr>
              <a:t>Kevin McGrath, APPRISE</a:t>
            </a:r>
            <a:endParaRPr lang="en-US" sz="26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477000" y="5867400"/>
            <a:ext cx="2514600" cy="523220"/>
          </a:xfrm>
          <a:prstGeom prst="rect">
            <a:avLst/>
          </a:prstGeom>
          <a:solidFill>
            <a:schemeClr val="accent1"/>
          </a:solidFill>
          <a:ln w="38100"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smtClean="0"/>
              <a:t>Presenter(s):</a:t>
            </a:r>
          </a:p>
          <a:p>
            <a:pPr algn="ctr"/>
            <a:r>
              <a:rPr lang="en-US" sz="1400" dirty="0" smtClean="0"/>
              <a:t>Leon Litow &amp; Kevin McGrath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16314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B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534400" cy="5410200"/>
          </a:xfrm>
        </p:spPr>
        <p:txBody>
          <a:bodyPr>
            <a:normAutofit fontScale="77500" lnSpcReduction="2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EXAMPLE:</a:t>
            </a: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 smtClean="0">
                <a:latin typeface="Calibri" pitchFamily="34" charset="0"/>
              </a:rPr>
              <a:t>Percent </a:t>
            </a:r>
            <a:r>
              <a:rPr lang="en-US" sz="2400" b="1" dirty="0">
                <a:latin typeface="Calibri" pitchFamily="34" charset="0"/>
              </a:rPr>
              <a:t>of </a:t>
            </a:r>
            <a:r>
              <a:rPr lang="en-US" sz="2400" b="1" dirty="0" smtClean="0">
                <a:latin typeface="Calibri" pitchFamily="34" charset="0"/>
              </a:rPr>
              <a:t>all Bill Payment-Assisted Households (</a:t>
            </a:r>
            <a:r>
              <a:rPr lang="en-US" sz="2400" b="1" dirty="0" smtClean="0">
                <a:solidFill>
                  <a:srgbClr val="C00000"/>
                </a:solidFill>
                <a:latin typeface="Calibri" pitchFamily="34" charset="0"/>
              </a:rPr>
              <a:t>Section A</a:t>
            </a:r>
            <a:r>
              <a:rPr lang="en-US" sz="2400" b="1" dirty="0" smtClean="0">
                <a:latin typeface="Calibri" pitchFamily="34" charset="0"/>
              </a:rPr>
              <a:t>) </a:t>
            </a:r>
            <a:r>
              <a:rPr lang="en-US" sz="2400" b="1" dirty="0">
                <a:latin typeface="Calibri" pitchFamily="34" charset="0"/>
              </a:rPr>
              <a:t>with </a:t>
            </a:r>
            <a:r>
              <a:rPr lang="en-US" sz="2400" b="1" dirty="0" smtClean="0">
                <a:latin typeface="Calibri" pitchFamily="34" charset="0"/>
              </a:rPr>
              <a:t>Complete Energy Expenditures Data (</a:t>
            </a:r>
            <a:r>
              <a:rPr lang="en-US" sz="2400" b="1" dirty="0" smtClean="0">
                <a:solidFill>
                  <a:srgbClr val="7030A0"/>
                </a:solidFill>
                <a:latin typeface="Calibri" pitchFamily="34" charset="0"/>
              </a:rPr>
              <a:t>Section B</a:t>
            </a:r>
            <a:r>
              <a:rPr lang="en-US" sz="2400" b="1" dirty="0" smtClean="0">
                <a:latin typeface="Calibri" pitchFamily="34" charset="0"/>
              </a:rPr>
              <a:t>)</a:t>
            </a:r>
            <a:endParaRPr lang="en-US" sz="2400" b="1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 smtClean="0">
              <a:latin typeface="Calibri" pitchFamily="34" charset="0"/>
            </a:endParaRPr>
          </a:p>
          <a:p>
            <a:pPr marL="320040" lvl="1" indent="0">
              <a:spcBef>
                <a:spcPts val="0"/>
              </a:spcBef>
              <a:spcAft>
                <a:spcPts val="1800"/>
              </a:spcAft>
              <a:buNone/>
            </a:pPr>
            <a:endParaRPr lang="en-US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320040" lvl="1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*</a:t>
            </a:r>
            <a:r>
              <a:rPr lang="en-US" b="1" dirty="0">
                <a:latin typeface="Calibri" pitchFamily="34" charset="0"/>
              </a:rPr>
              <a:t>Section B includes fewer </a:t>
            </a:r>
            <a:r>
              <a:rPr lang="en-US" b="1" dirty="0" smtClean="0">
                <a:latin typeface="Calibri" pitchFamily="34" charset="0"/>
              </a:rPr>
              <a:t>households than </a:t>
            </a:r>
            <a:r>
              <a:rPr lang="en-US" b="1" dirty="0">
                <a:latin typeface="Calibri" pitchFamily="34" charset="0"/>
              </a:rPr>
              <a:t>Section A.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 smtClean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122068"/>
              </p:ext>
            </p:extLst>
          </p:nvPr>
        </p:nvGraphicFramePr>
        <p:xfrm>
          <a:off x="455429" y="4566909"/>
          <a:ext cx="8220738" cy="1546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0123"/>
                <a:gridCol w="1370123"/>
                <a:gridCol w="1370123"/>
                <a:gridCol w="1370123"/>
                <a:gridCol w="1370123"/>
                <a:gridCol w="1370123"/>
              </a:tblGrid>
              <a:tr h="947237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All Households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Electricity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Natural</a:t>
                      </a:r>
                      <a:r>
                        <a:rPr lang="en-US" sz="1600" baseline="0" dirty="0" smtClean="0">
                          <a:solidFill>
                            <a:srgbClr val="FFFFFF"/>
                          </a:solidFill>
                        </a:rPr>
                        <a:t> Gas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Fuel Oil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Propane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 smtClean="0">
                          <a:solidFill>
                            <a:srgbClr val="FFFFFF"/>
                          </a:solidFill>
                        </a:rPr>
                        <a:t>Other Fuels</a:t>
                      </a:r>
                      <a:endParaRPr lang="en-US" sz="1600" dirty="0">
                        <a:solidFill>
                          <a:srgbClr val="FFFFFF"/>
                        </a:solidFill>
                      </a:endParaRPr>
                    </a:p>
                  </a:txBody>
                  <a:tcPr anchor="ctr"/>
                </a:tc>
              </a:tr>
              <a:tr h="59935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83%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41%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49%</a:t>
                      </a:r>
                    </a:p>
                  </a:txBody>
                  <a:tcPr marL="0" marR="0" marT="0" marB="0" anchor="ctr"/>
                </a:tc>
              </a:tr>
            </a:tbl>
          </a:graphicData>
        </a:graphic>
      </p:graphicFrame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2655067"/>
              </p:ext>
            </p:extLst>
          </p:nvPr>
        </p:nvGraphicFramePr>
        <p:xfrm>
          <a:off x="455427" y="1752600"/>
          <a:ext cx="8220742" cy="1836420"/>
        </p:xfrm>
        <a:graphic>
          <a:graphicData uri="http://schemas.openxmlformats.org/drawingml/2006/table">
            <a:tbl>
              <a:tblPr/>
              <a:tblGrid>
                <a:gridCol w="3964173"/>
                <a:gridCol w="802279"/>
                <a:gridCol w="690858"/>
                <a:gridCol w="690858"/>
                <a:gridCol w="690858"/>
                <a:gridCol w="690858"/>
                <a:gridCol w="690858"/>
              </a:tblGrid>
              <a:tr h="963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V.  ENERGY BURDEN TARGETING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6352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0073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 Payment-Assisted Household Main Fuel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972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Households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Oil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Fuels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491"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A.  Unduplicated Number of LIHEAP Bill Payment-Assisted Households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107,970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5,325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6,075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4,050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75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09491">
                <a:tc gridSpan="7">
                  <a:txBody>
                    <a:bodyPr/>
                    <a:lstStyle/>
                    <a:p>
                      <a:pPr marL="58738" indent="0"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 All Households with 12 Consecutive Months of Bill Data (Main Fuel and Electric)</a:t>
                      </a:r>
                    </a:p>
                  </a:txBody>
                  <a:tcPr marL="0" marR="0" marT="0" marB="0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1972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Unduplicated Number of Households with 12 Consecutive Months of  Bill Data (Main Fuel and Electric)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55957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B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dirty="0">
                <a:latin typeface="+mj-lt"/>
              </a:rPr>
              <a:t>How to Calculate the “Average Annual Main Heating Fuel Bill” and “Average Annual Electricity Bill</a:t>
            </a:r>
            <a:r>
              <a:rPr lang="en-US" dirty="0" smtClean="0">
                <a:latin typeface="+mj-lt"/>
              </a:rPr>
              <a:t>”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for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u="sng" dirty="0" smtClean="0">
                <a:latin typeface="+mj-lt"/>
              </a:rPr>
              <a:t>Electric Main Heat Households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in Section B?</a:t>
            </a:r>
            <a:endParaRPr lang="en-US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Calculate average annual electricity expenditures for electric main heat households.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b="1" u="sng" dirty="0">
                <a:latin typeface="+mj-lt"/>
              </a:rPr>
              <a:t>R</a:t>
            </a:r>
            <a:r>
              <a:rPr lang="en-US" sz="2200" b="1" u="sng" dirty="0" smtClean="0">
                <a:latin typeface="+mj-lt"/>
              </a:rPr>
              <a:t>eport the full amount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calculated under “Average Annual Main Heating Fuel Bill” (Row B4).</a:t>
            </a:r>
          </a:p>
          <a:p>
            <a:pPr marL="32004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 smtClean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b="1" u="sng" dirty="0" smtClean="0">
                <a:latin typeface="+mj-lt"/>
              </a:rPr>
              <a:t>Report zero dollars ($0)</a:t>
            </a:r>
            <a:r>
              <a:rPr lang="en-US" sz="2200" dirty="0" smtClean="0">
                <a:latin typeface="+mj-lt"/>
              </a:rPr>
              <a:t> under “Average Annual Electricity Bill” (Row B5).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b="1" i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371523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B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fontScale="47500" lnSpcReduction="2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5100" b="1" dirty="0" smtClean="0">
                <a:solidFill>
                  <a:srgbClr val="C00000"/>
                </a:solidFill>
                <a:latin typeface="+mj-lt"/>
              </a:rPr>
              <a:t>Example: </a:t>
            </a:r>
            <a:r>
              <a:rPr lang="en-US" sz="5100" dirty="0" smtClean="0">
                <a:latin typeface="+mj-lt"/>
              </a:rPr>
              <a:t>Reporting “Average </a:t>
            </a:r>
            <a:r>
              <a:rPr lang="en-US" sz="5100" dirty="0">
                <a:latin typeface="+mj-lt"/>
              </a:rPr>
              <a:t>Annual Main Heating Fuel Bill” and “Average Annual Electricity Bill” for </a:t>
            </a:r>
            <a:r>
              <a:rPr lang="en-US" sz="5100" b="1" u="sng" dirty="0">
                <a:latin typeface="+mj-lt"/>
              </a:rPr>
              <a:t>electric main</a:t>
            </a:r>
            <a:r>
              <a:rPr lang="en-US" sz="5100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5100" b="1" u="sng" dirty="0">
                <a:latin typeface="+mj-lt"/>
              </a:rPr>
              <a:t>heat </a:t>
            </a:r>
            <a:r>
              <a:rPr lang="en-US" sz="5100" b="1" u="sng" dirty="0" smtClean="0">
                <a:latin typeface="+mj-lt"/>
              </a:rPr>
              <a:t>households</a:t>
            </a:r>
            <a:endParaRPr lang="en-US" sz="2400" b="1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8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000" dirty="0" smtClean="0">
                <a:latin typeface="+mj-lt"/>
              </a:rPr>
              <a:t>You compute average </a:t>
            </a:r>
            <a:r>
              <a:rPr lang="en-US" sz="4000" dirty="0">
                <a:latin typeface="+mj-lt"/>
              </a:rPr>
              <a:t>annual electric expenditures </a:t>
            </a:r>
            <a:r>
              <a:rPr lang="en-US" sz="4000" dirty="0" smtClean="0">
                <a:latin typeface="+mj-lt"/>
              </a:rPr>
              <a:t>of $1,950 for </a:t>
            </a:r>
            <a:r>
              <a:rPr lang="en-US" sz="4000" dirty="0">
                <a:latin typeface="+mj-lt"/>
              </a:rPr>
              <a:t>electric main heat </a:t>
            </a:r>
            <a:r>
              <a:rPr lang="en-US" sz="4000" dirty="0" smtClean="0">
                <a:latin typeface="+mj-lt"/>
              </a:rPr>
              <a:t>households.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8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latin typeface="+mj-lt"/>
              </a:rPr>
              <a:t>Enter full amount </a:t>
            </a:r>
            <a:r>
              <a:rPr lang="en-US" sz="4000" dirty="0" smtClean="0">
                <a:latin typeface="+mj-lt"/>
              </a:rPr>
              <a:t>(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$1,950</a:t>
            </a:r>
            <a:r>
              <a:rPr lang="en-US" sz="4000" dirty="0" smtClean="0">
                <a:latin typeface="+mj-lt"/>
              </a:rPr>
              <a:t>) </a:t>
            </a:r>
            <a:r>
              <a:rPr lang="en-US" sz="4000" dirty="0">
                <a:latin typeface="+mj-lt"/>
              </a:rPr>
              <a:t>as </a:t>
            </a:r>
            <a:r>
              <a:rPr lang="en-US" sz="4000" b="1" dirty="0">
                <a:solidFill>
                  <a:srgbClr val="7030A0"/>
                </a:solidFill>
                <a:latin typeface="+mj-lt"/>
              </a:rPr>
              <a:t>“Average Annual Main Heating Fuel Bill</a:t>
            </a:r>
            <a:r>
              <a:rPr lang="en-US" sz="4000" b="1" dirty="0" smtClean="0">
                <a:solidFill>
                  <a:srgbClr val="7030A0"/>
                </a:solidFill>
                <a:latin typeface="+mj-lt"/>
              </a:rPr>
              <a:t>”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40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4000" dirty="0">
                <a:latin typeface="+mj-lt"/>
              </a:rPr>
              <a:t>Enter </a:t>
            </a:r>
            <a:r>
              <a:rPr lang="en-US" sz="4000" dirty="0" smtClean="0">
                <a:latin typeface="+mj-lt"/>
              </a:rPr>
              <a:t>zero dollars (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</a:rPr>
              <a:t>$0</a:t>
            </a:r>
            <a:r>
              <a:rPr lang="en-US" sz="4000" dirty="0" smtClean="0">
                <a:latin typeface="+mj-lt"/>
              </a:rPr>
              <a:t>) </a:t>
            </a:r>
            <a:r>
              <a:rPr lang="en-US" sz="4000" dirty="0">
                <a:latin typeface="+mj-lt"/>
              </a:rPr>
              <a:t>as </a:t>
            </a:r>
            <a:r>
              <a:rPr lang="en-US" sz="4000" b="1" dirty="0">
                <a:solidFill>
                  <a:srgbClr val="C00000"/>
                </a:solidFill>
                <a:latin typeface="+mj-lt"/>
              </a:rPr>
              <a:t>“Average Annual </a:t>
            </a:r>
            <a:r>
              <a:rPr lang="en-US" sz="4000" b="1" dirty="0" smtClean="0">
                <a:solidFill>
                  <a:srgbClr val="C00000"/>
                </a:solidFill>
                <a:latin typeface="+mj-lt"/>
              </a:rPr>
              <a:t>Electricity Bill</a:t>
            </a:r>
            <a:r>
              <a:rPr lang="en-US" sz="4000" b="1" dirty="0">
                <a:solidFill>
                  <a:srgbClr val="C00000"/>
                </a:solidFill>
                <a:latin typeface="+mj-lt"/>
              </a:rPr>
              <a:t>”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38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22</a:t>
            </a:fld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3838927"/>
              </p:ext>
            </p:extLst>
          </p:nvPr>
        </p:nvGraphicFramePr>
        <p:xfrm>
          <a:off x="603504" y="2590802"/>
          <a:ext cx="8083296" cy="1637633"/>
        </p:xfrm>
        <a:graphic>
          <a:graphicData uri="http://schemas.openxmlformats.org/drawingml/2006/table">
            <a:tbl>
              <a:tblPr/>
              <a:tblGrid>
                <a:gridCol w="6909449"/>
                <a:gridCol w="1173847"/>
              </a:tblGrid>
              <a:tr h="271133">
                <a:tc>
                  <a:txBody>
                    <a:bodyPr/>
                    <a:lstStyle/>
                    <a:p>
                      <a:pPr marL="58738" indent="0"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 All Households with 12 Consecutive Months of Bill Data (Main Fuel and Electric)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750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Unduplicated Number of Households with 12 Consecutive Months of  Bill Data (Main Fuel and Electric)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750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  Average Annual Household Income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750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  Average Annual Total LIHEAP Benefit per Household (including Heating, Cooling, Crisis, Supplemental Benefits)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$520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750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400" b="1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.    Average Annual Main Heating Fuel Bill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$1,950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750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400" b="1" i="0" u="none" strike="noStrike" dirty="0" smtClean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.    Average Annual Electricity Bill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27750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  Average Annual Total Residential Energy Bill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0248338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B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lnSpcReduction="1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600" dirty="0" smtClean="0">
                <a:latin typeface="+mj-lt"/>
              </a:rPr>
              <a:t>Which</a:t>
            </a:r>
            <a:r>
              <a:rPr lang="en-US" sz="2600" b="1" dirty="0" smtClean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“All Households” fields in Section B are </a:t>
            </a:r>
            <a:r>
              <a:rPr lang="en-US" sz="2600" b="1" u="sng" dirty="0" smtClean="0">
                <a:latin typeface="+mj-lt"/>
              </a:rPr>
              <a:t>calculated by grantees</a:t>
            </a:r>
            <a:r>
              <a:rPr lang="en-US" sz="2600" dirty="0" smtClean="0">
                <a:latin typeface="+mj-lt"/>
              </a:rPr>
              <a:t>?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Average Annual Household Income (Row B2)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600" dirty="0" smtClean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Average Annual Total LIHEAP Benefit per Household (Row B3)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600" dirty="0" smtClean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Average Annual Main Heating Fuel Bill (Row B4)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600" dirty="0" smtClean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Average Annual Electricity Bill (Row B5)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400" dirty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</a:rPr>
              <a:t>Note:</a:t>
            </a:r>
            <a:r>
              <a:rPr lang="en-US" sz="1800" dirty="0" smtClean="0">
                <a:latin typeface="Calibri" pitchFamily="34" charset="0"/>
              </a:rPr>
              <a:t> </a:t>
            </a:r>
            <a:r>
              <a:rPr lang="en-US" sz="1800" smtClean="0">
                <a:latin typeface="Calibri" pitchFamily="34" charset="0"/>
              </a:rPr>
              <a:t>Rows </a:t>
            </a:r>
            <a:r>
              <a:rPr lang="en-US" sz="1800" smtClean="0">
                <a:latin typeface="Calibri" pitchFamily="34" charset="0"/>
              </a:rPr>
              <a:t>B1, </a:t>
            </a:r>
            <a:r>
              <a:rPr lang="en-US" sz="1800" dirty="0" smtClean="0">
                <a:latin typeface="Calibri" pitchFamily="34" charset="0"/>
              </a:rPr>
              <a:t>B6-B10 are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auto-calculated</a:t>
            </a:r>
            <a:r>
              <a:rPr lang="en-US" sz="1800" dirty="0" smtClean="0">
                <a:latin typeface="Calibri" pitchFamily="34" charset="0"/>
              </a:rPr>
              <a:t> in OLDC.  For further information on how these fields are calculated, see: </a:t>
            </a:r>
            <a:r>
              <a:rPr lang="en-US" sz="1800" dirty="0">
                <a:latin typeface="Calibri" pitchFamily="34" charset="0"/>
                <a:hlinkClick r:id="rId2"/>
              </a:rPr>
              <a:t>https://</a:t>
            </a:r>
            <a:r>
              <a:rPr lang="en-US" sz="1800" dirty="0" smtClean="0">
                <a:latin typeface="Calibri" pitchFamily="34" charset="0"/>
                <a:hlinkClick r:id="rId2"/>
              </a:rPr>
              <a:t>liheappm.acf.hhs.gov/node/781</a:t>
            </a:r>
            <a:r>
              <a:rPr lang="en-US" sz="1800" dirty="0" smtClean="0">
                <a:latin typeface="Calibri" pitchFamily="34" charset="0"/>
              </a:rPr>
              <a:t>  </a:t>
            </a:r>
            <a:endParaRPr lang="en-US" sz="18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7674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B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Calculating </a:t>
            </a:r>
            <a:r>
              <a:rPr lang="en-US" sz="2800" b="1" dirty="0" smtClean="0">
                <a:latin typeface="+mj-lt"/>
              </a:rPr>
              <a:t>Average Annual Household Income </a:t>
            </a:r>
            <a:r>
              <a:rPr lang="en-US" sz="2800" dirty="0" smtClean="0">
                <a:latin typeface="+mj-lt"/>
              </a:rPr>
              <a:t>for “All Households” (Row B2)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600" dirty="0" smtClean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For each household included in Section B, calculate their annual household income (e.g., if monthly income collected, multiple by 12 months).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800" dirty="0" smtClean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Then, take the simple average annual household income for all households included in Section B. </a:t>
            </a:r>
            <a:r>
              <a:rPr lang="en-US" sz="2800" dirty="0"/>
              <a:t>Report this value in the “All Households” field</a:t>
            </a:r>
            <a:r>
              <a:rPr lang="en-US" sz="2800" dirty="0" smtClean="0"/>
              <a:t>.</a:t>
            </a:r>
            <a:endParaRPr lang="en-US" sz="2800" dirty="0" smtClean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endParaRPr lang="en-US" sz="2600" dirty="0" smtClean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147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B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Calculating </a:t>
            </a:r>
            <a:r>
              <a:rPr lang="en-US" sz="2800" b="1" dirty="0" smtClean="0">
                <a:latin typeface="+mj-lt"/>
              </a:rPr>
              <a:t>Average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Annual Total LIHEAP Benefit per Household </a:t>
            </a:r>
            <a:r>
              <a:rPr lang="en-US" sz="2800" dirty="0" smtClean="0">
                <a:latin typeface="+mj-lt"/>
              </a:rPr>
              <a:t>for “All Households” (Row B3)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600" dirty="0" smtClean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800" dirty="0">
                <a:latin typeface="+mj-lt"/>
              </a:rPr>
              <a:t>For each household included in Section B, calculate their </a:t>
            </a:r>
            <a:r>
              <a:rPr lang="en-US" sz="2800" dirty="0" smtClean="0">
                <a:latin typeface="+mj-lt"/>
              </a:rPr>
              <a:t>annual total LIHEAP benefit – the sum of all heating, cooling, crisis, and supplemental benefits used for bill payment assistance.</a:t>
            </a:r>
            <a:endParaRPr lang="en-US" sz="2800" dirty="0">
              <a:latin typeface="+mj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2800" dirty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800" dirty="0">
                <a:latin typeface="+mj-lt"/>
              </a:rPr>
              <a:t>Then, take the simple average annual </a:t>
            </a:r>
            <a:r>
              <a:rPr lang="en-US" sz="2800" dirty="0" smtClean="0">
                <a:latin typeface="+mj-lt"/>
              </a:rPr>
              <a:t>total LIHEAP benefit for </a:t>
            </a:r>
            <a:r>
              <a:rPr lang="en-US" sz="2800" dirty="0">
                <a:latin typeface="+mj-lt"/>
              </a:rPr>
              <a:t>all households included in Section B</a:t>
            </a:r>
            <a:r>
              <a:rPr lang="en-US" sz="2800" dirty="0" smtClean="0">
                <a:latin typeface="+mj-lt"/>
              </a:rPr>
              <a:t>.  Report this value in the “All Households” field.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800" dirty="0" smtClean="0">
              <a:latin typeface="+mj-lt"/>
            </a:endParaRPr>
          </a:p>
          <a:p>
            <a:pPr marL="731520" lvl="2" indent="-457200"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Note:</a:t>
            </a:r>
            <a:r>
              <a:rPr lang="en-US" dirty="0" smtClean="0">
                <a:latin typeface="+mj-lt"/>
              </a:rPr>
              <a:t> Row B3 in the Energy Burden Measures should match what is reported in Section IV, Row 5 of the Grantee Survey, for “All Households” and all main heating fuel types.</a:t>
            </a:r>
            <a:endParaRPr lang="en-US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750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B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fontScale="925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Calculating </a:t>
            </a:r>
            <a:r>
              <a:rPr lang="en-US" sz="2800" b="1" dirty="0" smtClean="0">
                <a:latin typeface="+mj-lt"/>
              </a:rPr>
              <a:t>Average Annual Main Heating Fuel Bill</a:t>
            </a:r>
            <a:r>
              <a:rPr lang="en-US" sz="2800" dirty="0" smtClean="0">
                <a:latin typeface="+mj-lt"/>
              </a:rPr>
              <a:t> for “All Households” (Row B4)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700" b="1" dirty="0" smtClean="0">
              <a:solidFill>
                <a:srgbClr val="C00000"/>
              </a:solidFill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800" dirty="0">
                <a:latin typeface="+mj-lt"/>
              </a:rPr>
              <a:t>For each household included in Section B</a:t>
            </a:r>
            <a:r>
              <a:rPr lang="en-US" sz="2800" dirty="0" smtClean="0">
                <a:latin typeface="+mj-lt"/>
              </a:rPr>
              <a:t>, create a variable for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“annual main heating fuel bill” </a:t>
            </a:r>
            <a:r>
              <a:rPr lang="en-US" sz="2800" dirty="0" smtClean="0">
                <a:latin typeface="+mj-lt"/>
              </a:rPr>
              <a:t>= </a:t>
            </a:r>
          </a:p>
          <a:p>
            <a:pPr marL="731520" lvl="2" indent="-457200">
              <a:spcBef>
                <a:spcPts val="0"/>
              </a:spcBef>
            </a:pPr>
            <a:r>
              <a:rPr lang="en-US" dirty="0" smtClean="0">
                <a:latin typeface="+mj-lt"/>
              </a:rPr>
              <a:t>Annual electric bill if electric main heat, or</a:t>
            </a:r>
          </a:p>
          <a:p>
            <a:pPr marL="731520" lvl="2" indent="-457200">
              <a:spcBef>
                <a:spcPts val="0"/>
              </a:spcBef>
            </a:pP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nnual natural gas bill if natural gas main heat, or </a:t>
            </a:r>
          </a:p>
          <a:p>
            <a:pPr marL="731520" lvl="2" indent="-457200">
              <a:spcBef>
                <a:spcPts val="0"/>
              </a:spcBef>
            </a:pP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nnual fuel oil bill if fuel oil main heat, or</a:t>
            </a:r>
          </a:p>
          <a:p>
            <a:pPr marL="731520" lvl="2" indent="-457200">
              <a:spcBef>
                <a:spcPts val="0"/>
              </a:spcBef>
            </a:pP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nnual propane bill if propane main heat, or</a:t>
            </a:r>
          </a:p>
          <a:p>
            <a:pPr marL="731520" lvl="2" indent="-457200">
              <a:spcBef>
                <a:spcPts val="0"/>
              </a:spcBef>
            </a:pPr>
            <a:r>
              <a:rPr lang="en-US" dirty="0">
                <a:latin typeface="+mj-lt"/>
              </a:rPr>
              <a:t>A</a:t>
            </a:r>
            <a:r>
              <a:rPr lang="en-US" dirty="0" smtClean="0">
                <a:latin typeface="+mj-lt"/>
              </a:rPr>
              <a:t>nnual “other fuels” bill if other fuel main heat.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800" dirty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Then, take the simple average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“annual main heating fuel bill”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for all households included in Section B. </a:t>
            </a:r>
            <a:r>
              <a:rPr lang="en-US" sz="2800" dirty="0" smtClean="0"/>
              <a:t>Report this value in the “All Households” field. </a:t>
            </a:r>
            <a:endParaRPr lang="en-US" sz="2800" dirty="0" smtClean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325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B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Calculating </a:t>
            </a:r>
            <a:r>
              <a:rPr lang="en-US" sz="2800" b="1" dirty="0" smtClean="0">
                <a:latin typeface="+mj-lt"/>
              </a:rPr>
              <a:t>Average Annual Electricity Bill</a:t>
            </a:r>
            <a:r>
              <a:rPr lang="en-US" sz="2800" dirty="0" smtClean="0">
                <a:latin typeface="+mj-lt"/>
              </a:rPr>
              <a:t> for “All Households” (Row B5)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800" dirty="0">
                <a:latin typeface="+mj-lt"/>
              </a:rPr>
              <a:t>For each household included in Section B</a:t>
            </a:r>
            <a:r>
              <a:rPr lang="en-US" sz="2800" dirty="0" smtClean="0">
                <a:latin typeface="+mj-lt"/>
              </a:rPr>
              <a:t>, create a variable for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“annual non-heat electric bill” </a:t>
            </a:r>
            <a:r>
              <a:rPr lang="en-US" sz="2800" dirty="0" smtClean="0">
                <a:latin typeface="+mj-lt"/>
              </a:rPr>
              <a:t>= </a:t>
            </a:r>
          </a:p>
          <a:p>
            <a:pPr marL="731520" lvl="2" indent="-457200">
              <a:spcBef>
                <a:spcPts val="0"/>
              </a:spcBef>
            </a:pPr>
            <a:r>
              <a:rPr lang="en-US" dirty="0" smtClean="0">
                <a:latin typeface="+mj-lt"/>
              </a:rPr>
              <a:t>Annual electric bill if non-electric main heat (i.e., natural gas, fuel oil, propane, or “other fuels” main heat), or</a:t>
            </a:r>
          </a:p>
          <a:p>
            <a:pPr marL="731520" lvl="2" indent="-457200">
              <a:spcBef>
                <a:spcPts val="0"/>
              </a:spcBef>
            </a:pPr>
            <a:r>
              <a:rPr lang="en-US" dirty="0" smtClean="0"/>
              <a:t>Zero dollars ($0) if electric main heat</a:t>
            </a:r>
            <a:r>
              <a:rPr lang="en-US" b="1" dirty="0" smtClean="0">
                <a:solidFill>
                  <a:srgbClr val="C00000"/>
                </a:solidFill>
              </a:rPr>
              <a:t>*</a:t>
            </a:r>
            <a:endParaRPr lang="en-US" b="1" dirty="0">
              <a:solidFill>
                <a:srgbClr val="C00000"/>
              </a:solidFill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2800" dirty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800" dirty="0">
                <a:latin typeface="+mj-lt"/>
              </a:rPr>
              <a:t>Then, take the simple average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“annual non-heat electric bill”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for all households included in Section B</a:t>
            </a:r>
            <a:r>
              <a:rPr lang="en-US" sz="2800" dirty="0" smtClean="0">
                <a:latin typeface="+mj-lt"/>
              </a:rPr>
              <a:t>. </a:t>
            </a:r>
            <a:r>
              <a:rPr lang="en-US" sz="2800" dirty="0"/>
              <a:t>Report this value in the “All Households” field.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800" dirty="0" smtClean="0">
              <a:latin typeface="+mj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900" dirty="0" smtClean="0">
              <a:latin typeface="+mj-lt"/>
            </a:endParaRPr>
          </a:p>
          <a:p>
            <a:pPr marL="274320" lvl="2" indent="0"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*Note: </a:t>
            </a:r>
            <a:r>
              <a:rPr lang="en-US" dirty="0" smtClean="0">
                <a:latin typeface="+mj-lt"/>
              </a:rPr>
              <a:t>Electric expenditures of electric main heat households are counted as heating expenditures.</a:t>
            </a:r>
            <a:endParaRPr lang="en-US" sz="20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59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B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20574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1700" dirty="0" smtClean="0">
                <a:latin typeface="+mj-lt"/>
              </a:rPr>
              <a:t>A convenient check to make sure that the “All Households” fields for “average annual” values are calculated correctly is to calculate the weighted average across main heating fuel types.</a:t>
            </a:r>
          </a:p>
          <a:p>
            <a:pPr marL="0" indent="0">
              <a:spcBef>
                <a:spcPts val="0"/>
              </a:spcBef>
              <a:buNone/>
            </a:pPr>
            <a:endParaRPr lang="en-US" sz="900" b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700" b="1" dirty="0" smtClean="0">
                <a:solidFill>
                  <a:srgbClr val="C00000"/>
                </a:solidFill>
                <a:latin typeface="+mj-lt"/>
              </a:rPr>
              <a:t>Example: </a:t>
            </a:r>
            <a:r>
              <a:rPr lang="en-US" sz="1700" dirty="0" smtClean="0">
                <a:latin typeface="+mj-lt"/>
              </a:rPr>
              <a:t>“All Households” Average Annual Total LIHEAP Benefit per Household for a grantee with bill data on electric main heat households (EL hhlds) and natural gas main heat households (NG hhlds)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800" dirty="0">
              <a:latin typeface="+mj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800" b="1" dirty="0" smtClean="0">
              <a:solidFill>
                <a:srgbClr val="C00000"/>
              </a:solidFill>
              <a:latin typeface="+mj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800" dirty="0" smtClean="0">
              <a:latin typeface="+mj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800" dirty="0" smtClean="0">
              <a:latin typeface="+mj-lt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800" dirty="0">
              <a:latin typeface="+mj-lt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48958119"/>
              </p:ext>
            </p:extLst>
          </p:nvPr>
        </p:nvGraphicFramePr>
        <p:xfrm>
          <a:off x="633001" y="3261298"/>
          <a:ext cx="8235695" cy="2096054"/>
        </p:xfrm>
        <a:graphic>
          <a:graphicData uri="http://schemas.openxmlformats.org/drawingml/2006/table">
            <a:tbl>
              <a:tblPr/>
              <a:tblGrid>
                <a:gridCol w="5455295"/>
                <a:gridCol w="926800"/>
                <a:gridCol w="926800"/>
                <a:gridCol w="926800"/>
              </a:tblGrid>
              <a:tr h="365762">
                <a:tc>
                  <a:txBody>
                    <a:bodyPr/>
                    <a:lstStyle/>
                    <a:p>
                      <a:pPr marL="58738" indent="0"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 All Households with 12 Consecutive Months of Bill Data (Main Fuel and Electric)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Households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33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</a:t>
                      </a:r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Unduplicated Number of Households with 12 Consecutive Months of  Bill Data (Main Fuel and Electric)</a:t>
                      </a:r>
                      <a:endParaRPr lang="en-US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57,000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12,000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45,000 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25000"/>
                      </a:srgbClr>
                    </a:solidFill>
                  </a:tcPr>
                </a:tc>
              </a:tr>
              <a:tr h="264933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  Average Annual Household Income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$21,092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$20,500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$21,250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33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  Average Annual Total LIHEAP Benefit per Household (including Heating, Cooling, Crisis, Supplemental Benefits)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$544 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</a:rPr>
                        <a:t>$520 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0000">
                        <a:alpha val="25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b="1" i="0" u="none" strike="noStrike" dirty="0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$550 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>
                        <a:alpha val="25000"/>
                      </a:srgbClr>
                    </a:solidFill>
                  </a:tcPr>
                </a:tc>
              </a:tr>
              <a:tr h="264933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  Average Annual Main Heating Fuel Bill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$1,516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$1,400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33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  Average Annual Electricity Bill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$632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$800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64933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  Average Annual Total Residential Energy Bill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$2,147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$1,950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$2,200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7"/>
              <p:cNvSpPr txBox="1">
                <a:spLocks/>
              </p:cNvSpPr>
              <p:nvPr/>
            </p:nvSpPr>
            <p:spPr>
              <a:xfrm>
                <a:off x="603504" y="5486400"/>
                <a:ext cx="8265192" cy="1066800"/>
              </a:xfrm>
              <a:prstGeom prst="rect">
                <a:avLst/>
              </a:prstGeom>
            </p:spPr>
            <p:txBody>
              <a:bodyPr vert="horz">
                <a:normAutofit/>
              </a:bodyPr>
              <a:lstStyle>
                <a:lvl1pPr marL="274320" indent="-274320" algn="l" rtl="0" eaLnBrk="1" latinLnBrk="0" hangingPunct="1">
                  <a:spcBef>
                    <a:spcPts val="580"/>
                  </a:spcBef>
                  <a:buClr>
                    <a:schemeClr val="accent1"/>
                  </a:buClr>
                  <a:buSzPct val="85000"/>
                  <a:buFont typeface="Wingdings 2"/>
                  <a:buChar char=""/>
                  <a:defRPr kumimoji="0" sz="2600" kern="120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548640" indent="-228600" algn="l" rtl="0" eaLnBrk="1" latinLnBrk="0" hangingPunct="1">
                  <a:spcBef>
                    <a:spcPts val="370"/>
                  </a:spcBef>
                  <a:buClr>
                    <a:schemeClr val="accent6"/>
                  </a:buClr>
                  <a:buSzPct val="85000"/>
                  <a:buFont typeface="Wingdings 2"/>
                  <a:buChar char=""/>
                  <a:defRPr kumimoji="0" sz="2400" kern="120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822960" indent="-228600" algn="l" rtl="0" eaLnBrk="1" latinLnBrk="0" hangingPunct="1">
                  <a:spcBef>
                    <a:spcPts val="370"/>
                  </a:spcBef>
                  <a:buClr>
                    <a:schemeClr val="bg2">
                      <a:lumMod val="50000"/>
                    </a:schemeClr>
                  </a:buClr>
                  <a:buSzPct val="85000"/>
                  <a:buFont typeface="Wingdings 2"/>
                  <a:buChar char=""/>
                  <a:defRPr kumimoji="0" sz="2000" kern="120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109728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SzPct val="80000"/>
                  <a:buFont typeface="Wingdings 2"/>
                  <a:buChar char=""/>
                  <a:defRPr kumimoji="0" sz="2000" kern="120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37160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FontTx/>
                  <a:buChar char="o"/>
                  <a:defRPr kumimoji="0" sz="2000" kern="1200">
                    <a:solidFill>
                      <a:schemeClr val="accent3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645920" indent="-228600" algn="l" rtl="0" eaLnBrk="1" latinLnBrk="0" hangingPunct="1">
                  <a:spcBef>
                    <a:spcPts val="370"/>
                  </a:spcBef>
                  <a:buClr>
                    <a:schemeClr val="accent3"/>
                  </a:buClr>
                  <a:buChar char="•"/>
                  <a:defRPr kumimoji="0" sz="18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920240" indent="-228600" algn="l" rtl="0" eaLnBrk="1" latinLnBrk="0" hangingPunct="1">
                  <a:spcBef>
                    <a:spcPts val="370"/>
                  </a:spcBef>
                  <a:buClr>
                    <a:schemeClr val="accent2"/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194560" indent="-228600" algn="l" rtl="0" eaLnBrk="1" latinLnBrk="0" hangingPunct="1">
                  <a:spcBef>
                    <a:spcPts val="370"/>
                  </a:spcBef>
                  <a:buClr>
                    <a:schemeClr val="accent1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468880" indent="-228600" algn="l" rtl="0" eaLnBrk="1" latinLnBrk="0" hangingPunct="1">
                  <a:spcBef>
                    <a:spcPts val="370"/>
                  </a:spcBef>
                  <a:buClr>
                    <a:schemeClr val="accent2">
                      <a:tint val="60000"/>
                    </a:schemeClr>
                  </a:buClr>
                  <a:buChar char="•"/>
                  <a:defRPr kumimoji="0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lvl="1" indent="0">
                  <a:spcBef>
                    <a:spcPts val="0"/>
                  </a:spcBef>
                  <a:buNone/>
                </a:pPr>
                <a:r>
                  <a:rPr lang="en-US" sz="1700" dirty="0"/>
                  <a:t>Average annual total LIHEAP benefit per household for “All Households” = </a:t>
                </a:r>
              </a:p>
              <a:p>
                <a:pPr marL="0" lvl="1" indent="0">
                  <a:spcBef>
                    <a:spcPts val="0"/>
                  </a:spcBef>
                  <a:buNone/>
                </a:pPr>
                <a:endParaRPr lang="en-US" sz="1000" b="1" i="1" dirty="0">
                  <a:solidFill>
                    <a:srgbClr val="C00000"/>
                  </a:solidFill>
                  <a:latin typeface="Calibri" pitchFamily="34" charset="0"/>
                </a:endParaRPr>
              </a:p>
              <a:p>
                <a:pPr marL="0" lvl="1" indent="0">
                  <a:spcBef>
                    <a:spcPts val="0"/>
                  </a:spcBef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700" b="1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000000"/>
                              </a:solidFill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C00000"/>
                              </a:solidFill>
                              <a:ea typeface="Cambria Math" panose="02040503050406030204" pitchFamily="18" charset="0"/>
                            </a:rPr>
                            <m:t>$520 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C00000"/>
                              </a:solidFill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C00000"/>
                              </a:solidFill>
                              <a:ea typeface="Cambria Math" panose="02040503050406030204" pitchFamily="18" charset="0"/>
                            </a:rPr>
                            <m:t> 12,000 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C00000"/>
                              </a:solidFill>
                              <a:ea typeface="Cambria Math" panose="02040503050406030204" pitchFamily="18" charset="0"/>
                            </a:rPr>
                            <m:t>EL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C00000"/>
                              </a:solidFill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C00000"/>
                              </a:solidFill>
                              <a:ea typeface="Cambria Math" panose="02040503050406030204" pitchFamily="18" charset="0"/>
                            </a:rPr>
                            <m:t>hhlds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000000"/>
                              </a:solidFill>
                              <a:ea typeface="Cambria Math" panose="02040503050406030204" pitchFamily="18" charset="0"/>
                            </a:rPr>
                            <m:t>) + (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7030A0"/>
                              </a:solidFill>
                              <a:ea typeface="Cambria Math" panose="02040503050406030204" pitchFamily="18" charset="0"/>
                            </a:rPr>
                            <m:t>$550 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7030A0"/>
                              </a:solidFill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7030A0"/>
                              </a:solidFill>
                              <a:ea typeface="Cambria Math" panose="02040503050406030204" pitchFamily="18" charset="0"/>
                            </a:rPr>
                            <m:t> 45,000 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7030A0"/>
                              </a:solidFill>
                              <a:ea typeface="Cambria Math" panose="02040503050406030204" pitchFamily="18" charset="0"/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7030A0"/>
                              </a:solidFill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7030A0"/>
                              </a:solidFill>
                              <a:ea typeface="Cambria Math" panose="02040503050406030204" pitchFamily="18" charset="0"/>
                            </a:rPr>
                            <m:t>hhlds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000000"/>
                              </a:solidFill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C00000"/>
                              </a:solidFill>
                            </a:rPr>
                            <m:t>12,000 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C00000"/>
                              </a:solidFill>
                            </a:rPr>
                            <m:t>EL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C0000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C00000"/>
                              </a:solidFill>
                            </a:rPr>
                            <m:t>hhlds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C00000"/>
                              </a:solidFill>
                            </a:rPr>
                            <m:t> + 45,000 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7030A0"/>
                              </a:solidFill>
                            </a:rPr>
                            <m:t>NG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7030A0"/>
                              </a:solidFill>
                            </a:rPr>
                            <m:t> </m:t>
                          </m:r>
                          <m:r>
                            <m:rPr>
                              <m:nor/>
                            </m:rPr>
                            <a:rPr lang="en-US" sz="1700" b="1">
                              <a:solidFill>
                                <a:srgbClr val="7030A0"/>
                              </a:solidFill>
                            </a:rPr>
                            <m:t>hhlds</m:t>
                          </m:r>
                        </m:den>
                      </m:f>
                      <m:r>
                        <m:rPr>
                          <m:nor/>
                        </m:rPr>
                        <a:rPr lang="en-US" sz="1700" b="1">
                          <a:solidFill>
                            <a:srgbClr val="000000"/>
                          </a:solidFill>
                        </a:rPr>
                        <m:t>= $544</m:t>
                      </m:r>
                    </m:oMath>
                  </m:oMathPara>
                </a14:m>
                <a:endParaRPr lang="en-US" sz="1700" b="1" dirty="0"/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Font typeface="Wingdings 2"/>
                  <a:buNone/>
                </a:pPr>
                <a:endParaRPr lang="en-US" sz="1800" dirty="0" smtClean="0">
                  <a:latin typeface="+mj-lt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Font typeface="Wingdings 2"/>
                  <a:buNone/>
                </a:pPr>
                <a:endParaRPr lang="en-US" sz="1800" dirty="0" smtClean="0">
                  <a:latin typeface="+mj-lt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Font typeface="Wingdings 2"/>
                  <a:buNone/>
                </a:pPr>
                <a:endParaRPr lang="en-US" sz="1800" dirty="0" smtClean="0">
                  <a:latin typeface="+mj-lt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Font typeface="Wingdings 2"/>
                  <a:buNone/>
                </a:pPr>
                <a:endParaRPr lang="en-US" sz="1800" dirty="0" smtClean="0">
                  <a:latin typeface="+mj-lt"/>
                </a:endParaRPr>
              </a:p>
              <a:p>
                <a:pPr marL="0" indent="0">
                  <a:spcBef>
                    <a:spcPts val="0"/>
                  </a:spcBef>
                  <a:spcAft>
                    <a:spcPts val="600"/>
                  </a:spcAft>
                  <a:buFont typeface="Wingdings 2"/>
                  <a:buNone/>
                </a:pPr>
                <a:endParaRPr lang="en-US" sz="1800" b="1" dirty="0" smtClean="0">
                  <a:latin typeface="+mj-lt"/>
                </a:endParaRPr>
              </a:p>
              <a:p>
                <a:pPr>
                  <a:spcBef>
                    <a:spcPts val="0"/>
                  </a:spcBef>
                  <a:spcAft>
                    <a:spcPts val="600"/>
                  </a:spcAft>
                </a:pPr>
                <a:endParaRPr lang="en-US" sz="1800" dirty="0" smtClean="0">
                  <a:latin typeface="+mj-lt"/>
                </a:endParaRPr>
              </a:p>
              <a:p>
                <a:pPr marL="0" lvl="1" indent="0">
                  <a:spcBef>
                    <a:spcPts val="0"/>
                  </a:spcBef>
                  <a:buFont typeface="Wingdings 2"/>
                  <a:buNone/>
                </a:pPr>
                <a:endParaRPr lang="en-US" sz="1800" b="1" dirty="0" smtClean="0">
                  <a:solidFill>
                    <a:srgbClr val="C00000"/>
                  </a:solidFill>
                  <a:latin typeface="+mj-lt"/>
                </a:endParaRPr>
              </a:p>
              <a:p>
                <a:pPr marL="0" lvl="1" indent="0">
                  <a:spcBef>
                    <a:spcPts val="0"/>
                  </a:spcBef>
                  <a:buFont typeface="Wingdings 2"/>
                  <a:buNone/>
                </a:pPr>
                <a:endParaRPr lang="en-US" sz="1800" dirty="0" smtClean="0">
                  <a:latin typeface="+mj-lt"/>
                </a:endParaRPr>
              </a:p>
              <a:p>
                <a:pPr marL="0" lvl="1" indent="0">
                  <a:spcBef>
                    <a:spcPts val="0"/>
                  </a:spcBef>
                  <a:buFont typeface="Wingdings 2"/>
                  <a:buNone/>
                </a:pPr>
                <a:endParaRPr lang="en-US" sz="1800" dirty="0" smtClean="0">
                  <a:latin typeface="+mj-lt"/>
                </a:endParaRPr>
              </a:p>
              <a:p>
                <a:pPr marL="0" lvl="1" indent="0">
                  <a:spcBef>
                    <a:spcPts val="0"/>
                  </a:spcBef>
                  <a:buFont typeface="Wingdings 2"/>
                  <a:buNone/>
                </a:pPr>
                <a:endParaRPr lang="en-US" sz="1800" dirty="0" smtClean="0">
                  <a:latin typeface="+mj-lt"/>
                </a:endParaRPr>
              </a:p>
              <a:p>
                <a:endParaRPr lang="en-US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6" name="Content Placeholder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04" y="5486400"/>
                <a:ext cx="8265192" cy="1066800"/>
              </a:xfrm>
              <a:prstGeom prst="rect">
                <a:avLst/>
              </a:prstGeom>
              <a:blipFill rotWithShape="0">
                <a:blip r:embed="rId2"/>
                <a:stretch>
                  <a:fillRect l="-442" t="-1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8406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#1A: </a:t>
            </a:r>
            <a:r>
              <a:rPr lang="en-US" sz="3000" dirty="0">
                <a:latin typeface="Calibri" pitchFamily="34" charset="0"/>
              </a:rPr>
              <a:t>Completing the Energy Burden Measures </a:t>
            </a:r>
            <a:r>
              <a:rPr lang="en-US" sz="3000" dirty="0" smtClean="0">
                <a:latin typeface="Calibri" pitchFamily="34" charset="0"/>
              </a:rPr>
              <a:t>Section B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fontScale="62500" lnSpcReduction="2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4000" dirty="0" smtClean="0">
                <a:latin typeface="Calibri" pitchFamily="34" charset="0"/>
              </a:rPr>
              <a:t>The Energy Burden Measures section is </a:t>
            </a:r>
            <a:r>
              <a:rPr lang="en-US" sz="4000" b="1" dirty="0" smtClean="0">
                <a:latin typeface="Calibri" pitchFamily="34" charset="0"/>
              </a:rPr>
              <a:t>not just a reporting tool </a:t>
            </a:r>
            <a:r>
              <a:rPr lang="en-US" sz="4000" dirty="0" smtClean="0">
                <a:latin typeface="Calibri" pitchFamily="34" charset="0"/>
              </a:rPr>
              <a:t>– these measures can tell you a lot about your LIHEAP clients.  </a:t>
            </a:r>
            <a:r>
              <a:rPr lang="en-US" sz="4000" b="1" dirty="0" smtClean="0">
                <a:latin typeface="Calibri" pitchFamily="34" charset="0"/>
              </a:rPr>
              <a:t>What can Section B tell you?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Among all </a:t>
            </a:r>
            <a:r>
              <a:rPr lang="en-US" sz="2800" dirty="0" smtClean="0">
                <a:latin typeface="Calibri" pitchFamily="34" charset="0"/>
              </a:rPr>
              <a:t>bill payment-assisted households, </a:t>
            </a:r>
            <a:r>
              <a:rPr lang="en-US" sz="2800" dirty="0">
                <a:latin typeface="Calibri" pitchFamily="34" charset="0"/>
              </a:rPr>
              <a:t>are there differences in average annual burden according to heating fuel type</a:t>
            </a:r>
            <a:r>
              <a:rPr lang="en-US" sz="2800" dirty="0" smtClean="0">
                <a:latin typeface="Calibri" pitchFamily="34" charset="0"/>
              </a:rPr>
              <a:t>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500" dirty="0">
                <a:latin typeface="Calibri" pitchFamily="34" charset="0"/>
              </a:rPr>
              <a:t>Are the differences in average annual burden driven by differences in income, differences in residential energy bills, or both</a:t>
            </a:r>
            <a:r>
              <a:rPr lang="en-US" sz="2500" dirty="0" smtClean="0">
                <a:latin typeface="Calibri" pitchFamily="34" charset="0"/>
              </a:rPr>
              <a:t>?</a:t>
            </a:r>
          </a:p>
          <a:p>
            <a:pPr marL="32004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Among all bill payment-assisted households, are there differences in average annual total LIHEAP benefits by heating fuel type?</a:t>
            </a: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dirty="0">
                <a:latin typeface="Calibri" pitchFamily="34" charset="0"/>
              </a:rPr>
              <a:t>Do the differences make sense based on differences in average annual burden by heating fuel type</a:t>
            </a:r>
            <a:r>
              <a:rPr lang="en-US" dirty="0" smtClean="0">
                <a:latin typeface="Calibri" pitchFamily="34" charset="0"/>
              </a:rPr>
              <a:t>?</a:t>
            </a:r>
          </a:p>
          <a:p>
            <a:pPr marL="32004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800" dirty="0">
                <a:latin typeface="Calibri" pitchFamily="34" charset="0"/>
              </a:rPr>
              <a:t>How large of an impact does LIHEAP have in reducing the energy burden of all bill payment-assisted households?</a:t>
            </a:r>
            <a:endParaRPr lang="en-US" sz="28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1700" b="1" i="1" dirty="0">
                <a:latin typeface="Calibri" pitchFamily="34" charset="0"/>
              </a:rPr>
              <a:t>For more detailed information and analysis of what Section B can tell you about your LIHEAP clients, see the following presentation given at the 2016 NEUAC Annual Conference: </a:t>
            </a:r>
            <a:r>
              <a:rPr lang="en-US" sz="1700" u="sng" dirty="0">
                <a:hlinkClick r:id="rId2"/>
              </a:rPr>
              <a:t>https://liheappm.acf.hhs.gov/sites/default/files/private/training/presentations/2016/Session6G_LIHEAPPM-McGrath.pptx</a:t>
            </a:r>
            <a:endParaRPr lang="en-US" sz="1700" b="1" i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10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Webinar Agenda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3336" y="1417638"/>
            <a:ext cx="8378264" cy="52197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latin typeface="+mj-lt"/>
              </a:rPr>
              <a:t>Introduction</a:t>
            </a:r>
          </a:p>
          <a:p>
            <a:r>
              <a:rPr lang="en-US" sz="2400" b="1" dirty="0" smtClean="0">
                <a:latin typeface="+mj-lt"/>
              </a:rPr>
              <a:t>TOPIC 1: </a:t>
            </a:r>
            <a:r>
              <a:rPr lang="en-US" sz="2400" dirty="0">
                <a:latin typeface="+mj-lt"/>
              </a:rPr>
              <a:t>Completing the Energy Burden </a:t>
            </a:r>
            <a:r>
              <a:rPr lang="en-US" sz="2400" dirty="0" smtClean="0">
                <a:latin typeface="+mj-lt"/>
              </a:rPr>
              <a:t>Measures</a:t>
            </a:r>
          </a:p>
          <a:p>
            <a:pPr lvl="1"/>
            <a:r>
              <a:rPr lang="en-US" sz="2000" dirty="0" smtClean="0">
                <a:latin typeface="+mj-lt"/>
              </a:rPr>
              <a:t>1A </a:t>
            </a:r>
            <a:r>
              <a:rPr lang="en-US" sz="2000" dirty="0">
                <a:latin typeface="+mj-lt"/>
              </a:rPr>
              <a:t>– Bill Payment Assistance Households</a:t>
            </a:r>
          </a:p>
          <a:p>
            <a:pPr lvl="1"/>
            <a:r>
              <a:rPr lang="en-US" sz="2000" dirty="0" smtClean="0">
                <a:latin typeface="+mj-lt"/>
              </a:rPr>
              <a:t>1B </a:t>
            </a:r>
            <a:r>
              <a:rPr lang="en-US" sz="2000" dirty="0">
                <a:latin typeface="+mj-lt"/>
              </a:rPr>
              <a:t>– High Burden Households</a:t>
            </a:r>
          </a:p>
          <a:p>
            <a:pPr lvl="1"/>
            <a:r>
              <a:rPr lang="en-US" sz="2000" dirty="0" smtClean="0">
                <a:latin typeface="+mj-lt"/>
              </a:rPr>
              <a:t>1C </a:t>
            </a:r>
            <a:r>
              <a:rPr lang="en-US" sz="2000" dirty="0">
                <a:latin typeface="+mj-lt"/>
              </a:rPr>
              <a:t>– Targeting Indices </a:t>
            </a:r>
            <a:endParaRPr lang="en-US" sz="2000" dirty="0" smtClean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TOPIC 2: </a:t>
            </a:r>
            <a:r>
              <a:rPr lang="en-US" sz="2400" dirty="0">
                <a:latin typeface="+mj-lt"/>
              </a:rPr>
              <a:t>Completing the Restoration and Prevention </a:t>
            </a:r>
            <a:r>
              <a:rPr lang="en-US" sz="2400" dirty="0" smtClean="0">
                <a:latin typeface="+mj-lt"/>
              </a:rPr>
              <a:t>Measures</a:t>
            </a:r>
            <a:endParaRPr lang="en-US" sz="2400" dirty="0">
              <a:latin typeface="+mj-lt"/>
            </a:endParaRPr>
          </a:p>
          <a:p>
            <a:pPr lvl="1"/>
            <a:r>
              <a:rPr lang="en-US" sz="2000" dirty="0" smtClean="0">
                <a:latin typeface="+mj-lt"/>
              </a:rPr>
              <a:t>2A – Restoration </a:t>
            </a:r>
            <a:r>
              <a:rPr lang="en-US" sz="2000" dirty="0">
                <a:latin typeface="+mj-lt"/>
              </a:rPr>
              <a:t>Measures</a:t>
            </a:r>
          </a:p>
          <a:p>
            <a:pPr lvl="1"/>
            <a:r>
              <a:rPr lang="en-US" sz="2000" dirty="0" smtClean="0">
                <a:latin typeface="+mj-lt"/>
              </a:rPr>
              <a:t>2B – Prevention Measures</a:t>
            </a:r>
          </a:p>
          <a:p>
            <a:r>
              <a:rPr lang="en-US" sz="2400" b="1" dirty="0" smtClean="0">
                <a:latin typeface="+mj-lt"/>
              </a:rPr>
              <a:t>TOPIC 3: </a:t>
            </a:r>
            <a:r>
              <a:rPr lang="en-US" sz="2400" dirty="0" smtClean="0">
                <a:latin typeface="+mj-lt"/>
              </a:rPr>
              <a:t>Completing the Optional Performance Measures</a:t>
            </a:r>
          </a:p>
          <a:p>
            <a:r>
              <a:rPr lang="en-US" sz="2400" b="1" dirty="0" smtClean="0">
                <a:latin typeface="+mj-lt"/>
              </a:rPr>
              <a:t>Resources</a:t>
            </a:r>
          </a:p>
          <a:p>
            <a:r>
              <a:rPr lang="en-US" sz="2400" b="1" dirty="0" smtClean="0">
                <a:latin typeface="+mj-lt"/>
              </a:rPr>
              <a:t>Questions</a:t>
            </a:r>
            <a:endParaRPr lang="en-US" sz="2400" b="1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5379229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</a:rPr>
              <a:t>Topic </a:t>
            </a:r>
            <a:r>
              <a:rPr lang="en-US" dirty="0" smtClean="0">
                <a:latin typeface="Calibri" pitchFamily="34" charset="0"/>
              </a:rPr>
              <a:t>#1A</a:t>
            </a:r>
            <a:r>
              <a:rPr lang="en-US" dirty="0">
                <a:latin typeface="Calibri" pitchFamily="34" charset="0"/>
              </a:rPr>
              <a:t> </a:t>
            </a:r>
            <a:r>
              <a:rPr lang="en-US" dirty="0" smtClean="0">
                <a:latin typeface="Calibri" pitchFamily="34" charset="0"/>
              </a:rPr>
              <a:t>–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Grantee Questions regarding completing the Energy Burden Measures section for all bill payment-assisted households (Section V, Section B)?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9900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r>
              <a:rPr lang="en-US" dirty="0" err="1" smtClean="0"/>
              <a:t>GoToWebinar</a:t>
            </a:r>
            <a:r>
              <a:rPr lang="en-US" dirty="0" smtClean="0"/>
              <a:t> – Asking a Question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31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" y="1573213"/>
            <a:ext cx="827187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3264" y="5729883"/>
            <a:ext cx="474553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 cap="rnd">
            <a:solidFill>
              <a:srgbClr val="FF7C8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wish to call in and ask a question, you MUST call in by phone rather than connect your audio through your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9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#1B: </a:t>
            </a:r>
            <a:r>
              <a:rPr lang="en-US" sz="3000" dirty="0">
                <a:latin typeface="Calibri" pitchFamily="34" charset="0"/>
              </a:rPr>
              <a:t>Completing the Energy Burden Measures </a:t>
            </a:r>
            <a:r>
              <a:rPr lang="en-US" sz="3000" dirty="0" smtClean="0">
                <a:latin typeface="Calibri" pitchFamily="34" charset="0"/>
              </a:rPr>
              <a:t>Section C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b="1" dirty="0">
                <a:latin typeface="Calibri" pitchFamily="34" charset="0"/>
              </a:rPr>
              <a:t>Section C </a:t>
            </a:r>
            <a:r>
              <a:rPr lang="en-US" sz="2400" dirty="0">
                <a:latin typeface="Calibri" pitchFamily="34" charset="0"/>
              </a:rPr>
              <a:t>– High Burden Bill Payment Assistance clients with complete heating AND electric expenditures for the targeted 12-month period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8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32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971800"/>
            <a:ext cx="8839200" cy="262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9770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#1B: </a:t>
            </a:r>
            <a:r>
              <a:rPr lang="en-US" sz="3000" dirty="0">
                <a:latin typeface="Calibri" pitchFamily="34" charset="0"/>
              </a:rPr>
              <a:t>Completing the Energy Burden Measures Section </a:t>
            </a:r>
            <a:r>
              <a:rPr lang="en-US" sz="3000" dirty="0" smtClean="0">
                <a:latin typeface="Calibri" pitchFamily="34" charset="0"/>
              </a:rPr>
              <a:t>C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Section C – High Burden </a:t>
            </a:r>
            <a:r>
              <a:rPr lang="en-US" b="1" dirty="0" smtClean="0">
                <a:latin typeface="+mj-lt"/>
              </a:rPr>
              <a:t>Households with 12 Consecutive Months of Bill Data (Main Fuel and Electric).</a:t>
            </a: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Taking the bill payment-assisted households from Section B, grantees should </a:t>
            </a:r>
            <a:r>
              <a:rPr lang="en-US" sz="2400" dirty="0">
                <a:latin typeface="+mj-lt"/>
              </a:rPr>
              <a:t>identify and report on those </a:t>
            </a:r>
            <a:r>
              <a:rPr lang="en-US" sz="2400" dirty="0" smtClean="0">
                <a:latin typeface="+mj-lt"/>
              </a:rPr>
              <a:t>households </a:t>
            </a:r>
            <a:r>
              <a:rPr lang="en-US" sz="2400" b="1" dirty="0">
                <a:latin typeface="+mj-lt"/>
              </a:rPr>
              <a:t>with the top 25% </a:t>
            </a:r>
            <a:r>
              <a:rPr lang="en-US" sz="2400" b="1" dirty="0" smtClean="0">
                <a:latin typeface="+mj-lt"/>
              </a:rPr>
              <a:t>energy </a:t>
            </a:r>
            <a:r>
              <a:rPr lang="en-US" sz="2400" b="1" dirty="0">
                <a:latin typeface="+mj-lt"/>
              </a:rPr>
              <a:t>burden </a:t>
            </a:r>
            <a:r>
              <a:rPr lang="en-US" sz="2400" dirty="0" smtClean="0">
                <a:latin typeface="+mj-lt"/>
              </a:rPr>
              <a:t>in Section C.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latin typeface="+mj-lt"/>
              </a:rPr>
              <a:t>Energy burden </a:t>
            </a:r>
            <a:r>
              <a:rPr lang="en-US" dirty="0" smtClean="0">
                <a:latin typeface="+mj-lt"/>
              </a:rPr>
              <a:t>= (annual main heating fuel expenditures + annual electricity expenditures) ÷ annual household income</a:t>
            </a:r>
          </a:p>
          <a:p>
            <a:pPr marL="32004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b="1" dirty="0" smtClean="0">
              <a:solidFill>
                <a:srgbClr val="C00000"/>
              </a:solidFill>
              <a:latin typeface="+mj-lt"/>
            </a:endParaRPr>
          </a:p>
          <a:p>
            <a:pPr marL="342900" lvl="1" indent="-342900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Note</a:t>
            </a:r>
            <a:r>
              <a:rPr lang="en-US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US" b="1" dirty="0">
                <a:latin typeface="+mj-lt"/>
              </a:rPr>
              <a:t>Zero Income Households. </a:t>
            </a:r>
            <a:r>
              <a:rPr lang="en-US" dirty="0">
                <a:latin typeface="+mj-lt"/>
              </a:rPr>
              <a:t>Zero income households should also be included. Grantees should record the energy burden for these households as 100% of household income</a:t>
            </a:r>
            <a:r>
              <a:rPr lang="en-US" dirty="0" smtClean="0">
                <a:latin typeface="+mj-lt"/>
              </a:rPr>
              <a:t>.</a:t>
            </a:r>
            <a:endParaRPr lang="en-US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406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#1B: </a:t>
            </a:r>
            <a:r>
              <a:rPr lang="en-US" sz="3000" dirty="0">
                <a:latin typeface="Calibri" pitchFamily="34" charset="0"/>
              </a:rPr>
              <a:t>Completing the Energy Burden Measures Section </a:t>
            </a:r>
            <a:r>
              <a:rPr lang="en-US" sz="3000" dirty="0" smtClean="0">
                <a:latin typeface="Calibri" pitchFamily="34" charset="0"/>
              </a:rPr>
              <a:t>C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>
                <a:latin typeface="+mj-lt"/>
              </a:rPr>
              <a:t>Section C – High Burden </a:t>
            </a:r>
            <a:r>
              <a:rPr lang="en-US" b="1" dirty="0" smtClean="0">
                <a:latin typeface="+mj-lt"/>
              </a:rPr>
              <a:t>Households with 12 Consecutive Months of Bill Data (Main Fuel and Electric).</a:t>
            </a:r>
            <a:endParaRPr lang="en-US" b="1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+mj-lt"/>
              </a:rPr>
              <a:t>Section C should include the top 25% of Section B households, based on </a:t>
            </a:r>
            <a:r>
              <a:rPr lang="en-US" sz="2400" dirty="0" smtClean="0">
                <a:latin typeface="+mj-lt"/>
              </a:rPr>
              <a:t>highest energy </a:t>
            </a:r>
            <a:r>
              <a:rPr lang="en-US" sz="2400" dirty="0">
                <a:latin typeface="+mj-lt"/>
              </a:rPr>
              <a:t>burden, regardless of main heating fuel type</a:t>
            </a:r>
            <a:r>
              <a:rPr lang="en-US" sz="2400" dirty="0" smtClean="0">
                <a:latin typeface="+mj-lt"/>
              </a:rPr>
              <a:t>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>
                <a:latin typeface="+mj-lt"/>
              </a:rPr>
              <a:t>Section C should </a:t>
            </a:r>
            <a:r>
              <a:rPr lang="en-US" sz="2400" b="1" u="sng" dirty="0">
                <a:latin typeface="+mj-lt"/>
              </a:rPr>
              <a:t>NOT</a:t>
            </a:r>
            <a:r>
              <a:rPr lang="en-US" sz="2400" dirty="0">
                <a:latin typeface="+mj-lt"/>
              </a:rPr>
              <a:t> simply include 25% of Section B households for each main heating fuel type</a:t>
            </a:r>
            <a:r>
              <a:rPr lang="en-US" sz="2400" dirty="0" smtClean="0"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Grantees can perform a visual check of the data reported in Section B and Section C to help determine if high burden households were identified and reported on correctly.</a:t>
            </a:r>
            <a:endParaRPr lang="en-US" sz="24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23676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#1B: </a:t>
            </a:r>
            <a:r>
              <a:rPr lang="en-US" sz="3000" dirty="0">
                <a:latin typeface="Calibri" pitchFamily="34" charset="0"/>
              </a:rPr>
              <a:t>Completing the Energy Burden Measures </a:t>
            </a:r>
            <a:r>
              <a:rPr lang="en-US" sz="3000" dirty="0" smtClean="0">
                <a:latin typeface="Calibri" pitchFamily="34" charset="0"/>
              </a:rPr>
              <a:t>Section C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77952" y="1447800"/>
            <a:ext cx="8388096" cy="96428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Example: </a:t>
            </a:r>
            <a:r>
              <a:rPr lang="en-US" sz="2400" b="1" u="sng" dirty="0">
                <a:latin typeface="Calibri" pitchFamily="34" charset="0"/>
              </a:rPr>
              <a:t>Incorrectly</a:t>
            </a:r>
            <a:r>
              <a:rPr lang="en-US" sz="2400" b="1" dirty="0">
                <a:latin typeface="Calibri" pitchFamily="34" charset="0"/>
              </a:rPr>
              <a:t> completing </a:t>
            </a:r>
            <a:r>
              <a:rPr lang="en-US" sz="2400" b="1" dirty="0" smtClean="0">
                <a:latin typeface="Calibri" pitchFamily="34" charset="0"/>
              </a:rPr>
              <a:t>Section </a:t>
            </a:r>
            <a:r>
              <a:rPr lang="en-US" sz="2400" b="1" dirty="0">
                <a:latin typeface="Calibri" pitchFamily="34" charset="0"/>
              </a:rPr>
              <a:t>C for High Burden </a:t>
            </a:r>
            <a:r>
              <a:rPr lang="en-US" sz="2400" b="1" dirty="0" smtClean="0">
                <a:latin typeface="Calibri" pitchFamily="34" charset="0"/>
              </a:rPr>
              <a:t>Households</a:t>
            </a: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35</a:t>
            </a:fld>
            <a:endParaRPr lang="en-US" dirty="0"/>
          </a:p>
        </p:txBody>
      </p:sp>
      <p:graphicFrame>
        <p:nvGraphicFramePr>
          <p:cNvPr id="6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96979056"/>
              </p:ext>
            </p:extLst>
          </p:nvPr>
        </p:nvGraphicFramePr>
        <p:xfrm>
          <a:off x="149351" y="2279122"/>
          <a:ext cx="8845298" cy="3243008"/>
        </p:xfrm>
        <a:graphic>
          <a:graphicData uri="http://schemas.openxmlformats.org/drawingml/2006/table">
            <a:tbl>
              <a:tblPr/>
              <a:tblGrid>
                <a:gridCol w="5111498"/>
                <a:gridCol w="737905"/>
                <a:gridCol w="599179"/>
                <a:gridCol w="599179"/>
                <a:gridCol w="599179"/>
                <a:gridCol w="599179"/>
                <a:gridCol w="599179"/>
              </a:tblGrid>
              <a:tr h="24201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V.  ENERGY BURDEN TARGETING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3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 Payment-Assisted Household Main Fuel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Households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Oil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Fuels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019"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 All Households with 12 Consecutive Months of Bill Data (Main Fuel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Electric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2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Unduplicated Number of Households with 12 Consecutive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Months of  Bill Data (Main Fuel and Electric)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 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7.    Average Annual Burden Before Receiving LIHEAP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188220">
                <a:tc>
                  <a:txBody>
                    <a:bodyPr/>
                    <a:lstStyle/>
                    <a:p>
                      <a:pPr marL="344488" indent="-228600" algn="l" fontAlgn="t">
                        <a:buAutoNum type="alphaUcPeriod" startAt="3"/>
                      </a:pP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Burden Households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12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Consecutive Months of Bill Data </a:t>
                      </a:r>
                      <a:endParaRPr lang="en-US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17475" indent="0" algn="l" fontAlgn="t">
                        <a:buNone/>
                      </a:pP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 Fuel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Electric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2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    Unduplicated Number of High Burden Households (Top 25%)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with 12 Consecutive Months of Bill Data (Main Fuel and Electric)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3,750 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7.    Average Annual Burden Before Receiving LIHEAP for High Burden Households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18.0%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" name="Bent-Up Arrow 2"/>
          <p:cNvSpPr/>
          <p:nvPr/>
        </p:nvSpPr>
        <p:spPr>
          <a:xfrm rot="5400000" flipH="1">
            <a:off x="4224910" y="4107813"/>
            <a:ext cx="1443146" cy="596567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598" y="4958359"/>
            <a:ext cx="457200" cy="1693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47518" y="3684523"/>
            <a:ext cx="575187" cy="32385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47518" y="4896749"/>
            <a:ext cx="575187" cy="3385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04158" y="3676176"/>
            <a:ext cx="575187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12782" y="3676176"/>
            <a:ext cx="575187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02125" y="3676726"/>
            <a:ext cx="575187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89011" y="3676176"/>
            <a:ext cx="575187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00092" y="3676176"/>
            <a:ext cx="575187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12425" y="4910860"/>
            <a:ext cx="575187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26938" y="4906581"/>
            <a:ext cx="575187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16978" y="4899172"/>
            <a:ext cx="575187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27255" y="4914404"/>
            <a:ext cx="575187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8427972" y="4914404"/>
            <a:ext cx="575187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16957" y="429642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25%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4" name="Left Brace 23"/>
          <p:cNvSpPr/>
          <p:nvPr/>
        </p:nvSpPr>
        <p:spPr>
          <a:xfrm rot="5400000">
            <a:off x="7308215" y="3520776"/>
            <a:ext cx="212726" cy="239204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7175331" y="4300957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25%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7" name="Content Placeholder 7"/>
          <p:cNvSpPr txBox="1">
            <a:spLocks/>
          </p:cNvSpPr>
          <p:nvPr/>
        </p:nvSpPr>
        <p:spPr>
          <a:xfrm>
            <a:off x="377952" y="5605550"/>
            <a:ext cx="8613648" cy="1313634"/>
          </a:xfrm>
          <a:prstGeom prst="rect">
            <a:avLst/>
          </a:prstGeom>
        </p:spPr>
        <p:txBody>
          <a:bodyPr vert="horz">
            <a:normAutofit fontScale="400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342900">
              <a:spcBef>
                <a:spcPts val="0"/>
              </a:spcBef>
              <a:spcAft>
                <a:spcPts val="600"/>
              </a:spcAft>
            </a:pPr>
            <a:r>
              <a:rPr lang="en-US" sz="4000" dirty="0" smtClean="0">
                <a:latin typeface="+mj-lt"/>
              </a:rPr>
              <a:t>Here, we see that 25% of bill payment-assisted households were reported on for each main heating fuel type.  This is an unlikely scenario.</a:t>
            </a:r>
          </a:p>
          <a:p>
            <a:pPr marL="514350" indent="-342900">
              <a:spcBef>
                <a:spcPts val="0"/>
              </a:spcBef>
              <a:spcAft>
                <a:spcPts val="600"/>
              </a:spcAft>
            </a:pPr>
            <a:r>
              <a:rPr lang="en-US" sz="4000" dirty="0" smtClean="0">
                <a:latin typeface="+mj-lt"/>
              </a:rPr>
              <a:t>In addition, we would expect average annual burden before receiving LIHEAP for high burden households (Row C7) to be fairly uniform across main heating fuel types, but we see substantial variation.</a:t>
            </a:r>
            <a:endParaRPr lang="en-US" sz="40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Font typeface="Wingdings 2"/>
              <a:buNone/>
            </a:pPr>
            <a:endParaRPr lang="en-US" sz="14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 smtClean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5308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#1B: </a:t>
            </a:r>
            <a:r>
              <a:rPr lang="en-US" sz="3000" dirty="0">
                <a:latin typeface="Calibri" pitchFamily="34" charset="0"/>
              </a:rPr>
              <a:t>Completing the Energy Burden Measures </a:t>
            </a:r>
            <a:r>
              <a:rPr lang="en-US" sz="3000" dirty="0" smtClean="0">
                <a:latin typeface="Calibri" pitchFamily="34" charset="0"/>
              </a:rPr>
              <a:t>Section C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77952" y="1447800"/>
            <a:ext cx="8388096" cy="964281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Calibri" pitchFamily="34" charset="0"/>
              </a:rPr>
              <a:t>Example: </a:t>
            </a:r>
            <a:r>
              <a:rPr lang="en-US" sz="2400" b="1" u="sng" dirty="0" smtClean="0">
                <a:latin typeface="Calibri" pitchFamily="34" charset="0"/>
              </a:rPr>
              <a:t>Correctly</a:t>
            </a:r>
            <a:r>
              <a:rPr lang="en-US" sz="2400" b="1" dirty="0" smtClean="0">
                <a:latin typeface="Calibri" pitchFamily="34" charset="0"/>
              </a:rPr>
              <a:t> completing Section </a:t>
            </a:r>
            <a:r>
              <a:rPr lang="en-US" sz="2400" b="1" dirty="0">
                <a:latin typeface="Calibri" pitchFamily="34" charset="0"/>
              </a:rPr>
              <a:t>C for High Burden </a:t>
            </a:r>
            <a:r>
              <a:rPr lang="en-US" sz="2400" b="1" dirty="0" smtClean="0">
                <a:latin typeface="Calibri" pitchFamily="34" charset="0"/>
              </a:rPr>
              <a:t>Households</a:t>
            </a: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36</a:t>
            </a:fld>
            <a:endParaRPr lang="en-US" dirty="0"/>
          </a:p>
        </p:txBody>
      </p:sp>
      <p:graphicFrame>
        <p:nvGraphicFramePr>
          <p:cNvPr id="6" name="Content Placeholder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7176707"/>
              </p:ext>
            </p:extLst>
          </p:nvPr>
        </p:nvGraphicFramePr>
        <p:xfrm>
          <a:off x="149351" y="2279122"/>
          <a:ext cx="8845298" cy="3243008"/>
        </p:xfrm>
        <a:graphic>
          <a:graphicData uri="http://schemas.openxmlformats.org/drawingml/2006/table">
            <a:tbl>
              <a:tblPr/>
              <a:tblGrid>
                <a:gridCol w="5111498"/>
                <a:gridCol w="737905"/>
                <a:gridCol w="599179"/>
                <a:gridCol w="599179"/>
                <a:gridCol w="599179"/>
                <a:gridCol w="599179"/>
                <a:gridCol w="599179"/>
              </a:tblGrid>
              <a:tr h="242015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V.  ENERGY BURDEN TARGETING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4201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530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 Payment-Assisted Household Main Fuel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31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Households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Oil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Fuels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75019">
                <a:tc>
                  <a:txBody>
                    <a:bodyPr/>
                    <a:lstStyle/>
                    <a:p>
                      <a:pPr marL="117475" indent="0" algn="l" fontAlgn="t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 All Households with 12 Consecutive Months of Bill Data (Main Fuel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Electric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2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1. </a:t>
                      </a: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Unduplicated Number of Households with 12 Consecutive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Months of  Bill Data (Main Fuel and Electric)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15,000 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2,000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7.    Average Annual Burden Before Receiving LIHEAP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10.0%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20014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7030A0"/>
                          </a:solidFill>
                          <a:effectLst/>
                          <a:latin typeface="+mj-lt"/>
                        </a:rPr>
                        <a:t>20%</a:t>
                      </a:r>
                      <a:endParaRPr lang="en-US" sz="1800" b="0" i="0" u="none" strike="noStrike" dirty="0">
                        <a:solidFill>
                          <a:srgbClr val="7030A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FF0000"/>
                          </a:solidFill>
                          <a:effectLst/>
                          <a:latin typeface="+mj-lt"/>
                        </a:rPr>
                        <a:t>21%</a:t>
                      </a:r>
                      <a:endParaRPr lang="en-US" sz="1800" b="0" i="0" u="none" strike="noStrike" dirty="0">
                        <a:solidFill>
                          <a:srgbClr val="FF0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B0F0"/>
                          </a:solidFill>
                          <a:effectLst/>
                          <a:latin typeface="+mj-lt"/>
                        </a:rPr>
                        <a:t>70%</a:t>
                      </a:r>
                      <a:endParaRPr lang="en-US" sz="1800" b="0" i="0" u="none" strike="noStrike" dirty="0">
                        <a:solidFill>
                          <a:srgbClr val="00B0F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FFC000"/>
                          </a:solidFill>
                          <a:effectLst/>
                          <a:latin typeface="+mj-lt"/>
                        </a:rPr>
                        <a:t>68%</a:t>
                      </a:r>
                      <a:endParaRPr lang="en-US" sz="1800" b="0" i="0" u="none" strike="noStrike" dirty="0">
                        <a:solidFill>
                          <a:srgbClr val="FFC00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 </a:t>
                      </a:r>
                      <a:r>
                        <a:rPr lang="en-US" sz="1800" b="0" i="0" u="none" strike="noStrike" dirty="0" smtClean="0">
                          <a:solidFill>
                            <a:srgbClr val="00B050"/>
                          </a:solidFill>
                          <a:effectLst/>
                          <a:latin typeface="+mj-lt"/>
                        </a:rPr>
                        <a:t>63%</a:t>
                      </a:r>
                      <a:endParaRPr lang="en-US" sz="1800" b="0" i="0" u="none" strike="noStrike" dirty="0">
                        <a:solidFill>
                          <a:srgbClr val="00B050"/>
                        </a:solidFill>
                        <a:effectLst/>
                        <a:latin typeface="+mj-lt"/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188220">
                <a:tc>
                  <a:txBody>
                    <a:bodyPr/>
                    <a:lstStyle/>
                    <a:p>
                      <a:pPr marL="344488" indent="-228600" algn="l" fontAlgn="t">
                        <a:buAutoNum type="alphaUcPeriod" startAt="3"/>
                      </a:pP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High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Burden Households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with 12 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Consecutive Months of Bill Data </a:t>
                      </a:r>
                      <a:endParaRPr lang="en-US" sz="105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117475" indent="0" algn="l" fontAlgn="t">
                        <a:buNone/>
                      </a:pP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Main Fuel </a:t>
                      </a:r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&amp; Electric</a:t>
                      </a:r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ourier"/>
                        </a:rPr>
                        <a:t> 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462029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</a:t>
                      </a: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1.    Unduplicated Number of High Burden Households (Top 25%) </a:t>
                      </a:r>
                      <a:b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       with 12 Consecutive Months of Bill Data (Main Fuel and Electric)</a:t>
                      </a:r>
                      <a:endParaRPr lang="en-US" sz="10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20,500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3,000 </a:t>
                      </a: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12,800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1,700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1,200 </a:t>
                      </a:r>
                      <a:endParaRPr lang="en-US" sz="105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31015">
                <a:tc>
                  <a:txBody>
                    <a:bodyPr/>
                    <a:lstStyle/>
                    <a:p>
                      <a:pPr algn="l" fontAlgn="ctr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     7.    Average Annual Burden Before Receiving LIHEAP for High Burden Households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23.2%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22.7%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23.8%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05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23.6%</a:t>
                      </a:r>
                      <a:endParaRPr lang="en-US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  <p:sp>
        <p:nvSpPr>
          <p:cNvPr id="3" name="Bent-Up Arrow 2"/>
          <p:cNvSpPr/>
          <p:nvPr/>
        </p:nvSpPr>
        <p:spPr>
          <a:xfrm rot="5400000" flipH="1">
            <a:off x="4224910" y="4107813"/>
            <a:ext cx="1443146" cy="596567"/>
          </a:xfrm>
          <a:prstGeom prst="bentUpArrow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00B050"/>
                </a:solidFill>
              </a:ln>
              <a:solidFill>
                <a:srgbClr val="00B05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00598" y="4958359"/>
            <a:ext cx="457200" cy="169311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347518" y="3684523"/>
            <a:ext cx="575187" cy="32385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5347518" y="4896749"/>
            <a:ext cx="575187" cy="338575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004158" y="3676176"/>
            <a:ext cx="575187" cy="32385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612782" y="3676176"/>
            <a:ext cx="575187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202125" y="3676726"/>
            <a:ext cx="575187" cy="32385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7789011" y="3676176"/>
            <a:ext cx="575187" cy="3238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8400092" y="3676176"/>
            <a:ext cx="575187" cy="32385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6012425" y="4910860"/>
            <a:ext cx="575187" cy="323850"/>
          </a:xfrm>
          <a:prstGeom prst="ellipse">
            <a:avLst/>
          </a:prstGeom>
          <a:noFill/>
          <a:ln w="28575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626938" y="4906581"/>
            <a:ext cx="575187" cy="3238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16978" y="4899172"/>
            <a:ext cx="575187" cy="323850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7827255" y="4914404"/>
            <a:ext cx="575187" cy="323850"/>
          </a:xfrm>
          <a:prstGeom prst="ellipse">
            <a:avLst/>
          </a:prstGeom>
          <a:noFill/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2" name="Oval 21"/>
          <p:cNvSpPr/>
          <p:nvPr/>
        </p:nvSpPr>
        <p:spPr>
          <a:xfrm>
            <a:off x="8427972" y="4914404"/>
            <a:ext cx="575187" cy="323850"/>
          </a:xfrm>
          <a:prstGeom prst="ellipse">
            <a:avLst/>
          </a:prstGeom>
          <a:noFill/>
          <a:ln w="28575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/>
          <p:cNvSpPr txBox="1"/>
          <p:nvPr/>
        </p:nvSpPr>
        <p:spPr>
          <a:xfrm>
            <a:off x="4804771" y="4379233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25%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27" name="Content Placeholder 7"/>
          <p:cNvSpPr txBox="1">
            <a:spLocks/>
          </p:cNvSpPr>
          <p:nvPr/>
        </p:nvSpPr>
        <p:spPr>
          <a:xfrm>
            <a:off x="377952" y="5605550"/>
            <a:ext cx="8388096" cy="1313634"/>
          </a:xfrm>
          <a:prstGeom prst="rect">
            <a:avLst/>
          </a:prstGeom>
        </p:spPr>
        <p:txBody>
          <a:bodyPr vert="horz">
            <a:normAutofit fontScale="7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342900"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>
                <a:latin typeface="+mj-lt"/>
              </a:rPr>
              <a:t>Here, we see 25% of all Section B households were reported on, but substantial variation by main heating fuel type.  This scenario is likely.</a:t>
            </a:r>
          </a:p>
          <a:p>
            <a:pPr marL="514350" indent="-342900">
              <a:spcBef>
                <a:spcPts val="0"/>
              </a:spcBef>
              <a:spcAft>
                <a:spcPts val="600"/>
              </a:spcAft>
            </a:pPr>
            <a:r>
              <a:rPr lang="en-US" sz="2100" dirty="0" smtClean="0">
                <a:latin typeface="+mj-lt"/>
              </a:rPr>
              <a:t>In addition, average annual burden before receiving LIHEAP for high burden households (Row C7) is fairly uniform across main heating fuel types.</a:t>
            </a:r>
            <a:endParaRPr lang="en-US" sz="21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Font typeface="Wingdings 2"/>
              <a:buNone/>
            </a:pPr>
            <a:endParaRPr lang="en-US" sz="14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 smtClean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981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C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fontScale="92500" lnSpcReduction="1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dirty="0">
                <a:latin typeface="+mj-lt"/>
              </a:rPr>
              <a:t>How to Calculate the “Average Annual Main Heating Fuel Bill” and “Average Annual Electricity Bill</a:t>
            </a:r>
            <a:r>
              <a:rPr lang="en-US" dirty="0" smtClean="0">
                <a:latin typeface="+mj-lt"/>
              </a:rPr>
              <a:t>”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for</a:t>
            </a:r>
            <a:r>
              <a:rPr lang="en-US" b="1" dirty="0" smtClean="0">
                <a:latin typeface="+mj-lt"/>
              </a:rPr>
              <a:t> </a:t>
            </a:r>
            <a:r>
              <a:rPr lang="en-US" b="1" u="sng" dirty="0" smtClean="0">
                <a:latin typeface="+mj-lt"/>
              </a:rPr>
              <a:t>Electric Main Heat Households</a:t>
            </a:r>
            <a:r>
              <a:rPr lang="en-US" b="1" dirty="0" smtClean="0">
                <a:latin typeface="+mj-lt"/>
              </a:rPr>
              <a:t> </a:t>
            </a:r>
            <a:r>
              <a:rPr lang="en-US" dirty="0" smtClean="0">
                <a:latin typeface="+mj-lt"/>
              </a:rPr>
              <a:t>in Section C?</a:t>
            </a:r>
            <a:endParaRPr lang="en-US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sz="2400" dirty="0" smtClean="0">
                <a:latin typeface="+mj-lt"/>
              </a:rPr>
              <a:t>Calculate average annual electricity expenditures for electric main heat high burden households.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800" dirty="0" smtClean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b="1" u="sng" dirty="0">
                <a:latin typeface="+mj-lt"/>
              </a:rPr>
              <a:t>R</a:t>
            </a:r>
            <a:r>
              <a:rPr lang="en-US" sz="2200" b="1" u="sng" dirty="0" smtClean="0">
                <a:latin typeface="+mj-lt"/>
              </a:rPr>
              <a:t>eport the full amount</a:t>
            </a:r>
            <a:r>
              <a:rPr lang="en-US" sz="2200" dirty="0">
                <a:latin typeface="+mj-lt"/>
              </a:rPr>
              <a:t> </a:t>
            </a:r>
            <a:r>
              <a:rPr lang="en-US" sz="2200" dirty="0" smtClean="0">
                <a:latin typeface="+mj-lt"/>
              </a:rPr>
              <a:t>calculated under “Average Annual Main Heating Fuel Bill for Household Burden Households” (Row C4).</a:t>
            </a:r>
          </a:p>
          <a:p>
            <a:pPr marL="32004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 smtClean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b="1" u="sng" dirty="0" smtClean="0">
                <a:latin typeface="+mj-lt"/>
              </a:rPr>
              <a:t>Report zero dollars ($0)</a:t>
            </a:r>
            <a:r>
              <a:rPr lang="en-US" sz="2200" dirty="0" smtClean="0">
                <a:latin typeface="+mj-lt"/>
              </a:rPr>
              <a:t> under “Average Annual Electricity Bill for High Burden Households” (Row C5).</a:t>
            </a:r>
          </a:p>
          <a:p>
            <a:pPr marL="32004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200" dirty="0" smtClean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2200" b="1" dirty="0" smtClean="0">
                <a:solidFill>
                  <a:srgbClr val="C00000"/>
                </a:solidFill>
                <a:latin typeface="+mj-lt"/>
              </a:rPr>
              <a:t>Note:</a:t>
            </a:r>
            <a:r>
              <a:rPr lang="en-US" sz="2200" dirty="0" smtClean="0">
                <a:latin typeface="+mj-lt"/>
              </a:rPr>
              <a:t> This is the same procedure used for all bill payment-assisted households in Section B.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b="1" i="1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7473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C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fontScale="92500" lnSpcReduction="2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600" dirty="0" smtClean="0">
                <a:latin typeface="+mj-lt"/>
              </a:rPr>
              <a:t>Which</a:t>
            </a:r>
            <a:r>
              <a:rPr lang="en-US" sz="2600" b="1" dirty="0" smtClean="0">
                <a:latin typeface="+mj-lt"/>
              </a:rPr>
              <a:t> </a:t>
            </a:r>
            <a:r>
              <a:rPr lang="en-US" sz="2600" dirty="0" smtClean="0">
                <a:latin typeface="+mj-lt"/>
              </a:rPr>
              <a:t>“All Households” fields in Section C are </a:t>
            </a:r>
            <a:r>
              <a:rPr lang="en-US" sz="2600" b="1" u="sng" dirty="0" smtClean="0">
                <a:latin typeface="+mj-lt"/>
              </a:rPr>
              <a:t>calculated by grantees</a:t>
            </a:r>
            <a:r>
              <a:rPr lang="en-US" sz="2600" dirty="0" smtClean="0">
                <a:latin typeface="+mj-lt"/>
              </a:rPr>
              <a:t>?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600" dirty="0" smtClean="0">
              <a:solidFill>
                <a:srgbClr val="FF0000"/>
              </a:solidFill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Average Annual Household Income for High Burden Households (Row C2)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600" dirty="0" smtClean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Average Annual Total LIHEAP Benefit per Household </a:t>
            </a:r>
            <a:r>
              <a:rPr lang="en-US" sz="2600" dirty="0"/>
              <a:t>for High Burden </a:t>
            </a:r>
            <a:r>
              <a:rPr lang="en-US" sz="2600" dirty="0" smtClean="0"/>
              <a:t>Households </a:t>
            </a:r>
            <a:r>
              <a:rPr lang="en-US" sz="2600" dirty="0" smtClean="0">
                <a:latin typeface="+mj-lt"/>
              </a:rPr>
              <a:t>(Row C3)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600" dirty="0" smtClean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Average Annual Main Heating Fuel Bill </a:t>
            </a:r>
            <a:r>
              <a:rPr lang="en-US" sz="2600" dirty="0"/>
              <a:t>for High Burden </a:t>
            </a:r>
            <a:r>
              <a:rPr lang="en-US" sz="2600" dirty="0" smtClean="0"/>
              <a:t>Households </a:t>
            </a:r>
            <a:r>
              <a:rPr lang="en-US" sz="2600" dirty="0" smtClean="0">
                <a:latin typeface="+mj-lt"/>
              </a:rPr>
              <a:t>(Row C4)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600" dirty="0" smtClean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600" dirty="0" smtClean="0">
                <a:latin typeface="+mj-lt"/>
              </a:rPr>
              <a:t>Average Annual Electricity Bill </a:t>
            </a:r>
            <a:r>
              <a:rPr lang="en-US" sz="2600" dirty="0"/>
              <a:t>for High Burden </a:t>
            </a:r>
            <a:r>
              <a:rPr lang="en-US" sz="2600" dirty="0" smtClean="0"/>
              <a:t>Households </a:t>
            </a:r>
            <a:r>
              <a:rPr lang="en-US" sz="2600" dirty="0" smtClean="0">
                <a:latin typeface="+mj-lt"/>
              </a:rPr>
              <a:t>(Row C5)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400" dirty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Calibri" pitchFamily="34" charset="0"/>
              </a:rPr>
              <a:t>Note:</a:t>
            </a:r>
            <a:r>
              <a:rPr lang="en-US" sz="1800" dirty="0" smtClean="0">
                <a:latin typeface="Calibri" pitchFamily="34" charset="0"/>
              </a:rPr>
              <a:t> Rows </a:t>
            </a:r>
            <a:r>
              <a:rPr lang="en-US" sz="1800" dirty="0" smtClean="0">
                <a:latin typeface="Calibri" pitchFamily="34" charset="0"/>
              </a:rPr>
              <a:t>C1, </a:t>
            </a:r>
            <a:r>
              <a:rPr lang="en-US" sz="1800" dirty="0" smtClean="0">
                <a:latin typeface="Calibri" pitchFamily="34" charset="0"/>
              </a:rPr>
              <a:t>C6-C10 are </a:t>
            </a:r>
            <a:r>
              <a:rPr lang="en-US" sz="1800" dirty="0" smtClean="0">
                <a:solidFill>
                  <a:srgbClr val="C00000"/>
                </a:solidFill>
                <a:latin typeface="Calibri" pitchFamily="34" charset="0"/>
              </a:rPr>
              <a:t>auto-calculated</a:t>
            </a:r>
            <a:r>
              <a:rPr lang="en-US" sz="1800" dirty="0" smtClean="0">
                <a:latin typeface="Calibri" pitchFamily="34" charset="0"/>
              </a:rPr>
              <a:t> in OLDC.  For further information on how these fields are calculated, see: </a:t>
            </a:r>
            <a:r>
              <a:rPr lang="en-US" sz="1800" dirty="0">
                <a:latin typeface="Calibri" pitchFamily="34" charset="0"/>
                <a:hlinkClick r:id="rId2"/>
              </a:rPr>
              <a:t>https://</a:t>
            </a:r>
            <a:r>
              <a:rPr lang="en-US" sz="1800" dirty="0" smtClean="0">
                <a:latin typeface="Calibri" pitchFamily="34" charset="0"/>
                <a:hlinkClick r:id="rId2"/>
              </a:rPr>
              <a:t>liheappm.acf.hhs.gov/node/781</a:t>
            </a:r>
            <a:r>
              <a:rPr lang="en-US" sz="1800" dirty="0" smtClean="0">
                <a:latin typeface="Calibri" pitchFamily="34" charset="0"/>
              </a:rPr>
              <a:t>  </a:t>
            </a:r>
            <a:endParaRPr lang="en-US" sz="18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065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C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Calculating </a:t>
            </a:r>
            <a:r>
              <a:rPr lang="en-US" sz="2800" b="1" dirty="0" smtClean="0">
                <a:latin typeface="+mj-lt"/>
              </a:rPr>
              <a:t>Average Annual Household Income for High Burden Households </a:t>
            </a:r>
            <a:r>
              <a:rPr lang="en-US" sz="2800" dirty="0" smtClean="0">
                <a:latin typeface="+mj-lt"/>
              </a:rPr>
              <a:t>for “All Households” (Row C2)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800" dirty="0" smtClean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Take the simple average annual household income for all high burden households included in Section C. </a:t>
            </a:r>
            <a:r>
              <a:rPr lang="en-US" sz="2800" dirty="0"/>
              <a:t>Report this value in the “All Households” field</a:t>
            </a:r>
            <a:r>
              <a:rPr lang="en-US" sz="2800" dirty="0" smtClean="0"/>
              <a:t>.</a:t>
            </a:r>
            <a:endParaRPr lang="en-US" sz="2800" dirty="0" smtClean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endParaRPr lang="en-US" sz="2600" dirty="0" smtClean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354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38200" y="1607820"/>
            <a:ext cx="7772400" cy="52197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What is the </a:t>
            </a:r>
            <a:r>
              <a:rPr lang="en-US" sz="3000" b="1" dirty="0" smtClean="0"/>
              <a:t>LIHEAP Performance </a:t>
            </a:r>
            <a:r>
              <a:rPr lang="en-US" sz="3000" b="1" dirty="0"/>
              <a:t>Data Form?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OMB approved the Form in November of 2014.  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The Form combines </a:t>
            </a:r>
            <a:r>
              <a:rPr lang="en-US" sz="2800" dirty="0" smtClean="0"/>
              <a:t>the LIHEAP Grantee </a:t>
            </a:r>
            <a:r>
              <a:rPr lang="en-US" sz="2800" dirty="0"/>
              <a:t>Survey and </a:t>
            </a:r>
            <a:r>
              <a:rPr lang="en-US" sz="2800" dirty="0" smtClean="0"/>
              <a:t>the LIHEAP Performance </a:t>
            </a:r>
            <a:r>
              <a:rPr lang="en-US" sz="2800" dirty="0"/>
              <a:t>Measures reporting into one report.</a:t>
            </a:r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28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Three sections of the Form </a:t>
            </a:r>
            <a:r>
              <a:rPr lang="en-US" sz="2800" dirty="0" smtClean="0"/>
              <a:t>include: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LIHEAP Grantee Survey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Mandatory LIHEAP Performance Measures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Optional LIHEAP Performance Measures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2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C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Calculating </a:t>
            </a:r>
            <a:r>
              <a:rPr lang="en-US" sz="2800" b="1" dirty="0" smtClean="0">
                <a:latin typeface="+mj-lt"/>
              </a:rPr>
              <a:t>Average</a:t>
            </a:r>
            <a:r>
              <a:rPr lang="en-US" sz="2800" dirty="0" smtClean="0">
                <a:latin typeface="+mj-lt"/>
              </a:rPr>
              <a:t> </a:t>
            </a:r>
            <a:r>
              <a:rPr lang="en-US" sz="2800" b="1" dirty="0" smtClean="0">
                <a:latin typeface="+mj-lt"/>
              </a:rPr>
              <a:t>Annual Total LIHEAP Benefit per Household for High Burden Households for High Burden Households </a:t>
            </a:r>
            <a:r>
              <a:rPr lang="en-US" sz="2800" dirty="0" smtClean="0">
                <a:latin typeface="+mj-lt"/>
              </a:rPr>
              <a:t>for “All Households” (Row C3)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800" dirty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Take the </a:t>
            </a:r>
            <a:r>
              <a:rPr lang="en-US" sz="2800" dirty="0">
                <a:latin typeface="+mj-lt"/>
              </a:rPr>
              <a:t>simple average annual </a:t>
            </a:r>
            <a:r>
              <a:rPr lang="en-US" sz="2800" dirty="0" smtClean="0">
                <a:latin typeface="+mj-lt"/>
              </a:rPr>
              <a:t>total LIHEAP benefit for all high burden </a:t>
            </a:r>
            <a:r>
              <a:rPr lang="en-US" sz="2800" dirty="0">
                <a:latin typeface="+mj-lt"/>
              </a:rPr>
              <a:t>households included in Section </a:t>
            </a:r>
            <a:r>
              <a:rPr lang="en-US" sz="2800" dirty="0" smtClean="0">
                <a:latin typeface="+mj-lt"/>
              </a:rPr>
              <a:t>C.  Report this value in the “All Households” field.</a:t>
            </a:r>
            <a:endParaRPr lang="en-US" sz="28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7080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C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Calculating </a:t>
            </a:r>
            <a:r>
              <a:rPr lang="en-US" sz="2800" b="1" dirty="0" smtClean="0">
                <a:latin typeface="+mj-lt"/>
              </a:rPr>
              <a:t>Average Annual Main Heating Fuel Bill for High Burden Households</a:t>
            </a:r>
            <a:r>
              <a:rPr lang="en-US" sz="2800" dirty="0" smtClean="0">
                <a:latin typeface="+mj-lt"/>
              </a:rPr>
              <a:t> for “All Households” (Row C4)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800" dirty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Take the simple average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“annual main heating fuel bill”</a:t>
            </a:r>
            <a:r>
              <a:rPr lang="en-US" sz="2800" dirty="0" smtClean="0">
                <a:solidFill>
                  <a:srgbClr val="7030A0"/>
                </a:solidFill>
                <a:latin typeface="+mj-lt"/>
              </a:rPr>
              <a:t> </a:t>
            </a:r>
            <a:r>
              <a:rPr lang="en-US" sz="2800" dirty="0" smtClean="0">
                <a:latin typeface="+mj-lt"/>
              </a:rPr>
              <a:t>for all high burden households included in Section C. </a:t>
            </a:r>
            <a:r>
              <a:rPr lang="en-US" sz="2800" dirty="0" smtClean="0"/>
              <a:t>Report this value in the “All Households” field.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731520" lvl="2" indent="-457200"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  <a:latin typeface="+mj-lt"/>
              </a:rPr>
              <a:t>Note:</a:t>
            </a:r>
            <a:r>
              <a:rPr lang="en-US" dirty="0" smtClean="0">
                <a:latin typeface="+mj-lt"/>
              </a:rPr>
              <a:t> The </a:t>
            </a:r>
            <a:r>
              <a:rPr lang="en-US" dirty="0" smtClean="0">
                <a:solidFill>
                  <a:srgbClr val="C00000"/>
                </a:solidFill>
                <a:latin typeface="+mj-lt"/>
              </a:rPr>
              <a:t>“annual main heating fuel bill” </a:t>
            </a:r>
            <a:r>
              <a:rPr lang="en-US" dirty="0" smtClean="0">
                <a:latin typeface="+mj-lt"/>
              </a:rPr>
              <a:t>variable was created for use in Section B (Row B4). Use that variable again here, just with the households included in Section C.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#1A</a:t>
            </a:r>
            <a:r>
              <a:rPr lang="en-US" sz="3000" dirty="0">
                <a:latin typeface="Calibri" pitchFamily="34" charset="0"/>
              </a:rPr>
              <a:t>: Completing the Energy Burden Measures Section </a:t>
            </a:r>
            <a:r>
              <a:rPr lang="en-US" sz="3000" dirty="0" smtClean="0">
                <a:latin typeface="Calibri" pitchFamily="34" charset="0"/>
              </a:rPr>
              <a:t>C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800" dirty="0" smtClean="0">
                <a:latin typeface="+mj-lt"/>
              </a:rPr>
              <a:t>Calculating </a:t>
            </a:r>
            <a:r>
              <a:rPr lang="en-US" sz="2800" b="1" dirty="0" smtClean="0">
                <a:latin typeface="+mj-lt"/>
              </a:rPr>
              <a:t>Average Annual Electricity Bill</a:t>
            </a:r>
            <a:r>
              <a:rPr lang="en-US" sz="2800" dirty="0" smtClean="0">
                <a:latin typeface="+mj-lt"/>
              </a:rPr>
              <a:t> for “All Households” (Row C5)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800" dirty="0">
              <a:latin typeface="+mj-lt"/>
            </a:endParaRPr>
          </a:p>
          <a:p>
            <a:pPr marL="457200" lvl="1" indent="-457200">
              <a:spcBef>
                <a:spcPts val="0"/>
              </a:spcBef>
            </a:pPr>
            <a:r>
              <a:rPr lang="en-US" sz="2800" dirty="0" smtClean="0">
                <a:latin typeface="+mj-lt"/>
              </a:rPr>
              <a:t>Take </a:t>
            </a:r>
            <a:r>
              <a:rPr lang="en-US" sz="2800" dirty="0">
                <a:latin typeface="+mj-lt"/>
              </a:rPr>
              <a:t>the simple average </a:t>
            </a:r>
            <a:r>
              <a:rPr lang="en-US" sz="2800" dirty="0" smtClean="0">
                <a:solidFill>
                  <a:srgbClr val="C00000"/>
                </a:solidFill>
                <a:latin typeface="+mj-lt"/>
              </a:rPr>
              <a:t>“annual non-heat electric bill”</a:t>
            </a:r>
            <a:r>
              <a:rPr lang="en-US" sz="2800" b="1" dirty="0" smtClean="0">
                <a:latin typeface="+mj-lt"/>
              </a:rPr>
              <a:t> </a:t>
            </a:r>
            <a:r>
              <a:rPr lang="en-US" sz="2800" dirty="0">
                <a:latin typeface="+mj-lt"/>
              </a:rPr>
              <a:t>for all </a:t>
            </a:r>
            <a:r>
              <a:rPr lang="en-US" sz="2800" dirty="0" smtClean="0">
                <a:latin typeface="+mj-lt"/>
              </a:rPr>
              <a:t>high burden households </a:t>
            </a:r>
            <a:r>
              <a:rPr lang="en-US" sz="2800" dirty="0">
                <a:latin typeface="+mj-lt"/>
              </a:rPr>
              <a:t>included in Section B</a:t>
            </a:r>
            <a:r>
              <a:rPr lang="en-US" sz="2800" dirty="0" smtClean="0">
                <a:latin typeface="+mj-lt"/>
              </a:rPr>
              <a:t>. </a:t>
            </a:r>
            <a:r>
              <a:rPr lang="en-US" sz="2800" dirty="0"/>
              <a:t>Report this value in the “All Households” field</a:t>
            </a:r>
            <a:r>
              <a:rPr lang="en-US" sz="2800" dirty="0" smtClean="0"/>
              <a:t>.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800" dirty="0" smtClean="0"/>
          </a:p>
          <a:p>
            <a:pPr marL="731520" lvl="2" indent="-457200">
              <a:spcBef>
                <a:spcPts val="0"/>
              </a:spcBef>
            </a:pPr>
            <a:r>
              <a:rPr lang="en-US" b="1" dirty="0" smtClean="0">
                <a:solidFill>
                  <a:srgbClr val="C00000"/>
                </a:solidFill>
                <a:latin typeface="Calibri" pitchFamily="34" charset="0"/>
              </a:rPr>
              <a:t>Note: </a:t>
            </a:r>
            <a:r>
              <a:rPr lang="en-US" dirty="0"/>
              <a:t>The </a:t>
            </a:r>
            <a:r>
              <a:rPr lang="en-US" dirty="0">
                <a:solidFill>
                  <a:srgbClr val="C00000"/>
                </a:solidFill>
              </a:rPr>
              <a:t>“annual </a:t>
            </a:r>
            <a:r>
              <a:rPr lang="en-US" dirty="0" smtClean="0">
                <a:solidFill>
                  <a:srgbClr val="C00000"/>
                </a:solidFill>
              </a:rPr>
              <a:t>non-heat electric bill</a:t>
            </a:r>
            <a:r>
              <a:rPr lang="en-US" dirty="0">
                <a:solidFill>
                  <a:srgbClr val="C00000"/>
                </a:solidFill>
              </a:rPr>
              <a:t>” </a:t>
            </a:r>
            <a:r>
              <a:rPr lang="en-US" dirty="0"/>
              <a:t>variable was created for use in Section B (Row </a:t>
            </a:r>
            <a:r>
              <a:rPr lang="en-US" dirty="0" smtClean="0"/>
              <a:t>B5). </a:t>
            </a:r>
            <a:r>
              <a:rPr lang="en-US" dirty="0"/>
              <a:t>Use that variable again here, just with the households included in Section C</a:t>
            </a:r>
            <a:r>
              <a:rPr lang="en-US" dirty="0" smtClean="0"/>
              <a:t>.</a:t>
            </a: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386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#1B: </a:t>
            </a:r>
            <a:r>
              <a:rPr lang="en-US" sz="3000" dirty="0">
                <a:latin typeface="Calibri" pitchFamily="34" charset="0"/>
              </a:rPr>
              <a:t>Completing the Energy Burden Measures Section </a:t>
            </a:r>
            <a:r>
              <a:rPr lang="en-US" sz="3000" dirty="0" smtClean="0">
                <a:latin typeface="Calibri" pitchFamily="34" charset="0"/>
              </a:rPr>
              <a:t>C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fontScale="70000" lnSpcReduction="20000"/>
          </a:bodyPr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2800" dirty="0">
                <a:latin typeface="Calibri" pitchFamily="34" charset="0"/>
              </a:rPr>
              <a:t>The Energy Burden Measures </a:t>
            </a:r>
            <a:r>
              <a:rPr lang="en-US" sz="2800" dirty="0" smtClean="0">
                <a:latin typeface="Calibri" pitchFamily="34" charset="0"/>
              </a:rPr>
              <a:t>Section </a:t>
            </a:r>
            <a:r>
              <a:rPr lang="en-US" sz="2800" dirty="0">
                <a:latin typeface="Calibri" pitchFamily="34" charset="0"/>
              </a:rPr>
              <a:t>is </a:t>
            </a:r>
            <a:r>
              <a:rPr lang="en-US" sz="2800" b="1" dirty="0">
                <a:latin typeface="Calibri" pitchFamily="34" charset="0"/>
              </a:rPr>
              <a:t>not just a reporting tool </a:t>
            </a:r>
            <a:r>
              <a:rPr lang="en-US" sz="2800" dirty="0">
                <a:latin typeface="Calibri" pitchFamily="34" charset="0"/>
              </a:rPr>
              <a:t>– these measures can tell you a lot about your LIHEAP clients.  </a:t>
            </a:r>
            <a:r>
              <a:rPr lang="en-US" sz="2800" b="1" dirty="0">
                <a:latin typeface="Calibri" pitchFamily="34" charset="0"/>
              </a:rPr>
              <a:t>What can Section </a:t>
            </a:r>
            <a:r>
              <a:rPr lang="en-US" sz="2800" b="1" dirty="0" smtClean="0">
                <a:latin typeface="Calibri" pitchFamily="34" charset="0"/>
              </a:rPr>
              <a:t>C </a:t>
            </a:r>
            <a:r>
              <a:rPr lang="en-US" sz="2800" b="1" dirty="0">
                <a:latin typeface="Calibri" pitchFamily="34" charset="0"/>
              </a:rPr>
              <a:t>tell you?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rgbClr val="C00000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Calibri" pitchFamily="34" charset="0"/>
              </a:rPr>
              <a:t>Do high burden </a:t>
            </a:r>
            <a:r>
              <a:rPr lang="en-US" dirty="0" smtClean="0">
                <a:latin typeface="Calibri" pitchFamily="34" charset="0"/>
              </a:rPr>
              <a:t>bill payment-assisted households tend </a:t>
            </a:r>
            <a:r>
              <a:rPr lang="en-US" dirty="0">
                <a:latin typeface="Calibri" pitchFamily="34" charset="0"/>
              </a:rPr>
              <a:t>to use one heating fuel type versus another when compared to all bill payment-assisted </a:t>
            </a:r>
            <a:r>
              <a:rPr lang="en-US" dirty="0" smtClean="0">
                <a:latin typeface="Calibri" pitchFamily="34" charset="0"/>
              </a:rPr>
              <a:t>households?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Calibri" pitchFamily="34" charset="0"/>
              </a:rPr>
              <a:t>What differences in average income and residential energy bills are observed between high burden bill payment-assisted households and all bill payment-assisted </a:t>
            </a:r>
            <a:r>
              <a:rPr lang="en-US" dirty="0" smtClean="0">
                <a:latin typeface="Calibri" pitchFamily="34" charset="0"/>
              </a:rPr>
              <a:t>households?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Calibri" pitchFamily="34" charset="0"/>
              </a:rPr>
              <a:t>Among high burden bill payment-assisted </a:t>
            </a:r>
            <a:r>
              <a:rPr lang="en-US" dirty="0" smtClean="0">
                <a:latin typeface="Calibri" pitchFamily="34" charset="0"/>
              </a:rPr>
              <a:t>households, </a:t>
            </a:r>
            <a:r>
              <a:rPr lang="en-US" dirty="0">
                <a:latin typeface="Calibri" pitchFamily="34" charset="0"/>
              </a:rPr>
              <a:t>are there differences in average annual total LIHEAP benefits by heating fuel type</a:t>
            </a:r>
            <a:r>
              <a:rPr lang="en-US" dirty="0" smtClean="0">
                <a:latin typeface="Calibri" pitchFamily="34" charset="0"/>
              </a:rPr>
              <a:t>?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Calibri" pitchFamily="34" charset="0"/>
              </a:rPr>
              <a:t>How large of an impact does LIHEAP have in reducing the energy burden of high burden bill payment-assisted </a:t>
            </a:r>
            <a:r>
              <a:rPr lang="en-US" dirty="0" smtClean="0">
                <a:latin typeface="Calibri" pitchFamily="34" charset="0"/>
              </a:rPr>
              <a:t>households?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sz="1800" b="1" i="1" dirty="0">
                <a:latin typeface="Calibri" pitchFamily="34" charset="0"/>
              </a:rPr>
              <a:t>For more detailed information and analysis of what Section C can tell you about your high burden LIHEAP clients, see the following presentation given at the 2016 NEUAC Annual Conference: </a:t>
            </a:r>
            <a:r>
              <a:rPr lang="en-US" sz="1800" u="sng" dirty="0">
                <a:latin typeface="Calibri" panose="020F0502020204030204" pitchFamily="34" charset="0"/>
                <a:hlinkClick r:id="rId2"/>
              </a:rPr>
              <a:t>https://liheappm.acf.hhs.gov/sites/default/files/private/training/presentations/2016/Session6G_LIHEAPPM-McGrath.pptx</a:t>
            </a:r>
            <a:r>
              <a:rPr lang="en-US" sz="1800" u="sng" dirty="0">
                <a:latin typeface="Calibri" panose="020F0502020204030204" pitchFamily="34" charset="0"/>
              </a:rPr>
              <a:t> </a:t>
            </a: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07172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Calibri" pitchFamily="34" charset="0"/>
              </a:rPr>
              <a:t>Topic </a:t>
            </a:r>
            <a:r>
              <a:rPr lang="en-US" dirty="0" smtClean="0">
                <a:latin typeface="Calibri" pitchFamily="34" charset="0"/>
              </a:rPr>
              <a:t>#1B –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Grantee Questions regarding completing the Energy Burden Measures section for </a:t>
            </a:r>
            <a:r>
              <a:rPr lang="en-US" sz="3600" b="1" dirty="0" smtClean="0"/>
              <a:t>high burden bill </a:t>
            </a:r>
            <a:r>
              <a:rPr lang="en-US" sz="3600" b="1" dirty="0"/>
              <a:t>payment-assisted households </a:t>
            </a:r>
            <a:r>
              <a:rPr lang="en-US" sz="3600" b="1" dirty="0" smtClean="0"/>
              <a:t>(Section V, Section C)?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3400698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r>
              <a:rPr lang="en-US" dirty="0" err="1" smtClean="0"/>
              <a:t>GoToWebinar</a:t>
            </a:r>
            <a:r>
              <a:rPr lang="en-US" dirty="0" smtClean="0"/>
              <a:t> – Asking a Question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45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" y="1573213"/>
            <a:ext cx="827187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3264" y="5729883"/>
            <a:ext cx="474553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 cap="rnd">
            <a:solidFill>
              <a:srgbClr val="FF7C8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wish to call in and ask a question, you MUST call in by phone rather than connect your audio through your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717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#1C: </a:t>
            </a:r>
            <a:r>
              <a:rPr lang="en-US" sz="3000" dirty="0">
                <a:latin typeface="Calibri" pitchFamily="34" charset="0"/>
              </a:rPr>
              <a:t>Completing the Energy Burden Measures </a:t>
            </a:r>
            <a:r>
              <a:rPr lang="en-US" sz="3000" dirty="0" smtClean="0">
                <a:latin typeface="Calibri" pitchFamily="34" charset="0"/>
              </a:rPr>
              <a:t>Targeting Indices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fontScale="92500" lnSpcReduction="20000"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b="1" dirty="0"/>
              <a:t>Section </a:t>
            </a:r>
            <a:r>
              <a:rPr lang="en-US" b="1" dirty="0" smtClean="0"/>
              <a:t>D </a:t>
            </a:r>
            <a:r>
              <a:rPr lang="en-US" dirty="0" smtClean="0"/>
              <a:t>and</a:t>
            </a:r>
            <a:r>
              <a:rPr lang="en-US" b="1" dirty="0" smtClean="0"/>
              <a:t> Section E </a:t>
            </a:r>
            <a:r>
              <a:rPr lang="en-US" dirty="0" smtClean="0"/>
              <a:t>are auto-calculated for grantees, upon completion of Section B and Section C of the Energy Burden Measures.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Section D – Benefit Targeting Index for High Burden Households. </a:t>
            </a:r>
            <a:r>
              <a:rPr lang="en-US" dirty="0">
                <a:latin typeface="Calibri" pitchFamily="34" charset="0"/>
              </a:rPr>
              <a:t>This measure tells us whether high energy burden households receive higher LIHEAP benefits than average </a:t>
            </a:r>
            <a:r>
              <a:rPr lang="en-US" dirty="0" smtClean="0">
                <a:latin typeface="Calibri" pitchFamily="34" charset="0"/>
              </a:rPr>
              <a:t>households.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alibri" pitchFamily="34" charset="0"/>
              </a:rPr>
              <a:t>It compares Row C3 to Row B3 [index score = (Row C3 ÷ Row B3) x 100, for each column]</a:t>
            </a:r>
            <a:endParaRPr lang="en-US" b="1" dirty="0" smtClean="0"/>
          </a:p>
          <a:p>
            <a:pPr marL="32004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 smtClean="0"/>
          </a:p>
          <a:p>
            <a:pPr lvl="1">
              <a:spcBef>
                <a:spcPts val="0"/>
              </a:spcBef>
              <a:spcAft>
                <a:spcPts val="600"/>
              </a:spcAft>
            </a:pPr>
            <a:r>
              <a:rPr lang="en-US" b="1" dirty="0" smtClean="0"/>
              <a:t>Section E – Burden Reduction Targeting Index for High Burden Households. </a:t>
            </a:r>
            <a:r>
              <a:rPr lang="en-US" dirty="0">
                <a:latin typeface="Calibri" pitchFamily="34" charset="0"/>
              </a:rPr>
              <a:t>This measure tells us whether high energy burden households have a larger share of their energy bill paid with LIHEAP than average households</a:t>
            </a:r>
            <a:r>
              <a:rPr lang="en-US" dirty="0" smtClean="0">
                <a:latin typeface="Calibri" pitchFamily="34" charset="0"/>
              </a:rPr>
              <a:t>.</a:t>
            </a:r>
          </a:p>
          <a:p>
            <a:pPr lvl="2">
              <a:spcBef>
                <a:spcPts val="0"/>
              </a:spcBef>
              <a:spcAft>
                <a:spcPts val="600"/>
              </a:spcAft>
            </a:pPr>
            <a:r>
              <a:rPr lang="en-US" dirty="0" smtClean="0">
                <a:latin typeface="Calibri" pitchFamily="34" charset="0"/>
              </a:rPr>
              <a:t>It compares Row C10 to Row B10 [index score = (Row C10 ÷ Row B10) x 100, for each column]</a:t>
            </a:r>
            <a:endParaRPr lang="en-US" dirty="0">
              <a:latin typeface="Calibri" pitchFamily="34" charset="0"/>
            </a:endParaRPr>
          </a:p>
          <a:p>
            <a:pPr marL="320040" lvl="1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/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814798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#1C: </a:t>
            </a:r>
            <a:r>
              <a:rPr lang="en-US" sz="3000" dirty="0">
                <a:latin typeface="Calibri" pitchFamily="34" charset="0"/>
              </a:rPr>
              <a:t>Completing the Energy Burden Measures </a:t>
            </a:r>
            <a:r>
              <a:rPr lang="en-US" sz="3000" dirty="0" smtClean="0">
                <a:latin typeface="Calibri" pitchFamily="34" charset="0"/>
              </a:rPr>
              <a:t>Targeting Indices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1006" y="1447801"/>
            <a:ext cx="8560594" cy="106679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 smtClean="0">
                <a:solidFill>
                  <a:srgbClr val="C00000"/>
                </a:solidFill>
                <a:latin typeface="Calibri" pitchFamily="34" charset="0"/>
              </a:rPr>
              <a:t>Example: </a:t>
            </a:r>
            <a:r>
              <a:rPr lang="en-US" sz="3500" b="1" dirty="0" smtClean="0">
                <a:latin typeface="Calibri" pitchFamily="34" charset="0"/>
              </a:rPr>
              <a:t>Benefit </a:t>
            </a:r>
            <a:r>
              <a:rPr lang="en-US" sz="3500" b="1" dirty="0">
                <a:latin typeface="Calibri" pitchFamily="34" charset="0"/>
              </a:rPr>
              <a:t>Targeting Index for High Burden </a:t>
            </a:r>
            <a:r>
              <a:rPr lang="en-US" sz="3500" b="1" dirty="0" smtClean="0">
                <a:latin typeface="Calibri" pitchFamily="34" charset="0"/>
              </a:rPr>
              <a:t>Households (Section D)</a:t>
            </a:r>
            <a:endParaRPr lang="en-US" sz="35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9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47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31006" y="5562600"/>
            <a:ext cx="8388096" cy="83820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C00000"/>
                </a:solidFill>
                <a:latin typeface="Calibri" pitchFamily="34" charset="0"/>
              </a:rPr>
              <a:t>Note: </a:t>
            </a:r>
            <a:r>
              <a:rPr lang="en-US" sz="3600" dirty="0">
                <a:latin typeface="Calibri" pitchFamily="34" charset="0"/>
              </a:rPr>
              <a:t>The Benefit Targeting Index is </a:t>
            </a:r>
            <a:r>
              <a:rPr lang="en-US" sz="3600" dirty="0">
                <a:solidFill>
                  <a:srgbClr val="C00000"/>
                </a:solidFill>
                <a:latin typeface="Calibri" pitchFamily="34" charset="0"/>
              </a:rPr>
              <a:t>auto-calculated</a:t>
            </a:r>
            <a:r>
              <a:rPr lang="en-US" sz="3600" dirty="0">
                <a:latin typeface="Calibri" pitchFamily="34" charset="0"/>
              </a:rPr>
              <a:t> using data from </a:t>
            </a:r>
            <a:r>
              <a:rPr lang="en-US" sz="3600" dirty="0" smtClean="0">
                <a:latin typeface="Calibri" pitchFamily="34" charset="0"/>
              </a:rPr>
              <a:t>Section B and Section C </a:t>
            </a:r>
            <a:r>
              <a:rPr lang="en-US" sz="3600" dirty="0">
                <a:latin typeface="Calibri" pitchFamily="34" charset="0"/>
              </a:rPr>
              <a:t>of the Energy Burden </a:t>
            </a:r>
            <a:r>
              <a:rPr lang="en-US" sz="3600" dirty="0" smtClean="0">
                <a:latin typeface="Calibri" pitchFamily="34" charset="0"/>
              </a:rPr>
              <a:t>Measures. </a:t>
            </a:r>
            <a:r>
              <a:rPr lang="en-US" sz="3600" dirty="0">
                <a:latin typeface="Calibri" pitchFamily="34" charset="0"/>
              </a:rPr>
              <a:t>For more detailed information on the calculations </a:t>
            </a:r>
            <a:r>
              <a:rPr lang="en-US" sz="3600" dirty="0" smtClean="0">
                <a:latin typeface="Calibri" pitchFamily="34" charset="0"/>
              </a:rPr>
              <a:t>used in the Benefit Targeting Index, see: </a:t>
            </a:r>
            <a:r>
              <a:rPr lang="en-US" sz="3600" dirty="0">
                <a:latin typeface="Calibri" pitchFamily="34" charset="0"/>
                <a:hlinkClick r:id="rId2"/>
              </a:rPr>
              <a:t>https://liheappm.acf.hhs.gov/node/781</a:t>
            </a:r>
            <a:endParaRPr lang="en-US" sz="20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35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Font typeface="Wingdings 2"/>
              <a:buNone/>
            </a:pPr>
            <a:endParaRPr lang="en-US" sz="14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 smtClean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82641"/>
              </p:ext>
            </p:extLst>
          </p:nvPr>
        </p:nvGraphicFramePr>
        <p:xfrm>
          <a:off x="533394" y="2450964"/>
          <a:ext cx="8229605" cy="2982872"/>
        </p:xfrm>
        <a:graphic>
          <a:graphicData uri="http://schemas.openxmlformats.org/drawingml/2006/table">
            <a:tbl>
              <a:tblPr/>
              <a:tblGrid>
                <a:gridCol w="4079987"/>
                <a:gridCol w="691603"/>
                <a:gridCol w="691603"/>
                <a:gridCol w="691603"/>
                <a:gridCol w="691603"/>
                <a:gridCol w="691603"/>
                <a:gridCol w="691603"/>
              </a:tblGrid>
              <a:tr h="220397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V.  ENERGY BURDEN TARGETING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7183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30417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 Payment-Assisted Household Main Fuel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210379">
                <a:tc>
                  <a:txBody>
                    <a:bodyPr/>
                    <a:lstStyle/>
                    <a:p>
                      <a:pPr algn="l" fontAlgn="ctr"/>
                      <a:r>
                        <a:rPr lang="en-US" sz="7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Households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Oil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Fuels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50452">
                <a:tc>
                  <a:txBody>
                    <a:bodyPr/>
                    <a:lstStyle/>
                    <a:p>
                      <a:pPr marL="58738" indent="0"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 All Households with 12 Consecutive Months of Bill Data (Main Fuel and Electric)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0379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  Average Annual Total LIHEAP Benefit per Household (including Heating, Cooling, Crisis, Supplemental Benefits)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$491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$450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$250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1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250452">
                <a:tc>
                  <a:txBody>
                    <a:bodyPr/>
                    <a:lstStyle/>
                    <a:p>
                      <a:pPr marL="58738" indent="0"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 High Burden Households with 12 Consecutive Months of Bill Data (Main Fuel and Electric)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18324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    Average Annual Total LIHEAP Benefit per High Burden Household (including Heating, Cooling, Crisis, Supplemental Benefits)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$583 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$565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$595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$700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$625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$285 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2527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07018"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 Benefit Targeting Index for High Burden Households: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119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C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667600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#1C: </a:t>
            </a:r>
            <a:r>
              <a:rPr lang="en-US" sz="3000" dirty="0">
                <a:latin typeface="Calibri" pitchFamily="34" charset="0"/>
              </a:rPr>
              <a:t>Completing the Energy Burden Measures </a:t>
            </a:r>
            <a:r>
              <a:rPr lang="en-US" sz="3000" dirty="0" smtClean="0">
                <a:latin typeface="Calibri" pitchFamily="34" charset="0"/>
              </a:rPr>
              <a:t>Targeting Indices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31006" y="1447801"/>
            <a:ext cx="8560594" cy="1066799"/>
          </a:xfrm>
        </p:spPr>
        <p:txBody>
          <a:bodyPr>
            <a:normAutofit fontScale="92500" lnSpcReduction="10000"/>
          </a:bodyPr>
          <a:lstStyle/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500" b="1" dirty="0" smtClean="0">
                <a:solidFill>
                  <a:srgbClr val="C00000"/>
                </a:solidFill>
                <a:latin typeface="Calibri" pitchFamily="34" charset="0"/>
              </a:rPr>
              <a:t>Example: </a:t>
            </a:r>
            <a:r>
              <a:rPr lang="en-US" sz="3500" b="1" dirty="0" smtClean="0">
                <a:latin typeface="Calibri" pitchFamily="34" charset="0"/>
              </a:rPr>
              <a:t>Burden Reduction Targeting </a:t>
            </a:r>
            <a:r>
              <a:rPr lang="en-US" sz="3500" b="1" dirty="0">
                <a:latin typeface="Calibri" pitchFamily="34" charset="0"/>
              </a:rPr>
              <a:t>Index for High Burden </a:t>
            </a:r>
            <a:r>
              <a:rPr lang="en-US" sz="3500" b="1" dirty="0" smtClean="0">
                <a:latin typeface="Calibri" pitchFamily="34" charset="0"/>
              </a:rPr>
              <a:t>Households (Section E)</a:t>
            </a:r>
            <a:endParaRPr lang="en-US" sz="35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9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48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431006" y="5562600"/>
            <a:ext cx="8388096" cy="838200"/>
          </a:xfrm>
          <a:prstGeom prst="rect">
            <a:avLst/>
          </a:prstGeom>
        </p:spPr>
        <p:txBody>
          <a:bodyPr vert="horz">
            <a:normAutofit fontScale="47500" lnSpcReduction="2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600" b="1" dirty="0">
                <a:solidFill>
                  <a:srgbClr val="C00000"/>
                </a:solidFill>
                <a:latin typeface="Calibri" pitchFamily="34" charset="0"/>
              </a:rPr>
              <a:t>Note: </a:t>
            </a:r>
            <a:r>
              <a:rPr lang="en-US" sz="3600" dirty="0">
                <a:latin typeface="Calibri" pitchFamily="34" charset="0"/>
              </a:rPr>
              <a:t>The </a:t>
            </a:r>
            <a:r>
              <a:rPr lang="en-US" sz="3600" dirty="0" smtClean="0">
                <a:latin typeface="Calibri" pitchFamily="34" charset="0"/>
              </a:rPr>
              <a:t>Burden Reduction Targeting </a:t>
            </a:r>
            <a:r>
              <a:rPr lang="en-US" sz="3600" dirty="0">
                <a:latin typeface="Calibri" pitchFamily="34" charset="0"/>
              </a:rPr>
              <a:t>Index is </a:t>
            </a:r>
            <a:r>
              <a:rPr lang="en-US" sz="3600" dirty="0">
                <a:solidFill>
                  <a:srgbClr val="C00000"/>
                </a:solidFill>
                <a:latin typeface="Calibri" pitchFamily="34" charset="0"/>
              </a:rPr>
              <a:t>auto-calculated</a:t>
            </a:r>
            <a:r>
              <a:rPr lang="en-US" sz="3600" dirty="0">
                <a:latin typeface="Calibri" pitchFamily="34" charset="0"/>
              </a:rPr>
              <a:t> using data from </a:t>
            </a:r>
            <a:r>
              <a:rPr lang="en-US" sz="3600" dirty="0" smtClean="0">
                <a:latin typeface="Calibri" pitchFamily="34" charset="0"/>
              </a:rPr>
              <a:t>Section B and Section C </a:t>
            </a:r>
            <a:r>
              <a:rPr lang="en-US" sz="3600" dirty="0">
                <a:latin typeface="Calibri" pitchFamily="34" charset="0"/>
              </a:rPr>
              <a:t>of the Energy Burden </a:t>
            </a:r>
            <a:r>
              <a:rPr lang="en-US" sz="3600" dirty="0" smtClean="0">
                <a:latin typeface="Calibri" pitchFamily="34" charset="0"/>
              </a:rPr>
              <a:t>Measures. </a:t>
            </a:r>
            <a:r>
              <a:rPr lang="en-US" sz="3600" dirty="0">
                <a:latin typeface="Calibri" pitchFamily="34" charset="0"/>
              </a:rPr>
              <a:t>For more detailed information on the calculations </a:t>
            </a:r>
            <a:r>
              <a:rPr lang="en-US" sz="3600" dirty="0" smtClean="0">
                <a:latin typeface="Calibri" pitchFamily="34" charset="0"/>
              </a:rPr>
              <a:t>used in the Burden Reduction Targeting Index, see: </a:t>
            </a:r>
            <a:r>
              <a:rPr lang="en-US" sz="3600" dirty="0">
                <a:latin typeface="Calibri" pitchFamily="34" charset="0"/>
                <a:hlinkClick r:id="rId2"/>
              </a:rPr>
              <a:t>https://liheappm.acf.hhs.gov/node/781</a:t>
            </a:r>
            <a:endParaRPr lang="en-US" sz="20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35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9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Font typeface="Wingdings 2"/>
              <a:buNone/>
            </a:pPr>
            <a:endParaRPr lang="en-US" sz="14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 smtClean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2130189"/>
              </p:ext>
            </p:extLst>
          </p:nvPr>
        </p:nvGraphicFramePr>
        <p:xfrm>
          <a:off x="533394" y="2450964"/>
          <a:ext cx="8229605" cy="3000271"/>
        </p:xfrm>
        <a:graphic>
          <a:graphicData uri="http://schemas.openxmlformats.org/drawingml/2006/table">
            <a:tbl>
              <a:tblPr/>
              <a:tblGrid>
                <a:gridCol w="4079987"/>
                <a:gridCol w="691603"/>
                <a:gridCol w="691603"/>
                <a:gridCol w="691603"/>
                <a:gridCol w="691603"/>
                <a:gridCol w="691603"/>
                <a:gridCol w="691603"/>
              </a:tblGrid>
              <a:tr h="227600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V.  ENERGY BURDEN TARGETING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1643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23794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Bill Payment-Assisted Household Main Fuel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46238">
                <a:tc>
                  <a:txBody>
                    <a:bodyPr/>
                    <a:lstStyle/>
                    <a:p>
                      <a:pPr algn="l" fontAlgn="ctr"/>
                      <a:r>
                        <a:rPr lang="en-US" sz="9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All Households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Electricity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Natural Gas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Fuel Oil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Propane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Other Fuels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762">
                <a:tc>
                  <a:txBody>
                    <a:bodyPr/>
                    <a:lstStyle/>
                    <a:p>
                      <a:pPr marL="58738" indent="0"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B.  All Households with 12 Consecutive Months of Bill Data (Main Fuel and Electric)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4762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   Average Percentage Reduction in Energy Burden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22.1%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24.3%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22.0%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259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4762">
                <a:tc>
                  <a:txBody>
                    <a:bodyPr/>
                    <a:lstStyle/>
                    <a:p>
                      <a:pPr marL="58738" indent="0" algn="l" fontAlgn="t"/>
                      <a:r>
                        <a:rPr lang="en-US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C.  High Burden Households with 12 Consecutive Months of Bill Data (Main Fuel and Electric)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31996">
                <a:tc>
                  <a:txBody>
                    <a:bodyPr/>
                    <a:lstStyle/>
                    <a:p>
                      <a:pPr marL="225425" indent="0" algn="l" fontAlgn="ctr"/>
                      <a:r>
                        <a:rPr lang="en-US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10.    Average Percentage Reduction</a:t>
                      </a:r>
                      <a:r>
                        <a:rPr lang="en-US" sz="11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in Energy Burden for High Burden Households</a:t>
                      </a:r>
                      <a:endParaRPr lang="en-US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22.4%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27.6%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23.1%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21.2%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19.5%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11.4%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85000"/>
                      </a:schemeClr>
                    </a:solidFill>
                  </a:tcPr>
                </a:tc>
              </a:tr>
              <a:tr h="125905">
                <a:tc>
                  <a:txBody>
                    <a:bodyPr/>
                    <a:lstStyle/>
                    <a:p>
                      <a:pPr algn="l" fontAlgn="ctr"/>
                      <a:r>
                        <a:rPr lang="en-US" sz="8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77714">
                <a:tc>
                  <a:txBody>
                    <a:bodyPr/>
                    <a:lstStyle/>
                    <a:p>
                      <a:pPr marL="58738" indent="0" algn="l" fontAlgn="ctr"/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D.  </a:t>
                      </a:r>
                      <a:r>
                        <a:rPr lang="en-US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Burden Reduction Targeting </a:t>
                      </a:r>
                      <a:r>
                        <a:rPr lang="en-US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Index for High Burden Households: </a:t>
                      </a:r>
                    </a:p>
                  </a:txBody>
                  <a:tcPr marL="0" marR="0" marT="0" marB="0" anchor="ctr">
                    <a:lnL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101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90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93</a:t>
                      </a:r>
                    </a:p>
                  </a:txBody>
                  <a:tcPr marL="0" marR="0" marT="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7030A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069565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#2C – Questions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/>
              <a:t>Grantee Questions regarding completing the Energy Burden Measures </a:t>
            </a:r>
            <a:r>
              <a:rPr lang="en-US" sz="3600" b="1" dirty="0" smtClean="0"/>
              <a:t>Targeting Indices (Section D and Section E in Section V)?</a:t>
            </a:r>
            <a:endParaRPr lang="en-US" sz="3600" b="1" dirty="0"/>
          </a:p>
          <a:p>
            <a:pPr marL="0" indent="0" algn="ctr"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4551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38200" y="1607820"/>
            <a:ext cx="7772400" cy="460248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smtClean="0"/>
              <a:t>Reporting Requirements</a:t>
            </a:r>
            <a:endParaRPr lang="en-US" sz="32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For FY 2016, the LIHEAP Grantee Survey </a:t>
            </a:r>
            <a:r>
              <a:rPr lang="en-US" sz="2800" u="sng" dirty="0" smtClean="0"/>
              <a:t>AND</a:t>
            </a:r>
            <a:r>
              <a:rPr lang="en-US" sz="2800" dirty="0" smtClean="0"/>
              <a:t> Mandatory LIHEAP Performance Measures sections are </a:t>
            </a:r>
            <a:r>
              <a:rPr lang="en-US" sz="2800" b="1" dirty="0" smtClean="0"/>
              <a:t>required</a:t>
            </a:r>
            <a:r>
              <a:rPr lang="en-US" sz="2800" dirty="0" smtClean="0"/>
              <a:t>. This must be completed by </a:t>
            </a:r>
            <a:r>
              <a:rPr lang="en-US" sz="2800" b="1" dirty="0" smtClean="0"/>
              <a:t>January 31, 2017.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2800" b="1" dirty="0" smtClean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On December </a:t>
            </a:r>
            <a:r>
              <a:rPr lang="en-US" sz="2800" dirty="0" smtClean="0"/>
              <a:t>20, </a:t>
            </a:r>
            <a:r>
              <a:rPr lang="en-US" sz="2800" dirty="0"/>
              <a:t>we provided information on how to begin the Performance Data Form. If you need assistance with </a:t>
            </a:r>
            <a:r>
              <a:rPr lang="en-US" sz="2800" dirty="0" smtClean="0"/>
              <a:t>this, </a:t>
            </a:r>
            <a:r>
              <a:rPr lang="en-US" sz="2800" dirty="0"/>
              <a:t>please contact </a:t>
            </a:r>
            <a:r>
              <a:rPr lang="en-US" sz="2800" dirty="0" smtClean="0"/>
              <a:t>APPRISE.</a:t>
            </a:r>
            <a:endParaRPr lang="en-US" sz="28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5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/>
              <a:t>This webinar will primarily focus on </a:t>
            </a:r>
            <a:r>
              <a:rPr lang="en-US" sz="2800" dirty="0" smtClean="0"/>
              <a:t>the Mandatory LIHEAP Performance Measures section </a:t>
            </a:r>
            <a:r>
              <a:rPr lang="en-US" sz="2800" dirty="0"/>
              <a:t>of the </a:t>
            </a:r>
            <a:r>
              <a:rPr lang="en-US" sz="2800" dirty="0" smtClean="0"/>
              <a:t>LIHEAP Performance </a:t>
            </a:r>
            <a:r>
              <a:rPr lang="en-US" sz="2800" dirty="0"/>
              <a:t>Data </a:t>
            </a:r>
            <a:r>
              <a:rPr lang="en-US" sz="2800" dirty="0" smtClean="0"/>
              <a:t>Form.</a:t>
            </a:r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sz="35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The webinar will also cover the Optional LIHEAP Performance Measures section of the form, for grantees choosing to complete this section.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35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r>
              <a:rPr lang="en-US" dirty="0" err="1" smtClean="0"/>
              <a:t>GoToWebinar</a:t>
            </a:r>
            <a:r>
              <a:rPr lang="en-US" dirty="0" smtClean="0"/>
              <a:t> – Asking a Question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50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" y="1573213"/>
            <a:ext cx="827187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3264" y="5729883"/>
            <a:ext cx="474553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 cap="rnd">
            <a:solidFill>
              <a:srgbClr val="FF7C8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wish to call in and ask a question, you MUST call in by phone rather than connect your audio through your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2387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Restoration and Prevention Measures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+mj-lt"/>
              </a:rPr>
              <a:t>What households do I count </a:t>
            </a:r>
            <a:r>
              <a:rPr lang="en-US" sz="2400" b="1" dirty="0" smtClean="0">
                <a:latin typeface="+mj-lt"/>
              </a:rPr>
              <a:t>under ‘Restoration </a:t>
            </a:r>
            <a:r>
              <a:rPr lang="en-US" sz="2400" b="1" dirty="0">
                <a:latin typeface="+mj-lt"/>
              </a:rPr>
              <a:t>of Home Energy Service’ </a:t>
            </a:r>
            <a:r>
              <a:rPr lang="en-US" sz="2400" b="1" dirty="0" smtClean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Section VI)?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000" dirty="0">
                <a:latin typeface="+mj-lt"/>
              </a:rPr>
              <a:t>The sample for Section VI should </a:t>
            </a:r>
            <a:r>
              <a:rPr lang="en-US" sz="2000" u="sng" dirty="0">
                <a:latin typeface="+mj-lt"/>
              </a:rPr>
              <a:t>include ALL LIHEAP households</a:t>
            </a:r>
            <a:r>
              <a:rPr lang="en-US" sz="2000" dirty="0">
                <a:latin typeface="+mj-lt"/>
              </a:rPr>
              <a:t> for which LIHEAP assistance led to the </a:t>
            </a:r>
            <a:r>
              <a:rPr lang="en-US" sz="2000" b="1" i="1" dirty="0">
                <a:latin typeface="+mj-lt"/>
              </a:rPr>
              <a:t>restoration</a:t>
            </a:r>
            <a:r>
              <a:rPr lang="en-US" sz="2000" dirty="0">
                <a:latin typeface="+mj-lt"/>
              </a:rPr>
              <a:t> of a household’s energy service during the fiscal year. This may differ from the sample used for the Energy Burden </a:t>
            </a:r>
            <a:r>
              <a:rPr lang="en-US" sz="2000" dirty="0" smtClean="0">
                <a:latin typeface="+mj-lt"/>
              </a:rPr>
              <a:t>Measures Section </a:t>
            </a:r>
            <a:r>
              <a:rPr lang="en-US" sz="2000" dirty="0">
                <a:latin typeface="+mj-lt"/>
              </a:rPr>
              <a:t>(Section V). </a:t>
            </a:r>
            <a:endParaRPr lang="en-US" sz="2000" dirty="0" smtClean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C00000"/>
                </a:solidFill>
                <a:latin typeface="+mj-lt"/>
              </a:rPr>
              <a:t>Energy Burden Measures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800" dirty="0">
                <a:latin typeface="+mj-lt"/>
              </a:rPr>
              <a:t>(Section V) – Only included households who received Bill Payment </a:t>
            </a:r>
            <a:r>
              <a:rPr lang="en-US" sz="1800" dirty="0" smtClean="0">
                <a:latin typeface="+mj-lt"/>
              </a:rPr>
              <a:t>Assistance</a:t>
            </a:r>
          </a:p>
          <a:p>
            <a:pPr marL="32004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C00000"/>
                </a:solidFill>
                <a:latin typeface="+mj-lt"/>
              </a:rPr>
              <a:t>Restoration Measures </a:t>
            </a:r>
            <a:r>
              <a:rPr lang="en-US" sz="1800" dirty="0">
                <a:latin typeface="+mj-lt"/>
              </a:rPr>
              <a:t>(Section VI) – Includes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u="sng" dirty="0">
                <a:latin typeface="+mj-lt"/>
              </a:rPr>
              <a:t>ALL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LIHEAP households (Bill Payment Assistance + Weatherization + Equipment Repair/Replacement</a:t>
            </a:r>
            <a:r>
              <a:rPr lang="en-US" sz="1800" dirty="0" smtClean="0">
                <a:latin typeface="+mj-lt"/>
              </a:rPr>
              <a:t>)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Note: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Excludes households only receiving SNAP nominal payments</a:t>
            </a:r>
            <a:endParaRPr lang="en-US" sz="18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001831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#2A: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Restoration of Home Energy Service Measures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fontScale="85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800" b="1" dirty="0">
                <a:latin typeface="+mj-lt"/>
              </a:rPr>
              <a:t>What data should be reported </a:t>
            </a:r>
            <a:r>
              <a:rPr lang="en-US" sz="2800" b="1" dirty="0" smtClean="0">
                <a:latin typeface="+mj-lt"/>
              </a:rPr>
              <a:t>under ‘Restoration </a:t>
            </a:r>
            <a:r>
              <a:rPr lang="en-US" sz="2800" b="1" dirty="0">
                <a:latin typeface="+mj-lt"/>
              </a:rPr>
              <a:t>of Home Energy Service’ </a:t>
            </a:r>
            <a:r>
              <a:rPr lang="en-US" sz="2800" b="1" dirty="0" smtClean="0">
                <a:latin typeface="+mj-lt"/>
              </a:rPr>
              <a:t>(</a:t>
            </a:r>
            <a:r>
              <a:rPr lang="en-US" sz="2800" b="1" dirty="0">
                <a:latin typeface="+mj-lt"/>
              </a:rPr>
              <a:t>Section VI)?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+mj-lt"/>
              </a:rPr>
              <a:t>The data fields in Section VI require specific information on the number of occurrences in which LIHEAP assistance led to the restoration of a household’s energy service during the fiscal year. </a:t>
            </a:r>
            <a:endParaRPr lang="en-US" dirty="0" smtClean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dirty="0">
                <a:latin typeface="+mj-lt"/>
              </a:rPr>
              <a:t>Grantees are required to report on the number of times LIHEAP was used to restore service in the following </a:t>
            </a:r>
            <a:r>
              <a:rPr lang="en-US" dirty="0" smtClean="0">
                <a:latin typeface="+mj-lt"/>
              </a:rPr>
              <a:t>situations: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100" dirty="0">
                <a:latin typeface="+mj-lt"/>
              </a:rPr>
              <a:t>Energy Service Restored After Disconnection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100" dirty="0">
                <a:latin typeface="+mj-lt"/>
              </a:rPr>
              <a:t>Fuel Delivered to Home that Ran Out of Fuel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100" dirty="0">
                <a:latin typeface="+mj-lt"/>
              </a:rPr>
              <a:t>Repair/Replacement of Inoperable Home Energy Equipment</a:t>
            </a:r>
            <a:endParaRPr lang="en-US" sz="21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1900" b="1" i="1" dirty="0">
              <a:latin typeface="+mj-lt"/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en-US" sz="1900" i="1" dirty="0">
                <a:latin typeface="+mj-lt"/>
              </a:rPr>
              <a:t>For more information on the data collection guidelines for the Restoration Measures, please see the </a:t>
            </a:r>
            <a:r>
              <a:rPr lang="en-US" sz="19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"LIHEAP Performance Measures Data Collection Guide - Criteria for Determining Service Restoration” supplement on the Performance Management Website</a:t>
            </a:r>
            <a:r>
              <a:rPr lang="en-US" sz="19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1900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308973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#2A: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Restoration of Home Energy Service Measures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8339" y="1447800"/>
            <a:ext cx="8633261" cy="914400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1600" b="1" dirty="0">
                <a:latin typeface="+mj-lt"/>
              </a:rPr>
              <a:t>Energy Service Restored After </a:t>
            </a:r>
            <a:r>
              <a:rPr lang="en-US" sz="1600" b="1" dirty="0" smtClean="0">
                <a:latin typeface="+mj-lt"/>
              </a:rPr>
              <a:t>Disconnection (Row A1). </a:t>
            </a:r>
            <a:r>
              <a:rPr lang="en-US" sz="1600" dirty="0">
                <a:latin typeface="+mj-lt"/>
              </a:rPr>
              <a:t>Grantees should report on the number of occurrences during the fiscal year in which LIHEAP assistance led to the restoration of a household’s energy service after a disconnection</a:t>
            </a:r>
            <a:r>
              <a:rPr lang="en-US" sz="1600" dirty="0" smtClean="0">
                <a:latin typeface="+mj-lt"/>
              </a:rPr>
              <a:t>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6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1600" b="1" dirty="0">
              <a:latin typeface="Calibri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53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469" y="2356574"/>
            <a:ext cx="8610600" cy="179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82036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#2A: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Restoration of Home Energy Service Measures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737" y="1467678"/>
            <a:ext cx="8610600" cy="1796769"/>
          </a:xfrm>
          <a:prstGeom prst="rect">
            <a:avLst/>
          </a:prstGeom>
        </p:spPr>
      </p:pic>
      <p:sp>
        <p:nvSpPr>
          <p:cNvPr id="6" name="Content Placeholder 7"/>
          <p:cNvSpPr txBox="1">
            <a:spLocks/>
          </p:cNvSpPr>
          <p:nvPr/>
        </p:nvSpPr>
        <p:spPr>
          <a:xfrm>
            <a:off x="603503" y="3314487"/>
            <a:ext cx="8365435" cy="354351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en-US" sz="1300" b="1" dirty="0"/>
              <a:t>Energy Source </a:t>
            </a:r>
            <a:r>
              <a:rPr lang="en-US" sz="1300" dirty="0"/>
              <a:t>– Grantees should report the number of occurrences in which LIHEAP assistance was used to restore a disconnected household’s energy service, </a:t>
            </a:r>
            <a:r>
              <a:rPr lang="en-US" sz="1300" b="1" u="sng" dirty="0"/>
              <a:t>based on the energy source where the LIHEAP benefit was </a:t>
            </a:r>
            <a:r>
              <a:rPr lang="en-US" sz="1300" b="1" u="sng" dirty="0" smtClean="0"/>
              <a:t>applied</a:t>
            </a:r>
            <a:r>
              <a:rPr lang="en-US" sz="1300" dirty="0" smtClean="0"/>
              <a:t>.  Please note that in some cases, </a:t>
            </a:r>
            <a:r>
              <a:rPr lang="en-US" sz="1300" dirty="0"/>
              <a:t>this may not be the household’s primary fuel </a:t>
            </a:r>
            <a:r>
              <a:rPr lang="en-US" sz="1300" dirty="0" smtClean="0"/>
              <a:t>source. </a:t>
            </a:r>
            <a:endParaRPr lang="en-US" sz="1300" dirty="0"/>
          </a:p>
          <a:p>
            <a:pPr lvl="1">
              <a:buSzPct val="100000"/>
            </a:pPr>
            <a:r>
              <a:rPr lang="en-US" sz="1300" b="1" dirty="0">
                <a:solidFill>
                  <a:srgbClr val="C00000"/>
                </a:solidFill>
              </a:rPr>
              <a:t>Note: </a:t>
            </a:r>
            <a:r>
              <a:rPr lang="en-US" sz="1300" dirty="0"/>
              <a:t>Households could have experienced multiple instances in which LIHEAP assistance was used to restore their energy service during the fiscal year. </a:t>
            </a:r>
            <a:r>
              <a:rPr lang="en-US" sz="1300" b="1" dirty="0"/>
              <a:t>Each separate occurrence should be reported on in this section. </a:t>
            </a:r>
            <a:endParaRPr lang="en-US" sz="1300" b="1" dirty="0" smtClean="0">
              <a:solidFill>
                <a:srgbClr val="C00000"/>
              </a:solidFill>
            </a:endParaRPr>
          </a:p>
          <a:p>
            <a:pPr lvl="1">
              <a:buSzPct val="100000"/>
            </a:pPr>
            <a:r>
              <a:rPr lang="en-US" sz="1300" b="1" dirty="0" smtClean="0">
                <a:solidFill>
                  <a:srgbClr val="C00000"/>
                </a:solidFill>
              </a:rPr>
              <a:t>Note</a:t>
            </a:r>
            <a:r>
              <a:rPr lang="en-US" sz="1300" b="1" dirty="0">
                <a:solidFill>
                  <a:srgbClr val="C00000"/>
                </a:solidFill>
              </a:rPr>
              <a:t>: </a:t>
            </a:r>
            <a:r>
              <a:rPr lang="en-US" sz="1300" dirty="0"/>
              <a:t>Fuel Oil, Propane, and Other Fuels columns are “blacked-out” because </a:t>
            </a:r>
            <a:r>
              <a:rPr lang="en-US" sz="1300" dirty="0" smtClean="0"/>
              <a:t>these data should </a:t>
            </a:r>
            <a:r>
              <a:rPr lang="en-US" sz="1300" dirty="0"/>
              <a:t>be reported in Row </a:t>
            </a:r>
            <a:r>
              <a:rPr lang="en-US" sz="1300" dirty="0" smtClean="0"/>
              <a:t>A2 (for instances where household ran out of fuel). </a:t>
            </a:r>
            <a:endParaRPr lang="en-US" sz="1300" b="1" dirty="0"/>
          </a:p>
          <a:p>
            <a:pPr>
              <a:buSzPct val="100000"/>
            </a:pPr>
            <a:r>
              <a:rPr lang="en-US" sz="1300" b="1" dirty="0"/>
              <a:t>All Occurrences </a:t>
            </a:r>
            <a:r>
              <a:rPr lang="en-US" sz="1300" dirty="0"/>
              <a:t>– </a:t>
            </a:r>
            <a:r>
              <a:rPr lang="en-US" sz="1300" dirty="0" smtClean="0"/>
              <a:t>The column for ‘All Occurrences’ is the sum of the counts reported for each energy source.  This column is </a:t>
            </a:r>
            <a:r>
              <a:rPr lang="en-US" sz="1300" b="1" dirty="0" smtClean="0">
                <a:solidFill>
                  <a:srgbClr val="C00000"/>
                </a:solidFill>
              </a:rPr>
              <a:t>auto-calculated</a:t>
            </a:r>
            <a:r>
              <a:rPr lang="en-US" sz="1300" dirty="0" smtClean="0"/>
              <a:t> “on-the-fly” as grantees input data into the fields for each energy source. </a:t>
            </a:r>
          </a:p>
          <a:p>
            <a:pPr>
              <a:buSzPct val="100000"/>
            </a:pPr>
            <a:r>
              <a:rPr lang="en-US" sz="1300" b="1" dirty="0"/>
              <a:t>Pre-pay Clients </a:t>
            </a:r>
            <a:r>
              <a:rPr lang="en-US" sz="1300" dirty="0"/>
              <a:t>– For FY 2016, electric pre-pay clients whose account ran out of funds, and who had their energy service restored with a LIHEAP benefit </a:t>
            </a:r>
            <a:r>
              <a:rPr lang="en-US" sz="1300" u="sng" dirty="0"/>
              <a:t>should be reported in Row A1 (“Disconnection”) under electricity</a:t>
            </a:r>
            <a:r>
              <a:rPr lang="en-US" sz="1300" dirty="0"/>
              <a:t>. If applicable, grantees should include a note of this in their form. Please note that this guidance may change for FY 2017</a:t>
            </a:r>
            <a:r>
              <a:rPr lang="en-US" sz="1300" dirty="0" smtClean="0"/>
              <a:t>.</a:t>
            </a:r>
            <a:endParaRPr lang="en-US" sz="1300" dirty="0"/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Font typeface="Wingdings 2"/>
              <a:buNone/>
            </a:pPr>
            <a:endParaRPr lang="en-US" sz="16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1600" b="1" dirty="0" smtClean="0">
              <a:latin typeface="Calibri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3032467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#2A: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Restoration of Home Energy Service Measures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8339" y="1447800"/>
            <a:ext cx="8633261" cy="914400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1600" b="1" dirty="0">
                <a:latin typeface="+mj-lt"/>
              </a:rPr>
              <a:t>Fuel Delivered to Home that Ran Out of Fuel </a:t>
            </a:r>
            <a:r>
              <a:rPr lang="en-US" sz="1600" b="1" dirty="0" smtClean="0">
                <a:latin typeface="+mj-lt"/>
              </a:rPr>
              <a:t>(Row A2). </a:t>
            </a:r>
            <a:r>
              <a:rPr lang="en-US" sz="1600" dirty="0">
                <a:latin typeface="+mj-lt"/>
              </a:rPr>
              <a:t>Grantees should report on the number of occurrences during the fiscal year in which LIHEAP assistance resulted in the delivery of fuel to a home after the household had run out of fuel. 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6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1600" b="1" dirty="0">
              <a:latin typeface="Calibri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55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148" y="2514600"/>
            <a:ext cx="8569452" cy="15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4372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#2A: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Restoration of Home Energy Service Measures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56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03503" y="3124199"/>
            <a:ext cx="8365435" cy="373380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en-US" sz="1300" b="1" dirty="0"/>
              <a:t>Energy Source </a:t>
            </a:r>
            <a:r>
              <a:rPr lang="en-US" sz="1300" dirty="0"/>
              <a:t>– Grantees should report the number of occurrences in which LIHEAP assistance was used to restore </a:t>
            </a:r>
            <a:r>
              <a:rPr lang="en-US" sz="1300" dirty="0" smtClean="0"/>
              <a:t>energy service to a household that ran out of fuel, </a:t>
            </a:r>
            <a:r>
              <a:rPr lang="en-US" sz="1300" b="1" u="sng" dirty="0"/>
              <a:t>based on the energy source where the LIHEAP benefit was </a:t>
            </a:r>
            <a:r>
              <a:rPr lang="en-US" sz="1300" b="1" u="sng" dirty="0" smtClean="0"/>
              <a:t>applied</a:t>
            </a:r>
            <a:r>
              <a:rPr lang="en-US" sz="1300" dirty="0" smtClean="0"/>
              <a:t>.  Please note that in some cases, </a:t>
            </a:r>
            <a:r>
              <a:rPr lang="en-US" sz="1300" dirty="0"/>
              <a:t>this may not be the household’s primary fuel </a:t>
            </a:r>
            <a:r>
              <a:rPr lang="en-US" sz="1300" dirty="0" smtClean="0"/>
              <a:t>source. </a:t>
            </a:r>
            <a:endParaRPr lang="en-US" sz="1300" dirty="0"/>
          </a:p>
          <a:p>
            <a:pPr lvl="1">
              <a:buSzPct val="100000"/>
            </a:pPr>
            <a:r>
              <a:rPr lang="en-US" sz="1300" b="1" dirty="0">
                <a:solidFill>
                  <a:srgbClr val="C00000"/>
                </a:solidFill>
              </a:rPr>
              <a:t>Note: </a:t>
            </a:r>
            <a:r>
              <a:rPr lang="en-US" sz="1300" dirty="0"/>
              <a:t>Households could have experienced multiple instances in which LIHEAP assistance was used to restore their energy service during the fiscal year. </a:t>
            </a:r>
            <a:r>
              <a:rPr lang="en-US" sz="1300" b="1" dirty="0"/>
              <a:t>Each separate occurrence should be reported on in this section. </a:t>
            </a:r>
            <a:endParaRPr lang="en-US" sz="1300" b="1" dirty="0" smtClean="0">
              <a:solidFill>
                <a:srgbClr val="C00000"/>
              </a:solidFill>
            </a:endParaRPr>
          </a:p>
          <a:p>
            <a:pPr lvl="1">
              <a:buSzPct val="100000"/>
            </a:pPr>
            <a:r>
              <a:rPr lang="en-US" sz="1300" b="1" dirty="0" smtClean="0">
                <a:solidFill>
                  <a:srgbClr val="C00000"/>
                </a:solidFill>
              </a:rPr>
              <a:t>Note</a:t>
            </a:r>
            <a:r>
              <a:rPr lang="en-US" sz="1300" b="1" dirty="0">
                <a:solidFill>
                  <a:srgbClr val="C00000"/>
                </a:solidFill>
              </a:rPr>
              <a:t>: </a:t>
            </a:r>
            <a:r>
              <a:rPr lang="en-US" sz="1300" dirty="0" smtClean="0"/>
              <a:t>Electricity and Natural Gas columns </a:t>
            </a:r>
            <a:r>
              <a:rPr lang="en-US" sz="1300" dirty="0"/>
              <a:t>are “blacked-out” because </a:t>
            </a:r>
            <a:r>
              <a:rPr lang="en-US" sz="1300" dirty="0" smtClean="0"/>
              <a:t>these data should </a:t>
            </a:r>
            <a:r>
              <a:rPr lang="en-US" sz="1300" dirty="0"/>
              <a:t>be reported in Row </a:t>
            </a:r>
            <a:r>
              <a:rPr lang="en-US" sz="1300" dirty="0" smtClean="0"/>
              <a:t>A1 (for instances where household’s energy service was disconnected).</a:t>
            </a:r>
          </a:p>
          <a:p>
            <a:pPr marL="320040" lvl="1" indent="0">
              <a:buSzPct val="100000"/>
              <a:buNone/>
            </a:pPr>
            <a:endParaRPr lang="en-US" sz="1300" b="1" dirty="0"/>
          </a:p>
          <a:p>
            <a:pPr>
              <a:buSzPct val="100000"/>
            </a:pPr>
            <a:r>
              <a:rPr lang="en-US" sz="1300" b="1" dirty="0"/>
              <a:t>All Occurrences </a:t>
            </a:r>
            <a:r>
              <a:rPr lang="en-US" sz="1300" dirty="0"/>
              <a:t>– </a:t>
            </a:r>
            <a:r>
              <a:rPr lang="en-US" sz="1300" dirty="0" smtClean="0"/>
              <a:t>The column for ‘All Occurrences’ is the sum of the counts reported for each energy source (fuel oil, propane, and other fuels).  This column is </a:t>
            </a:r>
            <a:r>
              <a:rPr lang="en-US" sz="1300" b="1" dirty="0" smtClean="0">
                <a:solidFill>
                  <a:srgbClr val="C00000"/>
                </a:solidFill>
              </a:rPr>
              <a:t>auto-calculated</a:t>
            </a:r>
            <a:r>
              <a:rPr lang="en-US" sz="1300" dirty="0" smtClean="0"/>
              <a:t> “on-the-fly” as grantees input data into the fields for each energy source.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Font typeface="Wingdings 2"/>
              <a:buNone/>
            </a:pPr>
            <a:endParaRPr lang="en-US" sz="16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1600" b="1" dirty="0" smtClean="0">
              <a:latin typeface="Calibri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270" y="1488296"/>
            <a:ext cx="8569452" cy="15321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393105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#2A: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Restoration of Home Energy Service Measures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8339" y="1447800"/>
            <a:ext cx="8633261" cy="914400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1600" b="1" dirty="0">
                <a:latin typeface="+mj-lt"/>
              </a:rPr>
              <a:t>Repair/Replacement of Inoperable Home Energy </a:t>
            </a:r>
            <a:r>
              <a:rPr lang="en-US" sz="1600" b="1" dirty="0" smtClean="0">
                <a:latin typeface="+mj-lt"/>
              </a:rPr>
              <a:t>Equipment (Row A3). </a:t>
            </a:r>
            <a:r>
              <a:rPr lang="en-US" sz="1600" dirty="0">
                <a:latin typeface="+mj-lt"/>
              </a:rPr>
              <a:t>Grantees should report on the number of occurrences during the fiscal year in which households had inoperable heating or cooling equipment repaired or replaced using LIHEAP funds.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6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1600" b="1" dirty="0">
              <a:latin typeface="Calibri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57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669" y="2314569"/>
            <a:ext cx="8610600" cy="17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4414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#2A: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Restoration of Home Energy Service Measures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03503" y="3352801"/>
            <a:ext cx="8365435" cy="3505200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en-US" sz="1300" b="1" dirty="0">
                <a:latin typeface="+mj-lt"/>
              </a:rPr>
              <a:t>Energy Source </a:t>
            </a:r>
            <a:r>
              <a:rPr lang="en-US" sz="1300" dirty="0">
                <a:latin typeface="+mj-lt"/>
              </a:rPr>
              <a:t>– Grantees should report the number of occurrences in which LIHEAP assistance was used to </a:t>
            </a:r>
            <a:r>
              <a:rPr lang="en-US" sz="1300" dirty="0" smtClean="0">
                <a:latin typeface="+mj-lt"/>
              </a:rPr>
              <a:t>repair/replace a households </a:t>
            </a:r>
            <a:r>
              <a:rPr lang="en-US" sz="1300" i="1" dirty="0" smtClean="0">
                <a:latin typeface="+mj-lt"/>
              </a:rPr>
              <a:t>inoperable</a:t>
            </a:r>
            <a:r>
              <a:rPr lang="en-US" sz="1300" dirty="0" smtClean="0">
                <a:latin typeface="+mj-lt"/>
              </a:rPr>
              <a:t> home energy equipment, </a:t>
            </a:r>
            <a:r>
              <a:rPr lang="en-US" sz="1300" b="1" u="sng" dirty="0">
                <a:latin typeface="+mj-lt"/>
              </a:rPr>
              <a:t>based on the fuel source for the equipment that was repaired or replaced</a:t>
            </a:r>
            <a:r>
              <a:rPr lang="en-US" sz="1300" dirty="0" smtClean="0">
                <a:latin typeface="+mj-lt"/>
              </a:rPr>
              <a:t>.  This should </a:t>
            </a:r>
            <a:r>
              <a:rPr lang="en-US" sz="1300" i="1" dirty="0" smtClean="0">
                <a:latin typeface="+mj-lt"/>
              </a:rPr>
              <a:t>always</a:t>
            </a:r>
            <a:r>
              <a:rPr lang="en-US" sz="1300" dirty="0" smtClean="0">
                <a:latin typeface="+mj-lt"/>
              </a:rPr>
              <a:t> be the </a:t>
            </a:r>
            <a:r>
              <a:rPr lang="en-US" sz="1300" dirty="0">
                <a:latin typeface="+mj-lt"/>
              </a:rPr>
              <a:t>household’s primary heating or electric source (e.g. AC)</a:t>
            </a:r>
            <a:r>
              <a:rPr lang="en-US" sz="1300" dirty="0" smtClean="0">
                <a:latin typeface="+mj-lt"/>
              </a:rPr>
              <a:t>. </a:t>
            </a:r>
            <a:endParaRPr lang="en-US" sz="1300" dirty="0">
              <a:latin typeface="+mj-lt"/>
            </a:endParaRPr>
          </a:p>
          <a:p>
            <a:pPr lvl="1">
              <a:buSzPct val="100000"/>
            </a:pPr>
            <a:r>
              <a:rPr lang="en-US" sz="1300" b="1" dirty="0">
                <a:solidFill>
                  <a:srgbClr val="C00000"/>
                </a:solidFill>
                <a:latin typeface="+mj-lt"/>
              </a:rPr>
              <a:t>Note: </a:t>
            </a:r>
            <a:r>
              <a:rPr lang="en-US" sz="1300" dirty="0">
                <a:latin typeface="+mj-lt"/>
              </a:rPr>
              <a:t>Households could have experienced multiple instances in which LIHEAP assistance was used to </a:t>
            </a:r>
            <a:r>
              <a:rPr lang="en-US" sz="1300" dirty="0" smtClean="0">
                <a:latin typeface="+mj-lt"/>
              </a:rPr>
              <a:t>repair/replace a household’s </a:t>
            </a:r>
            <a:r>
              <a:rPr lang="en-US" sz="1300" i="1" dirty="0" smtClean="0">
                <a:latin typeface="+mj-lt"/>
              </a:rPr>
              <a:t>inoperable</a:t>
            </a:r>
            <a:r>
              <a:rPr lang="en-US" sz="1300" dirty="0" smtClean="0">
                <a:latin typeface="+mj-lt"/>
              </a:rPr>
              <a:t>. </a:t>
            </a:r>
            <a:r>
              <a:rPr lang="en-US" sz="1300" b="1" dirty="0">
                <a:latin typeface="+mj-lt"/>
              </a:rPr>
              <a:t>Each separate occurrence should be reported on in this section. </a:t>
            </a:r>
            <a:endParaRPr lang="en-US" sz="1300" b="1" dirty="0" smtClean="0">
              <a:latin typeface="+mj-lt"/>
            </a:endParaRPr>
          </a:p>
          <a:p>
            <a:pPr marL="320040" lvl="1" indent="0">
              <a:buSzPct val="100000"/>
              <a:buNone/>
            </a:pPr>
            <a:endParaRPr lang="en-US" sz="1300" b="1" dirty="0" smtClean="0">
              <a:solidFill>
                <a:srgbClr val="C00000"/>
              </a:solidFill>
              <a:latin typeface="+mj-lt"/>
            </a:endParaRPr>
          </a:p>
          <a:p>
            <a:pPr>
              <a:buSzPct val="100000"/>
            </a:pPr>
            <a:r>
              <a:rPr lang="en-US" sz="1300" b="1" dirty="0" smtClean="0">
                <a:latin typeface="+mj-lt"/>
              </a:rPr>
              <a:t>All </a:t>
            </a:r>
            <a:r>
              <a:rPr lang="en-US" sz="1300" b="1" dirty="0">
                <a:latin typeface="+mj-lt"/>
              </a:rPr>
              <a:t>Occurrences </a:t>
            </a:r>
            <a:r>
              <a:rPr lang="en-US" sz="1300" dirty="0">
                <a:latin typeface="+mj-lt"/>
              </a:rPr>
              <a:t>– This is a sum of the total number of instances in which LIHEAP assistance was used to repair/replace a household’s </a:t>
            </a:r>
            <a:r>
              <a:rPr lang="en-US" sz="1300" i="1" dirty="0">
                <a:latin typeface="+mj-lt"/>
              </a:rPr>
              <a:t>inoperable</a:t>
            </a:r>
            <a:r>
              <a:rPr lang="en-US" sz="1300" dirty="0">
                <a:latin typeface="+mj-lt"/>
              </a:rPr>
              <a:t> home energy </a:t>
            </a:r>
            <a:r>
              <a:rPr lang="en-US" sz="1300" dirty="0" smtClean="0">
                <a:latin typeface="+mj-lt"/>
              </a:rPr>
              <a:t>equipment.  This column is </a:t>
            </a:r>
            <a:r>
              <a:rPr lang="en-US" sz="1300" b="1" dirty="0" smtClean="0">
                <a:solidFill>
                  <a:srgbClr val="C00000"/>
                </a:solidFill>
                <a:latin typeface="+mj-lt"/>
              </a:rPr>
              <a:t>auto-calculated</a:t>
            </a:r>
            <a:r>
              <a:rPr lang="en-US" sz="1300" dirty="0" smtClean="0">
                <a:latin typeface="+mj-lt"/>
              </a:rPr>
              <a:t> “on-the-fly” as grantees input data into the fields for each energy source.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Font typeface="Wingdings 2"/>
              <a:buNone/>
            </a:pPr>
            <a:endParaRPr lang="en-US" sz="16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1600" b="1" dirty="0" smtClean="0">
              <a:latin typeface="Calibri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025" y="1440829"/>
            <a:ext cx="8610600" cy="178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90032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Topic #2A –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Grantee Questions regarding completing the Restoration of Home Energy Service Measures (Section VI)?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1634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are the LIHEAP Performance Measures?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838200" y="1607820"/>
            <a:ext cx="7772400" cy="4602480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dirty="0" smtClean="0"/>
              <a:t>The Performance Measures Section asks all state grantees to report on the following LIHEAP outcomes:</a:t>
            </a:r>
            <a:endParaRPr lang="en-US" sz="2800" b="1" dirty="0"/>
          </a:p>
          <a:p>
            <a:pPr marL="0" inden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Reduction of Home Energy Burden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Evaluates LIHEAP impact on energy burden using Change in Energy Burden Indicators, Benefit Targeting Index, and Burden Reduction Targeting Index 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5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Restoration of Home Energy Service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Measures the impact of LIHEAP on restoration of home energy service, which can eliminate health and safety risks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None/>
            </a:pPr>
            <a:endParaRPr lang="en-US" sz="3500" dirty="0"/>
          </a:p>
          <a:p>
            <a:pPr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800" dirty="0" smtClean="0"/>
              <a:t>Prevention of Loss of Home Energy Service 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r>
              <a:rPr lang="en-US" dirty="0" smtClean="0"/>
              <a:t>Measures the impact of LIHEAP on preventing loss of home energy service, which can eliminate costs of restoration and minimize health and safety risks</a:t>
            </a:r>
          </a:p>
          <a:p>
            <a:pPr lvl="1">
              <a:lnSpc>
                <a:spcPct val="90000"/>
              </a:lnSpc>
              <a:spcBef>
                <a:spcPts val="0"/>
              </a:spcBef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5937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r>
              <a:rPr lang="en-US" dirty="0" err="1" smtClean="0"/>
              <a:t>GoToWebinar</a:t>
            </a:r>
            <a:r>
              <a:rPr lang="en-US" dirty="0" smtClean="0"/>
              <a:t> – Asking a Question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60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" y="1573213"/>
            <a:ext cx="827187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3264" y="5729883"/>
            <a:ext cx="474553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 cap="rnd">
            <a:solidFill>
              <a:srgbClr val="FF7C8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wish to call in and ask a question, you MUST call in by phone rather than connect your audio through your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10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Restoration and Prevention Measures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2400" b="1" dirty="0">
                <a:latin typeface="+mj-lt"/>
              </a:rPr>
              <a:t>What households do I count </a:t>
            </a:r>
            <a:r>
              <a:rPr lang="en-US" sz="2400" b="1" dirty="0" smtClean="0">
                <a:latin typeface="+mj-lt"/>
              </a:rPr>
              <a:t>under ‘Prevention </a:t>
            </a:r>
            <a:r>
              <a:rPr lang="en-US" sz="2400" b="1" dirty="0">
                <a:latin typeface="+mj-lt"/>
              </a:rPr>
              <a:t>of Loss of Home Energy Service’ </a:t>
            </a:r>
            <a:r>
              <a:rPr lang="en-US" sz="2400" b="1" dirty="0" smtClean="0">
                <a:latin typeface="+mj-lt"/>
              </a:rPr>
              <a:t>(</a:t>
            </a:r>
            <a:r>
              <a:rPr lang="en-US" sz="2400" b="1" dirty="0">
                <a:latin typeface="+mj-lt"/>
              </a:rPr>
              <a:t>Section </a:t>
            </a:r>
            <a:r>
              <a:rPr lang="en-US" sz="2400" b="1" dirty="0" smtClean="0">
                <a:latin typeface="+mj-lt"/>
              </a:rPr>
              <a:t>VII</a:t>
            </a:r>
            <a:r>
              <a:rPr lang="en-US" sz="2400" b="1" dirty="0">
                <a:latin typeface="+mj-lt"/>
              </a:rPr>
              <a:t>)?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000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buSzTx/>
              <a:defRPr/>
            </a:pPr>
            <a:r>
              <a:rPr lang="en-US" sz="2000" dirty="0">
                <a:latin typeface="+mj-lt"/>
              </a:rPr>
              <a:t>The sample for Section VII </a:t>
            </a:r>
            <a:r>
              <a:rPr lang="en-US" sz="2000" u="sng" dirty="0">
                <a:latin typeface="+mj-lt"/>
              </a:rPr>
              <a:t>should include ALL LIHEAP households</a:t>
            </a:r>
            <a:r>
              <a:rPr lang="en-US" sz="2000" dirty="0">
                <a:latin typeface="+mj-lt"/>
              </a:rPr>
              <a:t> for which LIHEAP assistance led to the </a:t>
            </a:r>
            <a:r>
              <a:rPr lang="en-US" sz="2000" b="1" i="1" dirty="0">
                <a:latin typeface="+mj-lt"/>
              </a:rPr>
              <a:t>prevention</a:t>
            </a:r>
            <a:r>
              <a:rPr lang="en-US" sz="2000" dirty="0">
                <a:latin typeface="+mj-lt"/>
              </a:rPr>
              <a:t> of a household’s loss of energy service, during the fiscal year. This may also differ from the sample used for the Energy Burden Section (Section V).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C00000"/>
                </a:solidFill>
                <a:latin typeface="+mj-lt"/>
              </a:rPr>
              <a:t>Energy Burden Measures</a:t>
            </a:r>
            <a:r>
              <a:rPr lang="en-US" sz="1800" dirty="0">
                <a:solidFill>
                  <a:srgbClr val="C00000"/>
                </a:solidFill>
                <a:latin typeface="+mj-lt"/>
              </a:rPr>
              <a:t> </a:t>
            </a:r>
            <a:r>
              <a:rPr lang="en-US" sz="1800" dirty="0">
                <a:latin typeface="+mj-lt"/>
              </a:rPr>
              <a:t>(Section V) – Only </a:t>
            </a:r>
            <a:r>
              <a:rPr lang="en-US" sz="1800" dirty="0" smtClean="0">
                <a:latin typeface="+mj-lt"/>
              </a:rPr>
              <a:t>includes </a:t>
            </a:r>
            <a:r>
              <a:rPr lang="en-US" sz="1800" dirty="0">
                <a:latin typeface="+mj-lt"/>
              </a:rPr>
              <a:t>households who received Bill Payment </a:t>
            </a:r>
            <a:r>
              <a:rPr lang="en-US" sz="1800" dirty="0" smtClean="0">
                <a:latin typeface="+mj-lt"/>
              </a:rPr>
              <a:t>Assistance</a:t>
            </a:r>
          </a:p>
          <a:p>
            <a:pPr marL="320040" lvl="1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800" dirty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1800" b="1" dirty="0">
                <a:solidFill>
                  <a:srgbClr val="C00000"/>
                </a:solidFill>
                <a:latin typeface="+mj-lt"/>
              </a:rPr>
              <a:t>Prevention Measures </a:t>
            </a:r>
            <a:r>
              <a:rPr lang="en-US" sz="1800" dirty="0">
                <a:latin typeface="+mj-lt"/>
              </a:rPr>
              <a:t>(Section VII) – Includes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b="1" u="sng" dirty="0">
                <a:latin typeface="+mj-lt"/>
              </a:rPr>
              <a:t>ALL</a:t>
            </a:r>
            <a:r>
              <a:rPr lang="en-US" sz="1800" b="1" dirty="0">
                <a:latin typeface="+mj-lt"/>
              </a:rPr>
              <a:t> </a:t>
            </a:r>
            <a:r>
              <a:rPr lang="en-US" sz="1800" dirty="0">
                <a:latin typeface="+mj-lt"/>
              </a:rPr>
              <a:t>LIHEAP households (Bill Payment Assistance + Weatherization + Equipment Repair/Replacement)</a:t>
            </a:r>
          </a:p>
          <a:p>
            <a:pPr lvl="2">
              <a:spcBef>
                <a:spcPts val="0"/>
              </a:spcBef>
              <a:spcAft>
                <a:spcPts val="300"/>
              </a:spcAft>
            </a:pPr>
            <a:r>
              <a:rPr lang="en-US" sz="1800" b="1" dirty="0" smtClean="0">
                <a:solidFill>
                  <a:srgbClr val="C00000"/>
                </a:solidFill>
                <a:latin typeface="+mj-lt"/>
              </a:rPr>
              <a:t>Note:</a:t>
            </a:r>
            <a:r>
              <a:rPr lang="en-US" sz="1800" b="1" dirty="0" smtClean="0">
                <a:latin typeface="+mj-lt"/>
              </a:rPr>
              <a:t> </a:t>
            </a:r>
            <a:r>
              <a:rPr lang="en-US" sz="1800" dirty="0" smtClean="0">
                <a:latin typeface="+mj-lt"/>
              </a:rPr>
              <a:t>Excludes households only receiving SNAP nominal payments</a:t>
            </a:r>
            <a:endParaRPr lang="en-US" sz="18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846491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#2B</a:t>
            </a:r>
            <a:r>
              <a:rPr lang="en-US" sz="3000" dirty="0">
                <a:latin typeface="Calibri" pitchFamily="34" charset="0"/>
              </a:rPr>
              <a:t>: Completing the </a:t>
            </a:r>
            <a:r>
              <a:rPr lang="en-US" sz="3000" dirty="0" smtClean="0">
                <a:latin typeface="Calibri" pitchFamily="34" charset="0"/>
              </a:rPr>
              <a:t>Prevention </a:t>
            </a:r>
            <a:r>
              <a:rPr lang="en-US" sz="3000" dirty="0">
                <a:latin typeface="Calibri" pitchFamily="34" charset="0"/>
              </a:rPr>
              <a:t>of Loss of Home Energy Service Measures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fontScale="700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sz="3100" b="1" dirty="0">
                <a:latin typeface="+mj-lt"/>
              </a:rPr>
              <a:t>What data should be reported </a:t>
            </a:r>
            <a:r>
              <a:rPr lang="en-US" sz="3100" b="1" dirty="0" smtClean="0">
                <a:latin typeface="+mj-lt"/>
              </a:rPr>
              <a:t>under ‘Prevention </a:t>
            </a:r>
            <a:r>
              <a:rPr lang="en-US" sz="3100" b="1" dirty="0">
                <a:latin typeface="+mj-lt"/>
              </a:rPr>
              <a:t>of Loss of Home Energy Service’ </a:t>
            </a:r>
            <a:r>
              <a:rPr lang="en-US" sz="3100" b="1" dirty="0" smtClean="0">
                <a:latin typeface="+mj-lt"/>
              </a:rPr>
              <a:t>(</a:t>
            </a:r>
            <a:r>
              <a:rPr lang="en-US" sz="3100" b="1" dirty="0">
                <a:latin typeface="+mj-lt"/>
              </a:rPr>
              <a:t>Section VII)?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b="1" dirty="0">
              <a:solidFill>
                <a:srgbClr val="C00000"/>
              </a:solidFill>
              <a:latin typeface="+mj-lt"/>
            </a:endParaRPr>
          </a:p>
          <a:p>
            <a:pPr>
              <a:spcBef>
                <a:spcPts val="0"/>
              </a:spcBef>
              <a:buSzPct val="100000"/>
            </a:pPr>
            <a:r>
              <a:rPr lang="en-US" sz="2800" dirty="0">
                <a:latin typeface="+mj-lt"/>
              </a:rPr>
              <a:t>The data fields in Section VII require specific information on the number of occurrences in which LIHEAP assistance prevented the loss of energy service for a household at risk of losing their home energy service, during the fiscal year. </a:t>
            </a:r>
            <a:endParaRPr lang="en-US" sz="2800" dirty="0" smtClean="0">
              <a:latin typeface="+mj-lt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2800" dirty="0" smtClean="0">
              <a:latin typeface="+mj-lt"/>
            </a:endParaRPr>
          </a:p>
          <a:p>
            <a:pPr>
              <a:spcBef>
                <a:spcPts val="0"/>
              </a:spcBef>
              <a:buSzPct val="100000"/>
            </a:pPr>
            <a:r>
              <a:rPr lang="en-US" sz="2800" dirty="0">
                <a:latin typeface="+mj-lt"/>
              </a:rPr>
              <a:t>Grantees are required to report on the number of times LIHEAP was used to prevent service loss under the following conditions</a:t>
            </a:r>
            <a:r>
              <a:rPr lang="en-US" sz="2800" dirty="0" smtClean="0">
                <a:latin typeface="+mj-lt"/>
              </a:rPr>
              <a:t>:</a:t>
            </a: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2400" dirty="0">
              <a:latin typeface="+mj-lt"/>
            </a:endParaRPr>
          </a:p>
          <a:p>
            <a:pPr lvl="1">
              <a:spcBef>
                <a:spcPts val="0"/>
              </a:spcBef>
              <a:buSzPct val="100000"/>
            </a:pPr>
            <a:r>
              <a:rPr lang="en-US" sz="2600" dirty="0">
                <a:latin typeface="+mj-lt"/>
              </a:rPr>
              <a:t>Households with a Utility Past Due or Disconnect Notice 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600" dirty="0">
                <a:latin typeface="+mj-lt"/>
              </a:rPr>
              <a:t>Households with Limited Fuel</a:t>
            </a:r>
          </a:p>
          <a:p>
            <a:pPr lvl="1">
              <a:spcBef>
                <a:spcPts val="0"/>
              </a:spcBef>
              <a:buSzPct val="100000"/>
            </a:pPr>
            <a:r>
              <a:rPr lang="en-US" sz="2600" dirty="0">
                <a:latin typeface="+mj-lt"/>
              </a:rPr>
              <a:t>Households in need of Equipment Repair/Replacement </a:t>
            </a:r>
            <a:endParaRPr lang="en-US" sz="2600" dirty="0" smtClean="0">
              <a:latin typeface="+mj-lt"/>
            </a:endParaRPr>
          </a:p>
          <a:p>
            <a:pPr marL="320040" lvl="1" indent="0">
              <a:spcBef>
                <a:spcPts val="0"/>
              </a:spcBef>
              <a:buSzPct val="100000"/>
              <a:buNone/>
            </a:pPr>
            <a:endParaRPr lang="en-US" sz="2000" i="1" dirty="0">
              <a:latin typeface="+mj-lt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300" b="1" dirty="0">
                <a:solidFill>
                  <a:srgbClr val="C00000"/>
                </a:solidFill>
                <a:latin typeface="+mj-lt"/>
              </a:rPr>
              <a:t>Note: </a:t>
            </a:r>
            <a:r>
              <a:rPr lang="en-US" sz="2300" b="1" dirty="0">
                <a:latin typeface="+mj-lt"/>
              </a:rPr>
              <a:t>The Criteria for ‘Prevention of home energy loss’ are defined by each Grantee. </a:t>
            </a:r>
            <a:endParaRPr lang="en-US" sz="2300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2300" b="1" dirty="0" smtClean="0">
              <a:latin typeface="+mj-lt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r>
              <a:rPr lang="en-US" sz="2300" i="1" dirty="0">
                <a:latin typeface="+mj-lt"/>
              </a:rPr>
              <a:t>For more information on the data collection guidelines for the Prevention Measures, please see the </a:t>
            </a:r>
            <a:r>
              <a:rPr lang="en-US" sz="2300" i="1" dirty="0"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"LIHEAP Performance Measures Data Collection Guide - Criteria for Determining At Risk Clients” supplement on the Performance Management Website.</a:t>
            </a:r>
            <a:r>
              <a:rPr lang="en-US" sz="2300" i="1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2300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2200" b="1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buSzPct val="100000"/>
              <a:buNone/>
            </a:pPr>
            <a:endParaRPr lang="en-US" sz="2200" b="1" dirty="0">
              <a:latin typeface="Calibri" pitchFamily="34" charset="0"/>
            </a:endParaRPr>
          </a:p>
          <a:p>
            <a:pPr lvl="1">
              <a:spcBef>
                <a:spcPts val="0"/>
              </a:spcBef>
              <a:buSzPct val="100000"/>
            </a:pPr>
            <a:endParaRPr lang="en-US" sz="22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56459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#2B: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Prevention of Loss of Home Energy Service Measures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8339" y="1447800"/>
            <a:ext cx="8633261" cy="1143000"/>
          </a:xfrm>
        </p:spPr>
        <p:txBody>
          <a:bodyPr>
            <a:noAutofit/>
          </a:bodyPr>
          <a:lstStyle/>
          <a:p>
            <a:pPr>
              <a:buSzPct val="100000"/>
            </a:pPr>
            <a:r>
              <a:rPr lang="en-US" sz="1600" b="1" dirty="0">
                <a:latin typeface="+mj-lt"/>
              </a:rPr>
              <a:t>Past Due or Utility Disconnect </a:t>
            </a:r>
            <a:r>
              <a:rPr lang="en-US" sz="1600" b="1" dirty="0" smtClean="0">
                <a:latin typeface="+mj-lt"/>
              </a:rPr>
              <a:t>Notice (Row A1). </a:t>
            </a:r>
            <a:r>
              <a:rPr lang="en-US" sz="1600" dirty="0">
                <a:latin typeface="+mj-lt"/>
              </a:rPr>
              <a:t>Grantees should report on the number of occurrences in which households had a past due or disconnect notice at the time of application </a:t>
            </a:r>
            <a:r>
              <a:rPr lang="en-US" sz="1600" u="sng" dirty="0">
                <a:latin typeface="+mj-lt"/>
              </a:rPr>
              <a:t>and</a:t>
            </a:r>
            <a:r>
              <a:rPr lang="en-US" sz="1600" dirty="0">
                <a:latin typeface="+mj-lt"/>
              </a:rPr>
              <a:t> receipt of LIHEAP assistance resulted in the continuance of home energy service. </a:t>
            </a:r>
            <a:r>
              <a:rPr lang="en-US" sz="1600" i="1" dirty="0">
                <a:latin typeface="+mj-lt"/>
              </a:rPr>
              <a:t>Households who are already disconnected should not be counted in this section.</a:t>
            </a: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6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1600" b="1" dirty="0">
              <a:latin typeface="Calibri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63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667000"/>
            <a:ext cx="8458200" cy="16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544261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#2B: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Prevention of Loss of Home Energy Service Measures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64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03503" y="3227319"/>
            <a:ext cx="8365435" cy="363068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en-US" sz="1300" b="1" dirty="0">
                <a:latin typeface="+mj-lt"/>
              </a:rPr>
              <a:t>Energy Source </a:t>
            </a:r>
            <a:r>
              <a:rPr lang="en-US" sz="1300" dirty="0">
                <a:latin typeface="+mj-lt"/>
              </a:rPr>
              <a:t>– Grantees should report the number of occurrences in which LIHEAP assistance was used to </a:t>
            </a:r>
            <a:r>
              <a:rPr lang="en-US" sz="1300" dirty="0" smtClean="0">
                <a:latin typeface="+mj-lt"/>
              </a:rPr>
              <a:t>prevent </a:t>
            </a:r>
            <a:r>
              <a:rPr lang="en-US" sz="1300" dirty="0">
                <a:latin typeface="+mj-lt"/>
              </a:rPr>
              <a:t>the loss of home energy service for a household that received a past due or disconnect notice</a:t>
            </a:r>
            <a:r>
              <a:rPr lang="en-US" sz="1300" dirty="0" smtClean="0">
                <a:latin typeface="+mj-lt"/>
              </a:rPr>
              <a:t>, </a:t>
            </a:r>
            <a:r>
              <a:rPr lang="en-US" sz="1300" b="1" u="sng" dirty="0">
                <a:latin typeface="+mj-lt"/>
              </a:rPr>
              <a:t>based on the energy source where the LIHEAP benefit was </a:t>
            </a:r>
            <a:r>
              <a:rPr lang="en-US" sz="1300" b="1" u="sng" dirty="0" smtClean="0">
                <a:latin typeface="+mj-lt"/>
              </a:rPr>
              <a:t>applied</a:t>
            </a:r>
            <a:r>
              <a:rPr lang="en-US" sz="1300" dirty="0" smtClean="0">
                <a:latin typeface="+mj-lt"/>
              </a:rPr>
              <a:t>.  Please note that in some cases, </a:t>
            </a:r>
            <a:r>
              <a:rPr lang="en-US" sz="1300" dirty="0">
                <a:latin typeface="+mj-lt"/>
              </a:rPr>
              <a:t>this may not be the household’s primary fuel </a:t>
            </a:r>
            <a:r>
              <a:rPr lang="en-US" sz="1300" dirty="0" smtClean="0">
                <a:latin typeface="+mj-lt"/>
              </a:rPr>
              <a:t>source. </a:t>
            </a:r>
            <a:endParaRPr lang="en-US" sz="1300" dirty="0">
              <a:latin typeface="+mj-lt"/>
            </a:endParaRPr>
          </a:p>
          <a:p>
            <a:pPr lvl="1">
              <a:buSzPct val="100000"/>
            </a:pPr>
            <a:r>
              <a:rPr lang="en-US" sz="1300" b="1" dirty="0">
                <a:solidFill>
                  <a:srgbClr val="C00000"/>
                </a:solidFill>
                <a:latin typeface="+mj-lt"/>
              </a:rPr>
              <a:t>Note: </a:t>
            </a:r>
            <a:r>
              <a:rPr lang="en-US" sz="1300" dirty="0">
                <a:latin typeface="+mj-lt"/>
              </a:rPr>
              <a:t>Households could have experienced multiple instances in which LIHEAP assistance was used to </a:t>
            </a:r>
            <a:r>
              <a:rPr lang="en-US" sz="1300" dirty="0" smtClean="0">
                <a:latin typeface="+mj-lt"/>
              </a:rPr>
              <a:t>prevent loss of home energy </a:t>
            </a:r>
            <a:r>
              <a:rPr lang="en-US" sz="1300" dirty="0">
                <a:latin typeface="+mj-lt"/>
              </a:rPr>
              <a:t>service during the fiscal year. </a:t>
            </a:r>
            <a:r>
              <a:rPr lang="en-US" sz="1300" b="1" dirty="0">
                <a:latin typeface="+mj-lt"/>
              </a:rPr>
              <a:t>Each separate occurrence should be reported on in this section. </a:t>
            </a:r>
            <a:endParaRPr lang="en-US" sz="1300" b="1" dirty="0" smtClean="0">
              <a:solidFill>
                <a:srgbClr val="C00000"/>
              </a:solidFill>
              <a:latin typeface="+mj-lt"/>
            </a:endParaRPr>
          </a:p>
          <a:p>
            <a:pPr lvl="1">
              <a:buSzPct val="100000"/>
            </a:pPr>
            <a:r>
              <a:rPr lang="en-US" sz="1300" b="1" dirty="0" smtClean="0">
                <a:solidFill>
                  <a:srgbClr val="C00000"/>
                </a:solidFill>
                <a:latin typeface="+mj-lt"/>
              </a:rPr>
              <a:t>Note</a:t>
            </a:r>
            <a:r>
              <a:rPr lang="en-US" sz="13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US" sz="1300" dirty="0">
                <a:latin typeface="+mj-lt"/>
              </a:rPr>
              <a:t>Fuel Oil, Propane, and Other Fuels columns are “blacked-out” because </a:t>
            </a:r>
            <a:r>
              <a:rPr lang="en-US" sz="1300" dirty="0" smtClean="0">
                <a:latin typeface="+mj-lt"/>
              </a:rPr>
              <a:t>these data should </a:t>
            </a:r>
            <a:r>
              <a:rPr lang="en-US" sz="1300" dirty="0">
                <a:latin typeface="+mj-lt"/>
              </a:rPr>
              <a:t>be reported in Row </a:t>
            </a:r>
            <a:r>
              <a:rPr lang="en-US" sz="1300" dirty="0" smtClean="0">
                <a:latin typeface="+mj-lt"/>
              </a:rPr>
              <a:t>A2 (for instances where households were at imminent risk of running out of fuel). </a:t>
            </a:r>
            <a:endParaRPr lang="en-US" sz="1300" b="1" dirty="0">
              <a:latin typeface="+mj-lt"/>
            </a:endParaRPr>
          </a:p>
          <a:p>
            <a:pPr>
              <a:buSzPct val="100000"/>
            </a:pPr>
            <a:r>
              <a:rPr lang="en-US" sz="1300" b="1" dirty="0">
                <a:latin typeface="+mj-lt"/>
              </a:rPr>
              <a:t>All Occurrences </a:t>
            </a:r>
            <a:r>
              <a:rPr lang="en-US" sz="1300" dirty="0">
                <a:latin typeface="+mj-lt"/>
              </a:rPr>
              <a:t>– </a:t>
            </a:r>
            <a:r>
              <a:rPr lang="en-US" sz="1300" dirty="0" smtClean="0">
                <a:latin typeface="+mj-lt"/>
              </a:rPr>
              <a:t>The column for ‘All Occurrences’ is the sum of the counts reported for each energy source.  This column is </a:t>
            </a:r>
            <a:r>
              <a:rPr lang="en-US" sz="1300" b="1" dirty="0" smtClean="0">
                <a:solidFill>
                  <a:srgbClr val="C00000"/>
                </a:solidFill>
                <a:latin typeface="+mj-lt"/>
              </a:rPr>
              <a:t>auto-calculated</a:t>
            </a:r>
            <a:r>
              <a:rPr lang="en-US" sz="1300" dirty="0" smtClean="0">
                <a:latin typeface="+mj-lt"/>
              </a:rPr>
              <a:t> “on-the-fly” as grantees input data into the fields for each energy source. </a:t>
            </a:r>
          </a:p>
          <a:p>
            <a:pPr>
              <a:buSzPct val="100000"/>
            </a:pPr>
            <a:r>
              <a:rPr lang="en-US" sz="1300" b="1" dirty="0">
                <a:latin typeface="+mj-lt"/>
              </a:rPr>
              <a:t>Pre-pay Clients </a:t>
            </a:r>
            <a:r>
              <a:rPr lang="en-US" sz="1300" dirty="0">
                <a:latin typeface="+mj-lt"/>
              </a:rPr>
              <a:t>– For FY 2016, electric pre-pay clients whose account was low on funds, and who received a LIHEAP benefit that prevented the loss of their energy service </a:t>
            </a:r>
            <a:r>
              <a:rPr lang="en-US" sz="1300" u="sng" dirty="0">
                <a:latin typeface="+mj-lt"/>
              </a:rPr>
              <a:t>should be reported in </a:t>
            </a:r>
            <a:r>
              <a:rPr lang="en-US" sz="1300" u="sng" dirty="0" smtClean="0">
                <a:latin typeface="+mj-lt"/>
              </a:rPr>
              <a:t>Row A1 </a:t>
            </a:r>
            <a:r>
              <a:rPr lang="en-US" sz="1300" u="sng" dirty="0">
                <a:latin typeface="+mj-lt"/>
              </a:rPr>
              <a:t>(“Past Due or Disconnect Notice”) under electricity</a:t>
            </a:r>
            <a:r>
              <a:rPr lang="en-US" sz="1300" dirty="0" smtClean="0">
                <a:latin typeface="+mj-lt"/>
              </a:rPr>
              <a:t>. </a:t>
            </a:r>
            <a:r>
              <a:rPr lang="en-US" sz="1300" dirty="0">
                <a:latin typeface="+mj-lt"/>
              </a:rPr>
              <a:t>If applicable, grantees should include a note of this in their form. Please note that this guidance may change for FY 2017</a:t>
            </a:r>
            <a:r>
              <a:rPr lang="en-US" sz="1300" dirty="0" smtClean="0">
                <a:latin typeface="+mj-lt"/>
              </a:rPr>
              <a:t>.</a:t>
            </a:r>
            <a:endParaRPr lang="en-US" sz="1300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Font typeface="Wingdings 2"/>
              <a:buNone/>
            </a:pPr>
            <a:endParaRPr lang="en-US" sz="16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1600" b="1" dirty="0" smtClean="0">
              <a:latin typeface="Calibri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87" y="1482657"/>
            <a:ext cx="8458200" cy="167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479519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#2B: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Prevention of Loss of Home Energy Service Measures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8339" y="1447800"/>
            <a:ext cx="8633261" cy="1143000"/>
          </a:xfrm>
        </p:spPr>
        <p:txBody>
          <a:bodyPr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Imminent Risk of Running out of </a:t>
            </a:r>
            <a:r>
              <a:rPr lang="en-US" sz="1600" b="1" dirty="0" smtClean="0">
                <a:latin typeface="+mj-lt"/>
              </a:rPr>
              <a:t>Fuel (Row A2). </a:t>
            </a:r>
            <a:r>
              <a:rPr lang="en-US" sz="1600" dirty="0">
                <a:latin typeface="+mj-lt"/>
              </a:rPr>
              <a:t>Grantees should report on the number of occurrences in which households were at imminent risk of running out of fuel at the time of application </a:t>
            </a:r>
            <a:r>
              <a:rPr lang="en-US" sz="1600" u="sng" dirty="0">
                <a:latin typeface="+mj-lt"/>
              </a:rPr>
              <a:t>and</a:t>
            </a:r>
            <a:r>
              <a:rPr lang="en-US" sz="1600" dirty="0">
                <a:latin typeface="+mj-lt"/>
              </a:rPr>
              <a:t> receipt of LIHEAP assistance resulted in the delivery of fuel. </a:t>
            </a:r>
            <a:r>
              <a:rPr lang="en-US" sz="1600" i="1" dirty="0">
                <a:latin typeface="+mj-lt"/>
              </a:rPr>
              <a:t>Households who are already out of fuel should not be counted in this section</a:t>
            </a:r>
            <a:r>
              <a:rPr lang="en-US" sz="1600" i="1" dirty="0" smtClean="0">
                <a:latin typeface="+mj-lt"/>
              </a:rPr>
              <a:t>.</a:t>
            </a:r>
            <a:endParaRPr lang="en-US" sz="1600" b="1" dirty="0">
              <a:solidFill>
                <a:srgbClr val="C00000"/>
              </a:solidFill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6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1600" b="1" dirty="0">
              <a:latin typeface="Calibri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65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269" y="2620962"/>
            <a:ext cx="8153400" cy="15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022419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#2B: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Prevention of Loss of Home Energy Service Measures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66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03503" y="3227319"/>
            <a:ext cx="8365435" cy="3630682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en-US" sz="1300" b="1" dirty="0">
                <a:latin typeface="+mj-lt"/>
              </a:rPr>
              <a:t>Energy Source </a:t>
            </a:r>
            <a:r>
              <a:rPr lang="en-US" sz="1300" dirty="0">
                <a:latin typeface="+mj-lt"/>
              </a:rPr>
              <a:t>– Grantees should report the number of occurrences in which LIHEAP assistance was used to prevent a household in imminent risk of running out of fuel from losing their home energy service</a:t>
            </a:r>
            <a:r>
              <a:rPr lang="en-US" sz="1300" dirty="0" smtClean="0">
                <a:latin typeface="+mj-lt"/>
              </a:rPr>
              <a:t>, </a:t>
            </a:r>
            <a:r>
              <a:rPr lang="en-US" sz="1300" b="1" u="sng" dirty="0">
                <a:latin typeface="+mj-lt"/>
              </a:rPr>
              <a:t>based on the energy source where the LIHEAP benefit was </a:t>
            </a:r>
            <a:r>
              <a:rPr lang="en-US" sz="1300" b="1" u="sng" dirty="0" smtClean="0">
                <a:latin typeface="+mj-lt"/>
              </a:rPr>
              <a:t>applied</a:t>
            </a:r>
            <a:r>
              <a:rPr lang="en-US" sz="1300" dirty="0" smtClean="0">
                <a:latin typeface="+mj-lt"/>
              </a:rPr>
              <a:t>.  Please note that in some cases, </a:t>
            </a:r>
            <a:r>
              <a:rPr lang="en-US" sz="1300" dirty="0">
                <a:latin typeface="+mj-lt"/>
              </a:rPr>
              <a:t>this may not be the household’s primary fuel </a:t>
            </a:r>
            <a:r>
              <a:rPr lang="en-US" sz="1300" dirty="0" smtClean="0">
                <a:latin typeface="+mj-lt"/>
              </a:rPr>
              <a:t>source. </a:t>
            </a:r>
            <a:endParaRPr lang="en-US" sz="1300" dirty="0">
              <a:latin typeface="+mj-lt"/>
            </a:endParaRPr>
          </a:p>
          <a:p>
            <a:pPr lvl="1">
              <a:buSzPct val="100000"/>
            </a:pPr>
            <a:r>
              <a:rPr lang="en-US" sz="1300" b="1" dirty="0">
                <a:solidFill>
                  <a:srgbClr val="C00000"/>
                </a:solidFill>
                <a:latin typeface="+mj-lt"/>
              </a:rPr>
              <a:t>Note: </a:t>
            </a:r>
            <a:r>
              <a:rPr lang="en-US" sz="1300" dirty="0">
                <a:latin typeface="+mj-lt"/>
              </a:rPr>
              <a:t>Households could have experienced multiple instances in which LIHEAP assistance was used to </a:t>
            </a:r>
            <a:r>
              <a:rPr lang="en-US" sz="1300" dirty="0" smtClean="0">
                <a:latin typeface="+mj-lt"/>
              </a:rPr>
              <a:t>prevent loss of home energy </a:t>
            </a:r>
            <a:r>
              <a:rPr lang="en-US" sz="1300" dirty="0">
                <a:latin typeface="+mj-lt"/>
              </a:rPr>
              <a:t>service during the fiscal year. </a:t>
            </a:r>
            <a:r>
              <a:rPr lang="en-US" sz="1300" b="1" dirty="0">
                <a:latin typeface="+mj-lt"/>
              </a:rPr>
              <a:t>Each separate occurrence should be reported on in this section. </a:t>
            </a:r>
            <a:endParaRPr lang="en-US" sz="1300" b="1" dirty="0" smtClean="0">
              <a:solidFill>
                <a:srgbClr val="C00000"/>
              </a:solidFill>
              <a:latin typeface="+mj-lt"/>
            </a:endParaRPr>
          </a:p>
          <a:p>
            <a:pPr lvl="1">
              <a:buSzPct val="100000"/>
            </a:pPr>
            <a:r>
              <a:rPr lang="en-US" sz="1300" b="1" dirty="0" smtClean="0">
                <a:solidFill>
                  <a:srgbClr val="C00000"/>
                </a:solidFill>
                <a:latin typeface="+mj-lt"/>
              </a:rPr>
              <a:t>Note</a:t>
            </a:r>
            <a:r>
              <a:rPr lang="en-US" sz="1300" b="1" dirty="0">
                <a:solidFill>
                  <a:srgbClr val="C00000"/>
                </a:solidFill>
                <a:latin typeface="+mj-lt"/>
              </a:rPr>
              <a:t>: </a:t>
            </a:r>
            <a:r>
              <a:rPr lang="en-US" sz="1300" dirty="0" smtClean="0">
                <a:latin typeface="+mj-lt"/>
              </a:rPr>
              <a:t>Electricity and Natural Gas columns </a:t>
            </a:r>
            <a:r>
              <a:rPr lang="en-US" sz="1300" dirty="0">
                <a:latin typeface="+mj-lt"/>
              </a:rPr>
              <a:t>are “blacked-out” because </a:t>
            </a:r>
            <a:r>
              <a:rPr lang="en-US" sz="1300" dirty="0" smtClean="0">
                <a:latin typeface="+mj-lt"/>
              </a:rPr>
              <a:t>these data should </a:t>
            </a:r>
            <a:r>
              <a:rPr lang="en-US" sz="1300" dirty="0">
                <a:latin typeface="+mj-lt"/>
              </a:rPr>
              <a:t>be reported in Row </a:t>
            </a:r>
            <a:r>
              <a:rPr lang="en-US" sz="1300" dirty="0" smtClean="0">
                <a:latin typeface="+mj-lt"/>
              </a:rPr>
              <a:t>A1 (for instances where households received a past due notice of utility disconnect notice). </a:t>
            </a:r>
          </a:p>
          <a:p>
            <a:pPr marL="320040" lvl="1" indent="0">
              <a:buSzPct val="100000"/>
              <a:buNone/>
            </a:pPr>
            <a:endParaRPr lang="en-US" sz="1300" b="1" dirty="0">
              <a:latin typeface="+mj-lt"/>
            </a:endParaRPr>
          </a:p>
          <a:p>
            <a:pPr>
              <a:buSzPct val="100000"/>
            </a:pPr>
            <a:r>
              <a:rPr lang="en-US" sz="1300" b="1" dirty="0">
                <a:latin typeface="+mj-lt"/>
              </a:rPr>
              <a:t>All Occurrences </a:t>
            </a:r>
            <a:r>
              <a:rPr lang="en-US" sz="1300" dirty="0">
                <a:latin typeface="+mj-lt"/>
              </a:rPr>
              <a:t>– </a:t>
            </a:r>
            <a:r>
              <a:rPr lang="en-US" sz="1300" dirty="0" smtClean="0">
                <a:latin typeface="+mj-lt"/>
              </a:rPr>
              <a:t>The column for ‘All Occurrences’ is the sum of the counts reported for each energy source.  This column is </a:t>
            </a:r>
            <a:r>
              <a:rPr lang="en-US" sz="1300" b="1" dirty="0" smtClean="0">
                <a:solidFill>
                  <a:srgbClr val="C00000"/>
                </a:solidFill>
                <a:latin typeface="+mj-lt"/>
              </a:rPr>
              <a:t>auto-calculated</a:t>
            </a:r>
            <a:r>
              <a:rPr lang="en-US" sz="1300" dirty="0" smtClean="0">
                <a:latin typeface="+mj-lt"/>
              </a:rPr>
              <a:t> “on-the-fly” as grantees input data into the fields for each energy source.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Font typeface="Wingdings 2"/>
              <a:buNone/>
            </a:pPr>
            <a:endParaRPr lang="en-US" sz="16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1600" b="1" dirty="0" smtClean="0">
              <a:latin typeface="Calibri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03" y="1495627"/>
            <a:ext cx="8153400" cy="1541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95187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#2B: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Prevention of Loss of Home Energy Service Measures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58339" y="1447800"/>
            <a:ext cx="8633261" cy="1371600"/>
          </a:xfrm>
        </p:spPr>
        <p:txBody>
          <a:bodyPr>
            <a:noAutofit/>
          </a:bodyPr>
          <a:lstStyle/>
          <a:p>
            <a:pPr>
              <a:buSzPct val="100000"/>
              <a:buFont typeface="Arial" panose="020B0604020202020204" pitchFamily="34" charset="0"/>
              <a:buChar char="•"/>
            </a:pPr>
            <a:r>
              <a:rPr lang="en-US" sz="1600" b="1" dirty="0">
                <a:latin typeface="+mj-lt"/>
              </a:rPr>
              <a:t>Repair/Replacement of Operable Equipment to Prevent Imminent Home Energy Loss. </a:t>
            </a:r>
            <a:r>
              <a:rPr lang="en-US" sz="1600" dirty="0">
                <a:latin typeface="+mj-lt"/>
              </a:rPr>
              <a:t>Grantees should report on the number of occurrences in which LIHEAP Heating/Cooling equipment repair or replacement prevented a household’s loss of energy service. </a:t>
            </a:r>
            <a:r>
              <a:rPr lang="en-US" sz="1600" i="1" dirty="0">
                <a:latin typeface="+mj-lt"/>
              </a:rPr>
              <a:t>Households whose heating or cooling equipment is inoperable (or red-tagged) at the time of application or home energy audit should not be counted in this section.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6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16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1600" b="1" dirty="0">
              <a:latin typeface="Calibri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67</a:t>
            </a:fld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949" y="2819400"/>
            <a:ext cx="8606307" cy="170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16946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#2B: </a:t>
            </a:r>
            <a:r>
              <a:rPr lang="en-US" sz="3000" dirty="0">
                <a:latin typeface="Calibri" pitchFamily="34" charset="0"/>
              </a:rPr>
              <a:t>Completing the </a:t>
            </a:r>
            <a:r>
              <a:rPr lang="en-US" sz="3000" dirty="0" smtClean="0">
                <a:latin typeface="Calibri" pitchFamily="34" charset="0"/>
              </a:rPr>
              <a:t>Prevention of Loss of Home Energy Service Measures</a:t>
            </a:r>
            <a:endParaRPr lang="en-US" sz="3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68</a:t>
            </a:fld>
            <a:endParaRPr lang="en-US" dirty="0"/>
          </a:p>
        </p:txBody>
      </p:sp>
      <p:sp>
        <p:nvSpPr>
          <p:cNvPr id="6" name="Content Placeholder 7"/>
          <p:cNvSpPr txBox="1">
            <a:spLocks/>
          </p:cNvSpPr>
          <p:nvPr/>
        </p:nvSpPr>
        <p:spPr>
          <a:xfrm>
            <a:off x="603503" y="3352799"/>
            <a:ext cx="8365435" cy="3505201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SzPct val="100000"/>
            </a:pPr>
            <a:r>
              <a:rPr lang="en-US" sz="1300" b="1" dirty="0">
                <a:latin typeface="+mj-lt"/>
              </a:rPr>
              <a:t>Energy Source </a:t>
            </a:r>
            <a:r>
              <a:rPr lang="en-US" sz="1300" dirty="0">
                <a:latin typeface="+mj-lt"/>
              </a:rPr>
              <a:t>– Grantees should report the number of occurrences in which LIHEAP assistance was used to repair/replace a household’s </a:t>
            </a:r>
            <a:r>
              <a:rPr lang="en-US" sz="1300" i="1" dirty="0">
                <a:latin typeface="+mj-lt"/>
              </a:rPr>
              <a:t>operable</a:t>
            </a:r>
            <a:r>
              <a:rPr lang="en-US" sz="1300" dirty="0">
                <a:latin typeface="+mj-lt"/>
              </a:rPr>
              <a:t> home energy equipment</a:t>
            </a:r>
            <a:r>
              <a:rPr lang="en-US" sz="1300" dirty="0" smtClean="0">
                <a:latin typeface="+mj-lt"/>
              </a:rPr>
              <a:t>, </a:t>
            </a:r>
            <a:r>
              <a:rPr lang="en-US" sz="1300" b="1" u="sng" dirty="0">
                <a:latin typeface="+mj-lt"/>
              </a:rPr>
              <a:t>based on the fuel source for the equipment that was repaired or replaced</a:t>
            </a:r>
            <a:r>
              <a:rPr lang="en-US" sz="1300" dirty="0">
                <a:latin typeface="+mj-lt"/>
              </a:rPr>
              <a:t>. This should </a:t>
            </a:r>
            <a:r>
              <a:rPr lang="en-US" sz="1300" i="1" dirty="0">
                <a:latin typeface="+mj-lt"/>
              </a:rPr>
              <a:t>always</a:t>
            </a:r>
            <a:r>
              <a:rPr lang="en-US" sz="1300" dirty="0">
                <a:latin typeface="+mj-lt"/>
              </a:rPr>
              <a:t> be the household’s primary heating or electric source (e.g. AC).</a:t>
            </a:r>
            <a:r>
              <a:rPr lang="en-US" sz="1300" dirty="0" smtClean="0">
                <a:latin typeface="+mj-lt"/>
              </a:rPr>
              <a:t> </a:t>
            </a:r>
            <a:endParaRPr lang="en-US" sz="1300" dirty="0">
              <a:latin typeface="+mj-lt"/>
            </a:endParaRPr>
          </a:p>
          <a:p>
            <a:pPr lvl="1">
              <a:buSzPct val="100000"/>
            </a:pPr>
            <a:r>
              <a:rPr lang="en-US" sz="1300" b="1" dirty="0">
                <a:solidFill>
                  <a:srgbClr val="C00000"/>
                </a:solidFill>
                <a:latin typeface="+mj-lt"/>
              </a:rPr>
              <a:t>Note: </a:t>
            </a:r>
            <a:r>
              <a:rPr lang="en-US" sz="1300" dirty="0">
                <a:latin typeface="+mj-lt"/>
              </a:rPr>
              <a:t>Households could have experienced multiple instances in which LIHEAP assistance was used to </a:t>
            </a:r>
            <a:r>
              <a:rPr lang="en-US" sz="1300" dirty="0" smtClean="0">
                <a:latin typeface="+mj-lt"/>
              </a:rPr>
              <a:t>prevent loss of home energy </a:t>
            </a:r>
            <a:r>
              <a:rPr lang="en-US" sz="1300" dirty="0">
                <a:latin typeface="+mj-lt"/>
              </a:rPr>
              <a:t>service during the fiscal year. </a:t>
            </a:r>
            <a:r>
              <a:rPr lang="en-US" sz="1300" b="1" dirty="0">
                <a:latin typeface="+mj-lt"/>
              </a:rPr>
              <a:t>Each separate occurrence should be reported on in this section. </a:t>
            </a:r>
            <a:endParaRPr lang="en-US" sz="1300" b="1" dirty="0" smtClean="0">
              <a:solidFill>
                <a:srgbClr val="C00000"/>
              </a:solidFill>
              <a:latin typeface="+mj-lt"/>
            </a:endParaRPr>
          </a:p>
          <a:p>
            <a:pPr marL="320040" lvl="1" indent="0">
              <a:buSzPct val="100000"/>
              <a:buNone/>
            </a:pPr>
            <a:endParaRPr lang="en-US" sz="1300" b="1" dirty="0">
              <a:latin typeface="+mj-lt"/>
            </a:endParaRPr>
          </a:p>
          <a:p>
            <a:pPr>
              <a:buSzPct val="100000"/>
            </a:pPr>
            <a:r>
              <a:rPr lang="en-US" sz="1300" b="1" dirty="0">
                <a:latin typeface="+mj-lt"/>
              </a:rPr>
              <a:t>All Occurrences </a:t>
            </a:r>
            <a:r>
              <a:rPr lang="en-US" sz="1300" dirty="0" smtClean="0">
                <a:latin typeface="+mj-lt"/>
              </a:rPr>
              <a:t>– This is a sum of the total number of instances in which LIHEAP assistance was used to repair/replace a household’s </a:t>
            </a:r>
            <a:r>
              <a:rPr lang="en-US" sz="1300" i="1" dirty="0" smtClean="0">
                <a:latin typeface="+mj-lt"/>
              </a:rPr>
              <a:t>operable</a:t>
            </a:r>
            <a:r>
              <a:rPr lang="en-US" sz="1300" dirty="0" smtClean="0">
                <a:latin typeface="+mj-lt"/>
              </a:rPr>
              <a:t> home energy equipment to prevent loss of home energy service during the fiscal year.  This column is </a:t>
            </a:r>
            <a:r>
              <a:rPr lang="en-US" sz="1300" b="1" dirty="0" smtClean="0">
                <a:solidFill>
                  <a:srgbClr val="C00000"/>
                </a:solidFill>
                <a:latin typeface="+mj-lt"/>
              </a:rPr>
              <a:t>auto-calculated</a:t>
            </a:r>
            <a:r>
              <a:rPr lang="en-US" sz="1300" dirty="0" smtClean="0">
                <a:latin typeface="+mj-lt"/>
              </a:rPr>
              <a:t> “on-the-fly” as grantees input data into the fields for each energy source.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Font typeface="Wingdings 2"/>
              <a:buNone/>
            </a:pPr>
            <a:endParaRPr lang="en-US" sz="16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16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sz="1600" b="1" dirty="0" smtClean="0">
              <a:latin typeface="Calibri" pitchFamily="34" charset="0"/>
            </a:endParaRPr>
          </a:p>
          <a:p>
            <a:endParaRPr lang="en-US" sz="1600" dirty="0">
              <a:latin typeface="Calibri" panose="020F0502020204030204" pitchFamily="3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524000"/>
            <a:ext cx="8606307" cy="1702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034590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>
                <a:latin typeface="Calibri" pitchFamily="34" charset="0"/>
              </a:rPr>
              <a:t>Topic </a:t>
            </a:r>
            <a:r>
              <a:rPr lang="en-US" sz="3000" dirty="0" smtClean="0">
                <a:latin typeface="Calibri" pitchFamily="34" charset="0"/>
              </a:rPr>
              <a:t>#2B – Questions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Grantee Questions regarding completing the Prevention of Loss of Home Energy Service Measures (Section VII)?</a:t>
            </a:r>
            <a:endParaRPr lang="en-US" sz="36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12298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Calibri" pitchFamily="34" charset="0"/>
              </a:rPr>
              <a:t>Performance Measures – Data Collection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>
                <a:latin typeface="+mj-lt"/>
              </a:rPr>
              <a:t>For detailed information on Performance Measures data collection for the new mandatory LIHEAP Performance Measures, please refer to the  following resources available on the LIHEAP Performance Management Website.</a:t>
            </a:r>
          </a:p>
          <a:p>
            <a:pPr marL="0" indent="0">
              <a:buNone/>
            </a:pPr>
            <a:endParaRPr lang="en-US" sz="2400" dirty="0" smtClean="0">
              <a:latin typeface="+mj-lt"/>
            </a:endParaRPr>
          </a:p>
          <a:p>
            <a:r>
              <a:rPr lang="en-US" sz="2400" dirty="0">
                <a:latin typeface="+mj-lt"/>
              </a:rPr>
              <a:t>PM Data Collection Webinar</a:t>
            </a:r>
          </a:p>
          <a:p>
            <a:pPr lvl="1"/>
            <a:r>
              <a:rPr lang="en-US" sz="2000" dirty="0">
                <a:latin typeface="+mj-lt"/>
                <a:hlinkClick r:id="rId2"/>
              </a:rPr>
              <a:t>https://liheappm.acf.hhs.gov/sites/default/files/private/training/pm_webinar/PM_Data_Collection_Webinar_033116.mp4</a:t>
            </a:r>
            <a:r>
              <a:rPr lang="en-US" sz="2000" dirty="0">
                <a:latin typeface="+mj-lt"/>
              </a:rPr>
              <a:t> </a:t>
            </a:r>
            <a:endParaRPr lang="en-US" sz="2000" dirty="0" smtClean="0">
              <a:latin typeface="+mj-lt"/>
            </a:endParaRPr>
          </a:p>
          <a:p>
            <a:pPr marL="320040" lvl="1" indent="0">
              <a:buNone/>
            </a:pPr>
            <a:endParaRPr lang="en-US" b="1" dirty="0">
              <a:latin typeface="+mj-lt"/>
            </a:endParaRPr>
          </a:p>
          <a:p>
            <a:r>
              <a:rPr lang="en-US" sz="2400" dirty="0">
                <a:latin typeface="+mj-lt"/>
              </a:rPr>
              <a:t>LIHEAP Performance Measure Data Collection </a:t>
            </a:r>
            <a:r>
              <a:rPr lang="en-US" sz="2400" dirty="0" smtClean="0">
                <a:latin typeface="+mj-lt"/>
              </a:rPr>
              <a:t>Guide</a:t>
            </a:r>
          </a:p>
          <a:p>
            <a:pPr lvl="1"/>
            <a:r>
              <a:rPr lang="en-US" sz="2000" dirty="0">
                <a:latin typeface="+mj-lt"/>
                <a:hlinkClick r:id="rId3"/>
              </a:rPr>
              <a:t>https://liheappm.acf.hhs.gov/sites/default/files/private/training/pm_webinar/LIHEAP-PM-Data-Collection-Guide_July2016.docx</a:t>
            </a:r>
            <a:r>
              <a:rPr lang="en-US" sz="2000" dirty="0">
                <a:latin typeface="+mj-lt"/>
              </a:rPr>
              <a:t> </a:t>
            </a:r>
          </a:p>
          <a:p>
            <a:pPr lvl="1"/>
            <a:endParaRPr lang="en-US" sz="2200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9939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r>
              <a:rPr lang="en-US" dirty="0" err="1" smtClean="0"/>
              <a:t>GoToWebinar</a:t>
            </a:r>
            <a:r>
              <a:rPr lang="en-US" dirty="0" smtClean="0"/>
              <a:t> – Asking a Question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70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" y="1573213"/>
            <a:ext cx="827187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3264" y="5729883"/>
            <a:ext cx="474553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 cap="rnd">
            <a:solidFill>
              <a:srgbClr val="FF7C8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wish to call in and ask a question, you MUST call in by phone rather than connect your audio through your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456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libri" pitchFamily="34" charset="0"/>
              </a:rPr>
              <a:t>Topic #3: Optional Performance Measures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5410200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sz="4400" b="1" dirty="0" smtClean="0"/>
              <a:t>For FY 2016, Grantees have the option to report additional, non-mandatory Performance Measures:</a:t>
            </a:r>
          </a:p>
          <a:p>
            <a:pPr marL="0" indent="0">
              <a:buNone/>
            </a:pPr>
            <a:endParaRPr lang="en-US" sz="3600" b="1" dirty="0" smtClean="0"/>
          </a:p>
          <a:p>
            <a:r>
              <a:rPr lang="en-US" sz="3500" dirty="0" smtClean="0"/>
              <a:t>Energy </a:t>
            </a:r>
            <a:r>
              <a:rPr lang="en-US" sz="3500" u="sng" dirty="0" smtClean="0"/>
              <a:t>consumption</a:t>
            </a:r>
            <a:r>
              <a:rPr lang="en-US" sz="3500" dirty="0" smtClean="0"/>
              <a:t> data by main heating fuel type:</a:t>
            </a:r>
          </a:p>
          <a:p>
            <a:pPr marL="0" indent="0">
              <a:buNone/>
            </a:pPr>
            <a:endParaRPr lang="en-US" sz="1800" dirty="0" smtClean="0"/>
          </a:p>
          <a:p>
            <a:pPr lvl="1"/>
            <a:r>
              <a:rPr lang="en-US" sz="3100" dirty="0"/>
              <a:t>All bill payment-assisted </a:t>
            </a:r>
            <a:r>
              <a:rPr lang="en-US" sz="3100" dirty="0" smtClean="0"/>
              <a:t>households (same households as reported on in Section B for energy bill data)</a:t>
            </a:r>
          </a:p>
          <a:p>
            <a:pPr marL="320040" lvl="1" indent="0">
              <a:buNone/>
            </a:pPr>
            <a:endParaRPr lang="en-US" sz="1800" dirty="0"/>
          </a:p>
          <a:p>
            <a:pPr lvl="1"/>
            <a:r>
              <a:rPr lang="en-US" sz="3100" dirty="0"/>
              <a:t>High burden bill payment-assisted </a:t>
            </a:r>
            <a:r>
              <a:rPr lang="en-US" sz="3100" dirty="0" smtClean="0"/>
              <a:t>households </a:t>
            </a:r>
            <a:r>
              <a:rPr lang="en-US" sz="3100" dirty="0"/>
              <a:t>(same households as reported on in Section </a:t>
            </a:r>
            <a:r>
              <a:rPr lang="en-US" sz="3100" dirty="0" smtClean="0"/>
              <a:t>C </a:t>
            </a:r>
            <a:r>
              <a:rPr lang="en-US" sz="3100" dirty="0"/>
              <a:t>for energy bill data</a:t>
            </a:r>
            <a:r>
              <a:rPr lang="en-US" sz="3100" dirty="0" smtClean="0"/>
              <a:t>)</a:t>
            </a:r>
          </a:p>
          <a:p>
            <a:pPr marL="320040" lvl="1" indent="0">
              <a:buNone/>
            </a:pPr>
            <a:endParaRPr lang="en-US" sz="1800" dirty="0" smtClean="0"/>
          </a:p>
          <a:p>
            <a:r>
              <a:rPr lang="en-US" sz="3500" dirty="0" smtClean="0"/>
              <a:t>Unduplicated counts of bill payment-assisted households using electric, wood, or other fuels for supplemental heating, by main heating fuel type</a:t>
            </a:r>
          </a:p>
          <a:p>
            <a:endParaRPr lang="en-US" sz="1800" dirty="0" smtClean="0"/>
          </a:p>
          <a:p>
            <a:r>
              <a:rPr lang="en-US" sz="3500" dirty="0" smtClean="0"/>
              <a:t>Unduplicated counts of bill payment-assisted households using central AC or window/wall AC for cooling, by main heating fuel type</a:t>
            </a:r>
          </a:p>
          <a:p>
            <a:endParaRPr lang="en-US" sz="1800" dirty="0" smtClean="0"/>
          </a:p>
          <a:p>
            <a:r>
              <a:rPr lang="en-US" sz="3500" dirty="0" smtClean="0"/>
              <a:t>Unduplicated counts of LIHEAP assisted households for whom energy service was restored or energy service loss was prevented, by energy source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51281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>
                <a:latin typeface="Calibri" pitchFamily="34" charset="0"/>
              </a:rPr>
              <a:t>Topic #3: Optional Performance Measures</a:t>
            </a:r>
            <a:endParaRPr lang="en-US" sz="36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533400" y="1447800"/>
            <a:ext cx="8153400" cy="54102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smtClean="0"/>
              <a:t>Reporting the Optional Performance Measures: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For grantees intending to report the Optional Performance Measures for FY 2016, we will send further information after the PMIWG meetings (Jan. 10-12), where we will be discussing guidance for these measures with the Data Team.</a:t>
            </a:r>
          </a:p>
          <a:p>
            <a:pPr marL="0" indent="0">
              <a:buNone/>
            </a:pPr>
            <a:endParaRPr lang="en-US" sz="3600" b="1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503615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1125"/>
            <a:r>
              <a:rPr lang="en-US" sz="3600" dirty="0" smtClean="0">
                <a:latin typeface="Calibri" pitchFamily="34" charset="0"/>
              </a:rPr>
              <a:t>Resources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dirty="0" smtClean="0">
                <a:latin typeface="+mj-lt"/>
              </a:rPr>
              <a:t>Resources for Grantees 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 smtClean="0">
                <a:latin typeface="+mj-lt"/>
              </a:rPr>
              <a:t>Webinars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2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+mj-lt"/>
              </a:rPr>
              <a:t>LIHEAP Performance Measurement Data Collection </a:t>
            </a:r>
            <a:r>
              <a:rPr lang="en-US" sz="2400" dirty="0" smtClean="0">
                <a:latin typeface="+mj-lt"/>
              </a:rPr>
              <a:t>Guide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2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+mj-lt"/>
              </a:rPr>
              <a:t>Performance Data Form and </a:t>
            </a:r>
            <a:r>
              <a:rPr lang="en-US" sz="2400" dirty="0" smtClean="0">
                <a:latin typeface="+mj-lt"/>
              </a:rPr>
              <a:t>Instructions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2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+mj-lt"/>
              </a:rPr>
              <a:t>LIHEAP Performance Management </a:t>
            </a:r>
            <a:r>
              <a:rPr lang="en-US" sz="2400" dirty="0" smtClean="0">
                <a:latin typeface="+mj-lt"/>
              </a:rPr>
              <a:t>Website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2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dirty="0">
                <a:latin typeface="+mj-lt"/>
              </a:rPr>
              <a:t>Training and Technical Assistance Contacts</a:t>
            </a: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866192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1125"/>
            <a:r>
              <a:rPr lang="en-US" sz="3600" dirty="0" smtClean="0">
                <a:latin typeface="Calibri" pitchFamily="34" charset="0"/>
              </a:rPr>
              <a:t>Resources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dirty="0" smtClean="0">
                <a:latin typeface="+mj-lt"/>
              </a:rPr>
              <a:t>Webinars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+mj-lt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400" b="1" dirty="0">
                <a:latin typeface="+mj-lt"/>
              </a:rPr>
              <a:t>FY </a:t>
            </a:r>
            <a:r>
              <a:rPr lang="en-US" sz="2400" b="1" dirty="0" smtClean="0">
                <a:latin typeface="+mj-lt"/>
              </a:rPr>
              <a:t>2016 </a:t>
            </a:r>
            <a:r>
              <a:rPr lang="en-US" sz="2400" b="1" dirty="0">
                <a:latin typeface="+mj-lt"/>
              </a:rPr>
              <a:t>Household </a:t>
            </a:r>
            <a:r>
              <a:rPr lang="en-US" sz="2400" b="1" dirty="0" smtClean="0">
                <a:latin typeface="+mj-lt"/>
              </a:rPr>
              <a:t>Report</a:t>
            </a:r>
          </a:p>
          <a:p>
            <a:pPr lvl="1"/>
            <a:r>
              <a:rPr lang="en-US" sz="2000" u="sng" dirty="0">
                <a:latin typeface="+mj-lt"/>
                <a:hlinkClick r:id="rId2"/>
              </a:rPr>
              <a:t>https://</a:t>
            </a:r>
            <a:r>
              <a:rPr lang="en-US" sz="2000" u="sng" dirty="0" smtClean="0">
                <a:latin typeface="+mj-lt"/>
                <a:hlinkClick r:id="rId2"/>
              </a:rPr>
              <a:t>youtu.be/XYb1BXww3GM</a:t>
            </a:r>
            <a:endParaRPr lang="en-US" sz="2000" u="sng" dirty="0" smtClean="0">
              <a:latin typeface="+mj-lt"/>
            </a:endParaRPr>
          </a:p>
          <a:p>
            <a:pPr marL="320040" lvl="1" indent="0">
              <a:buNone/>
            </a:pPr>
            <a:endParaRPr lang="en-US" dirty="0">
              <a:latin typeface="+mj-lt"/>
            </a:endParaRPr>
          </a:p>
          <a:p>
            <a:r>
              <a:rPr lang="en-US" sz="2400" b="1" dirty="0" smtClean="0">
                <a:latin typeface="+mj-lt"/>
              </a:rPr>
              <a:t>FY 2015 Performance Data Form – Grantee Survey </a:t>
            </a:r>
          </a:p>
          <a:p>
            <a:pPr lvl="1"/>
            <a:r>
              <a:rPr lang="en-US" sz="2000" dirty="0">
                <a:latin typeface="+mj-lt"/>
                <a:hlinkClick r:id="rId3"/>
              </a:rPr>
              <a:t>https://</a:t>
            </a:r>
            <a:r>
              <a:rPr lang="en-US" sz="2000" dirty="0" smtClean="0">
                <a:latin typeface="+mj-lt"/>
                <a:hlinkClick r:id="rId3"/>
              </a:rPr>
              <a:t>www.youtube.com/watch?v=PtXQs8zewVs</a:t>
            </a:r>
            <a:endParaRPr lang="en-US" sz="2200" b="1" dirty="0">
              <a:latin typeface="+mj-lt"/>
            </a:endParaRPr>
          </a:p>
          <a:p>
            <a:pPr marL="320040" lvl="1" indent="0">
              <a:lnSpc>
                <a:spcPct val="80000"/>
              </a:lnSpc>
              <a:spcBef>
                <a:spcPts val="0"/>
              </a:spcBef>
              <a:buSzPct val="100000"/>
              <a:buNone/>
            </a:pPr>
            <a:endParaRPr lang="en-US" sz="2200" b="1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200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b="1" dirty="0" smtClean="0">
                <a:latin typeface="+mj-lt"/>
              </a:rPr>
              <a:t>PM Data Collection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u="sng" dirty="0">
                <a:latin typeface="+mj-lt"/>
                <a:hlinkClick r:id="rId4"/>
              </a:rPr>
              <a:t>https://</a:t>
            </a:r>
            <a:r>
              <a:rPr lang="en-US" sz="2000" u="sng" dirty="0" smtClean="0">
                <a:latin typeface="+mj-lt"/>
                <a:hlinkClick r:id="rId4"/>
              </a:rPr>
              <a:t>youtu.be/hf6uYWsk8ik\</a:t>
            </a:r>
            <a:endParaRPr lang="en-US" sz="2000" u="sng" dirty="0" smtClean="0">
              <a:latin typeface="+mj-lt"/>
            </a:endParaRPr>
          </a:p>
          <a:p>
            <a:pPr>
              <a:spcBef>
                <a:spcPts val="0"/>
              </a:spcBef>
              <a:spcAft>
                <a:spcPts val="300"/>
              </a:spcAft>
            </a:pPr>
            <a:endParaRPr lang="en-US" dirty="0" smtClean="0"/>
          </a:p>
          <a:p>
            <a:pPr>
              <a:spcBef>
                <a:spcPts val="0"/>
              </a:spcBef>
              <a:spcAft>
                <a:spcPts val="300"/>
              </a:spcAft>
            </a:pPr>
            <a:r>
              <a:rPr lang="en-US" sz="2400" b="1" dirty="0" smtClean="0"/>
              <a:t>FY </a:t>
            </a:r>
            <a:r>
              <a:rPr lang="en-US" sz="2400" b="1" dirty="0"/>
              <a:t>2016 Performance Data Form – Grantee </a:t>
            </a:r>
            <a:r>
              <a:rPr lang="en-US" sz="2400" b="1" dirty="0" smtClean="0"/>
              <a:t>Survey</a:t>
            </a:r>
          </a:p>
          <a:p>
            <a:pPr lvl="1">
              <a:spcBef>
                <a:spcPts val="0"/>
              </a:spcBef>
              <a:spcAft>
                <a:spcPts val="300"/>
              </a:spcAft>
            </a:pPr>
            <a:r>
              <a:rPr lang="en-US" sz="2000" dirty="0" smtClean="0">
                <a:latin typeface="+mj-lt"/>
              </a:rPr>
              <a:t>Coming Soon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6972269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1125"/>
            <a:r>
              <a:rPr lang="en-US" sz="3600" dirty="0" smtClean="0">
                <a:latin typeface="Calibri" pitchFamily="34" charset="0"/>
              </a:rPr>
              <a:t>Resources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75</a:t>
            </a:fld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755904" y="1600200"/>
            <a:ext cx="8388096" cy="5219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r>
              <a:rPr lang="en-US" sz="2800" b="1" dirty="0">
                <a:latin typeface="+mj-lt"/>
              </a:rPr>
              <a:t>Performance Data Form and Instructions</a:t>
            </a: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2400" dirty="0" smtClean="0">
              <a:latin typeface="+mj-lt"/>
            </a:endParaRPr>
          </a:p>
          <a:p>
            <a:pPr marL="457200" lvl="1" indent="-4572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sz="2800" dirty="0">
                <a:latin typeface="+mj-lt"/>
              </a:rPr>
              <a:t>Performance Data </a:t>
            </a:r>
            <a:r>
              <a:rPr lang="en-US" sz="2800" dirty="0" smtClean="0">
                <a:latin typeface="+mj-lt"/>
              </a:rPr>
              <a:t>Form</a:t>
            </a:r>
          </a:p>
          <a:p>
            <a:pPr marL="731520" lvl="2" indent="-4572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dirty="0" smtClean="0">
                <a:latin typeface="+mj-lt"/>
                <a:hlinkClick r:id="rId2"/>
              </a:rPr>
              <a:t>https</a:t>
            </a:r>
            <a:r>
              <a:rPr lang="en-US" dirty="0">
                <a:latin typeface="+mj-lt"/>
                <a:hlinkClick r:id="rId2"/>
              </a:rPr>
              <a:t>://</a:t>
            </a:r>
            <a:r>
              <a:rPr lang="en-US" dirty="0" smtClean="0">
                <a:latin typeface="+mj-lt"/>
                <a:hlinkClick r:id="rId2"/>
              </a:rPr>
              <a:t>www.acf.hhs.gov/sites/default/files/ocs/liheap_at_2017_1_perf_data_form_121916.pdf</a:t>
            </a:r>
            <a:endParaRPr lang="en-US" dirty="0" smtClean="0">
              <a:latin typeface="+mj-lt"/>
            </a:endParaRPr>
          </a:p>
          <a:p>
            <a:pPr marL="274320" lvl="2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US" dirty="0" smtClean="0">
              <a:latin typeface="+mj-lt"/>
            </a:endParaRPr>
          </a:p>
          <a:p>
            <a:pPr marL="457200" lvl="1" indent="-4572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dirty="0" smtClean="0">
                <a:latin typeface="+mj-lt"/>
              </a:rPr>
              <a:t>Performance Data Form Instructions </a:t>
            </a:r>
          </a:p>
          <a:p>
            <a:pPr marL="731520" lvl="2" indent="-4572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dirty="0">
                <a:latin typeface="+mj-lt"/>
                <a:hlinkClick r:id="rId3"/>
              </a:rPr>
              <a:t>https://</a:t>
            </a:r>
            <a:r>
              <a:rPr lang="en-US" dirty="0" smtClean="0">
                <a:latin typeface="+mj-lt"/>
                <a:hlinkClick r:id="rId3"/>
              </a:rPr>
              <a:t>www.acf.hhs.gov/sites/default/files/ocs/liheap_performance_data_form_instructions_for_fy2016_19dec2016_0.pdf</a:t>
            </a:r>
            <a:endParaRPr lang="en-US" dirty="0" smtClean="0">
              <a:latin typeface="+mj-lt"/>
            </a:endParaRPr>
          </a:p>
          <a:p>
            <a:pPr marL="274320" lvl="2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US" dirty="0">
              <a:latin typeface="+mj-lt"/>
            </a:endParaRPr>
          </a:p>
          <a:p>
            <a:pPr marL="457200" lvl="1" indent="-4572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dirty="0" smtClean="0">
                <a:latin typeface="+mj-lt"/>
              </a:rPr>
              <a:t>Performance Data Form FAQ</a:t>
            </a:r>
          </a:p>
          <a:p>
            <a:pPr marL="731520" lvl="2" indent="-457200">
              <a:lnSpc>
                <a:spcPct val="110000"/>
              </a:lnSpc>
              <a:spcBef>
                <a:spcPts val="0"/>
              </a:spcBef>
              <a:buSzPct val="100000"/>
            </a:pPr>
            <a:r>
              <a:rPr lang="en-US" dirty="0">
                <a:latin typeface="+mj-lt"/>
                <a:hlinkClick r:id="rId4"/>
              </a:rPr>
              <a:t>https://liheappm.acf.hhs.gov/faq</a:t>
            </a:r>
            <a:endParaRPr lang="en-US" dirty="0">
              <a:latin typeface="+mj-lt"/>
            </a:endParaRPr>
          </a:p>
          <a:p>
            <a:pPr marL="274320" lvl="2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Font typeface="Wingdings 2"/>
              <a:buNone/>
            </a:pPr>
            <a:endParaRPr lang="en-US" sz="14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 smtClean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0470715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1125"/>
            <a:r>
              <a:rPr lang="en-US" sz="3600" dirty="0" smtClean="0">
                <a:latin typeface="Calibri" pitchFamily="34" charset="0"/>
              </a:rPr>
              <a:t>Resources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76</a:t>
            </a:fld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755904" y="1600200"/>
            <a:ext cx="8388096" cy="5219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80000"/>
              </a:lnSpc>
              <a:spcBef>
                <a:spcPts val="0"/>
              </a:spcBef>
              <a:buSzPct val="100000"/>
              <a:buNone/>
            </a:pPr>
            <a:r>
              <a:rPr lang="en-US" sz="2800" b="1" dirty="0">
                <a:latin typeface="+mj-lt"/>
              </a:rPr>
              <a:t>Performance Management </a:t>
            </a:r>
            <a:r>
              <a:rPr lang="en-US" sz="2800" b="1" dirty="0" smtClean="0">
                <a:latin typeface="+mj-lt"/>
              </a:rPr>
              <a:t>Website</a:t>
            </a:r>
          </a:p>
          <a:p>
            <a:pPr marL="0" lvl="0" indent="0">
              <a:lnSpc>
                <a:spcPct val="80000"/>
              </a:lnSpc>
              <a:spcBef>
                <a:spcPts val="0"/>
              </a:spcBef>
              <a:buSzPct val="100000"/>
              <a:buNone/>
            </a:pPr>
            <a:endParaRPr lang="en-US" sz="2800" b="1" dirty="0">
              <a:solidFill>
                <a:srgbClr val="C00000"/>
              </a:solidFill>
              <a:latin typeface="+mj-lt"/>
              <a:hlinkClick r:id="rId2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dirty="0" smtClean="0">
                <a:solidFill>
                  <a:srgbClr val="C00000"/>
                </a:solidFill>
                <a:latin typeface="+mj-lt"/>
                <a:hlinkClick r:id="rId2"/>
              </a:rPr>
              <a:t>https</a:t>
            </a:r>
            <a:r>
              <a:rPr lang="en-US" dirty="0">
                <a:solidFill>
                  <a:srgbClr val="C00000"/>
                </a:solidFill>
                <a:latin typeface="+mj-lt"/>
                <a:hlinkClick r:id="rId2"/>
              </a:rPr>
              <a:t>://liheappm.acf.hhs.gov/</a:t>
            </a:r>
            <a:r>
              <a:rPr lang="en-US" dirty="0">
                <a:solidFill>
                  <a:srgbClr val="C00000"/>
                </a:solidFill>
                <a:latin typeface="+mj-lt"/>
              </a:rPr>
              <a:t> </a:t>
            </a:r>
            <a:endParaRPr lang="en-US" dirty="0" smtClean="0">
              <a:solidFill>
                <a:srgbClr val="C00000"/>
              </a:solidFill>
              <a:latin typeface="+mj-lt"/>
            </a:endParaRPr>
          </a:p>
          <a:p>
            <a:pPr>
              <a:lnSpc>
                <a:spcPct val="80000"/>
              </a:lnSpc>
              <a:spcBef>
                <a:spcPts val="0"/>
              </a:spcBef>
              <a:buSzPct val="100000"/>
            </a:pPr>
            <a:endParaRPr lang="en-US" dirty="0">
              <a:solidFill>
                <a:srgbClr val="C00000"/>
              </a:solidFill>
              <a:latin typeface="+mj-lt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None/>
            </a:pPr>
            <a:r>
              <a:rPr lang="en-US" sz="2800" i="1" dirty="0">
                <a:latin typeface="+mj-lt"/>
              </a:rPr>
              <a:t>If you need assistance accessing the Performance Management website, please </a:t>
            </a:r>
            <a:r>
              <a:rPr lang="en-US" sz="2800" i="1" dirty="0" smtClean="0">
                <a:latin typeface="+mj-lt"/>
              </a:rPr>
              <a:t>contact: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None/>
            </a:pPr>
            <a:endParaRPr lang="en-US" sz="2800" i="1" dirty="0" smtClean="0">
              <a:latin typeface="+mj-lt"/>
            </a:endParaRPr>
          </a:p>
          <a:p>
            <a:pPr lvl="1">
              <a:lnSpc>
                <a:spcPct val="80000"/>
              </a:lnSpc>
              <a:spcBef>
                <a:spcPts val="0"/>
              </a:spcBef>
              <a:buSzPct val="100000"/>
            </a:pPr>
            <a:r>
              <a:rPr lang="en-US" sz="2600" dirty="0" smtClean="0">
                <a:latin typeface="+mj-lt"/>
              </a:rPr>
              <a:t>Travis McAdam (</a:t>
            </a:r>
            <a:r>
              <a:rPr lang="en-US" sz="2600" dirty="0" smtClean="0">
                <a:latin typeface="+mj-lt"/>
                <a:hlinkClick r:id="rId3"/>
              </a:rPr>
              <a:t>travism@ncat.org</a:t>
            </a:r>
            <a:r>
              <a:rPr lang="en-US" sz="2600" dirty="0">
                <a:latin typeface="+mj-lt"/>
              </a:rPr>
              <a:t>)</a:t>
            </a:r>
          </a:p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None/>
            </a:pPr>
            <a:endParaRPr lang="en-US" sz="2800" i="1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None/>
            </a:pPr>
            <a:endParaRPr lang="en-US" dirty="0">
              <a:latin typeface="Calibri" pitchFamily="34" charset="0"/>
            </a:endParaRPr>
          </a:p>
          <a:p>
            <a:pPr marL="274320" lvl="2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Font typeface="Wingdings 2"/>
              <a:buNone/>
            </a:pPr>
            <a:endParaRPr lang="en-US" sz="14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 smtClean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8490375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111125"/>
            <a:r>
              <a:rPr lang="en-US" sz="3600" dirty="0" smtClean="0">
                <a:latin typeface="Calibri" pitchFamily="34" charset="0"/>
              </a:rPr>
              <a:t>Resources</a:t>
            </a:r>
            <a:endParaRPr lang="en-US" sz="3600" dirty="0">
              <a:latin typeface="Calibri" pitchFamily="34" charset="0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None/>
            </a:pPr>
            <a:endParaRPr lang="en-US" sz="1400" b="1" u="sng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None/>
            </a:pPr>
            <a:endParaRPr lang="en-US" sz="2400" b="1" dirty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77</a:t>
            </a:fld>
            <a:endParaRPr lang="en-US" dirty="0"/>
          </a:p>
        </p:txBody>
      </p:sp>
      <p:sp>
        <p:nvSpPr>
          <p:cNvPr id="5" name="Content Placeholder 7"/>
          <p:cNvSpPr txBox="1">
            <a:spLocks/>
          </p:cNvSpPr>
          <p:nvPr/>
        </p:nvSpPr>
        <p:spPr>
          <a:xfrm>
            <a:off x="755904" y="1600200"/>
            <a:ext cx="8388096" cy="52197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6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bg2">
                  <a:lumMod val="5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accent3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>
              <a:lnSpc>
                <a:spcPct val="90000"/>
              </a:lnSpc>
              <a:spcBef>
                <a:spcPts val="0"/>
              </a:spcBef>
              <a:buSzPct val="100000"/>
              <a:buNone/>
            </a:pPr>
            <a:r>
              <a:rPr lang="en-US" sz="2800" b="1" dirty="0">
                <a:latin typeface="+mj-lt"/>
              </a:rPr>
              <a:t>For more information, please contact</a:t>
            </a:r>
            <a:r>
              <a:rPr lang="en-US" sz="2800" b="1" dirty="0" smtClean="0">
                <a:latin typeface="+mj-lt"/>
              </a:rPr>
              <a:t>:</a:t>
            </a:r>
          </a:p>
          <a:p>
            <a:pPr marL="0" lvl="0" indent="0">
              <a:lnSpc>
                <a:spcPct val="90000"/>
              </a:lnSpc>
              <a:spcBef>
                <a:spcPts val="0"/>
              </a:spcBef>
              <a:buSzPct val="100000"/>
              <a:buNone/>
            </a:pPr>
            <a:endParaRPr lang="en-US" sz="2800" b="1" i="1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dirty="0" smtClean="0">
                <a:latin typeface="+mj-lt"/>
              </a:rPr>
              <a:t>Melissa Torgerson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dirty="0" smtClean="0">
                <a:latin typeface="+mj-lt"/>
                <a:hlinkClick r:id="rId2"/>
              </a:rPr>
              <a:t>Melissa@verevassociates.net</a:t>
            </a:r>
            <a:endParaRPr lang="en-US" dirty="0" smtClean="0">
              <a:latin typeface="+mj-lt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dirty="0" smtClean="0">
                <a:latin typeface="+mj-lt"/>
              </a:rPr>
              <a:t>503-706-2647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SzPct val="100000"/>
              <a:buNone/>
            </a:pPr>
            <a:endParaRPr lang="en-US" dirty="0" smtClean="0">
              <a:latin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dirty="0" smtClean="0">
                <a:latin typeface="+mj-lt"/>
              </a:rPr>
              <a:t>Michelle Wadolowski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dirty="0" smtClean="0">
                <a:latin typeface="+mj-lt"/>
                <a:hlinkClick r:id="rId3"/>
              </a:rPr>
              <a:t>Michelle-Wadolowski@appriseinc.org</a:t>
            </a:r>
            <a:r>
              <a:rPr lang="en-US" dirty="0" smtClean="0">
                <a:latin typeface="+mj-lt"/>
              </a:rPr>
              <a:t> 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dirty="0" smtClean="0">
                <a:latin typeface="+mj-lt"/>
              </a:rPr>
              <a:t>609-252-9057</a:t>
            </a:r>
          </a:p>
          <a:p>
            <a:pPr marL="320040" lvl="1" indent="0">
              <a:lnSpc>
                <a:spcPct val="90000"/>
              </a:lnSpc>
              <a:spcBef>
                <a:spcPts val="0"/>
              </a:spcBef>
              <a:buSzPct val="100000"/>
              <a:buNone/>
            </a:pPr>
            <a:endParaRPr lang="en-US" dirty="0">
              <a:latin typeface="+mj-lt"/>
            </a:endParaRPr>
          </a:p>
          <a:p>
            <a:pPr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dirty="0" smtClean="0">
                <a:latin typeface="+mj-lt"/>
              </a:rPr>
              <a:t>Kevin McGrath</a:t>
            </a:r>
            <a:endParaRPr lang="en-US" dirty="0">
              <a:latin typeface="+mj-lt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dirty="0" smtClean="0">
                <a:latin typeface="+mj-lt"/>
                <a:hlinkClick r:id="rId4"/>
              </a:rPr>
              <a:t>Kevin-McGrath@appriseinc.org</a:t>
            </a:r>
            <a:endParaRPr lang="en-US" dirty="0">
              <a:latin typeface="+mj-lt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SzPct val="100000"/>
            </a:pPr>
            <a:r>
              <a:rPr lang="en-US" dirty="0" smtClean="0">
                <a:latin typeface="+mj-lt"/>
              </a:rPr>
              <a:t>609-252-2081</a:t>
            </a:r>
            <a:endParaRPr lang="en-US" dirty="0">
              <a:latin typeface="+mj-lt"/>
            </a:endParaRPr>
          </a:p>
          <a:p>
            <a:pPr lvl="1">
              <a:lnSpc>
                <a:spcPct val="90000"/>
              </a:lnSpc>
              <a:spcBef>
                <a:spcPts val="0"/>
              </a:spcBef>
              <a:buSzPct val="100000"/>
            </a:pPr>
            <a:endParaRPr lang="en-US" i="1" dirty="0">
              <a:latin typeface="Calibri" pitchFamily="34" charset="0"/>
            </a:endParaRPr>
          </a:p>
          <a:p>
            <a:pPr marL="0" indent="0">
              <a:lnSpc>
                <a:spcPct val="80000"/>
              </a:lnSpc>
              <a:spcBef>
                <a:spcPts val="0"/>
              </a:spcBef>
              <a:buSzPct val="100000"/>
              <a:buNone/>
            </a:pPr>
            <a:endParaRPr lang="en-US" dirty="0">
              <a:latin typeface="Calibri" pitchFamily="34" charset="0"/>
            </a:endParaRPr>
          </a:p>
          <a:p>
            <a:pPr marL="274320" lvl="2" indent="0">
              <a:lnSpc>
                <a:spcPct val="110000"/>
              </a:lnSpc>
              <a:spcBef>
                <a:spcPts val="0"/>
              </a:spcBef>
              <a:buSzPct val="100000"/>
              <a:buNone/>
            </a:pPr>
            <a:endParaRPr lang="en-US" dirty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3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sz="2800" dirty="0" smtClean="0">
              <a:latin typeface="Calibri" pitchFamily="34" charset="0"/>
            </a:endParaRP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en-US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C0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dirty="0" smtClean="0">
              <a:latin typeface="Calibri" pitchFamily="34" charset="0"/>
            </a:endParaRPr>
          </a:p>
          <a:p>
            <a:pPr marL="0" lvl="1" indent="0">
              <a:spcBef>
                <a:spcPts val="0"/>
              </a:spcBef>
              <a:buFont typeface="Wingdings 2"/>
              <a:buNone/>
            </a:pPr>
            <a:endParaRPr lang="en-US" sz="1400" b="1" u="sng" dirty="0" smtClean="0"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0" indent="0">
              <a:spcBef>
                <a:spcPts val="0"/>
              </a:spcBef>
              <a:spcAft>
                <a:spcPts val="600"/>
              </a:spcAft>
              <a:buFont typeface="Wingdings 2"/>
              <a:buNone/>
            </a:pPr>
            <a:endParaRPr lang="en-US" sz="2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 smtClean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2035820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Calibri" pitchFamily="34" charset="0"/>
              </a:rPr>
              <a:t>Wrap Up – Questions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447800"/>
            <a:ext cx="8229600" cy="4572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3600" b="1" dirty="0" smtClean="0"/>
          </a:p>
          <a:p>
            <a:pPr marL="0" indent="0" algn="ctr">
              <a:buNone/>
            </a:pPr>
            <a:endParaRPr lang="en-US" sz="3600" b="1" dirty="0"/>
          </a:p>
          <a:p>
            <a:pPr marL="0" indent="0" algn="ctr">
              <a:buNone/>
            </a:pPr>
            <a:r>
              <a:rPr lang="en-US" sz="3600" b="1" dirty="0" smtClean="0"/>
              <a:t>Outstanding Questions?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884414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anchor="b" anchorCtr="0">
            <a:normAutofit/>
          </a:bodyPr>
          <a:lstStyle/>
          <a:p>
            <a:r>
              <a:rPr lang="en-US" dirty="0" err="1" smtClean="0"/>
              <a:t>GoToWebinar</a:t>
            </a:r>
            <a:r>
              <a:rPr lang="en-US" dirty="0" smtClean="0"/>
              <a:t> – Asking a Question</a:t>
            </a:r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79</a:t>
            </a:fld>
            <a:endParaRPr lang="en-US" dirty="0"/>
          </a:p>
        </p:txBody>
      </p:sp>
      <p:pic>
        <p:nvPicPr>
          <p:cNvPr id="6" name="Content Placeholder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064" y="1573213"/>
            <a:ext cx="8271872" cy="5065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893264" y="5729883"/>
            <a:ext cx="4745536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41275" cap="rnd">
            <a:solidFill>
              <a:srgbClr val="FF7C80"/>
            </a:solidFill>
            <a:beve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If you wish to call in and ask a question, you MUST call in by phone rather than connect your audio through your computer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3488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#1: Completing </a:t>
            </a:r>
            <a:r>
              <a:rPr lang="en-US" sz="3000" dirty="0">
                <a:latin typeface="Calibri" pitchFamily="34" charset="0"/>
              </a:rPr>
              <a:t>the Energy Burden Measures </a:t>
            </a:r>
            <a:r>
              <a:rPr lang="en-US" sz="3000" dirty="0" smtClean="0">
                <a:latin typeface="Calibri" pitchFamily="34" charset="0"/>
              </a:rPr>
              <a:t>Overview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 lnSpcReduction="10000"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>
                <a:latin typeface="+mj-lt"/>
              </a:rPr>
              <a:t>Energy Burden </a:t>
            </a:r>
            <a:r>
              <a:rPr lang="en-US" sz="2800" b="1" dirty="0" smtClean="0">
                <a:latin typeface="+mj-lt"/>
              </a:rPr>
              <a:t>Measures – Overview</a:t>
            </a:r>
            <a:endParaRPr lang="en-US" sz="2800" b="1" dirty="0">
              <a:latin typeface="+mj-lt"/>
            </a:endParaRPr>
          </a:p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dirty="0">
                <a:latin typeface="+mj-lt"/>
              </a:rPr>
              <a:t>The Energy Burden </a:t>
            </a:r>
            <a:r>
              <a:rPr lang="en-US" sz="2800" dirty="0" smtClean="0">
                <a:latin typeface="+mj-lt"/>
              </a:rPr>
              <a:t>Measures (Section V. Energy Burden Targeting) consists </a:t>
            </a:r>
            <a:r>
              <a:rPr lang="en-US" sz="2800" dirty="0">
                <a:latin typeface="+mj-lt"/>
              </a:rPr>
              <a:t>of the following three sections: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+mj-lt"/>
              </a:rPr>
              <a:t>Section A </a:t>
            </a:r>
            <a:r>
              <a:rPr lang="en-US" dirty="0">
                <a:latin typeface="+mj-lt"/>
              </a:rPr>
              <a:t>– All Bill Payment Assistance Clients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+mj-lt"/>
              </a:rPr>
              <a:t>Section B </a:t>
            </a:r>
            <a:r>
              <a:rPr lang="en-US" dirty="0">
                <a:latin typeface="+mj-lt"/>
              </a:rPr>
              <a:t>– All Bill Payment Assistance Clients with complete heating AND electric expenditures for the targeted 12-month period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r>
              <a:rPr lang="en-US" b="1" dirty="0">
                <a:latin typeface="+mj-lt"/>
              </a:rPr>
              <a:t>Section C </a:t>
            </a:r>
            <a:r>
              <a:rPr lang="en-US" dirty="0">
                <a:latin typeface="+mj-lt"/>
              </a:rPr>
              <a:t>– High Burden Bill Payment Assistance clients with complete heating AND electric expenditures for the targeted 12-month period</a:t>
            </a:r>
            <a:endParaRPr lang="en-US" b="1" dirty="0">
              <a:latin typeface="+mj-lt"/>
            </a:endParaRP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0908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000" dirty="0" smtClean="0">
                <a:latin typeface="Calibri" pitchFamily="34" charset="0"/>
              </a:rPr>
              <a:t>Topic #1: </a:t>
            </a:r>
            <a:r>
              <a:rPr lang="en-US" sz="3000" dirty="0">
                <a:latin typeface="Calibri" pitchFamily="34" charset="0"/>
              </a:rPr>
              <a:t>Completing the Energy Burden Measures </a:t>
            </a:r>
            <a:r>
              <a:rPr lang="en-US" sz="3000" dirty="0" smtClean="0">
                <a:latin typeface="Calibri" pitchFamily="34" charset="0"/>
              </a:rPr>
              <a:t>Overview</a:t>
            </a:r>
            <a:endParaRPr lang="en-US" sz="300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3504" y="1447800"/>
            <a:ext cx="8388096" cy="5219700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2800" b="1" dirty="0">
                <a:latin typeface="+mj-lt"/>
              </a:rPr>
              <a:t>Energy Burden Section – </a:t>
            </a:r>
            <a:r>
              <a:rPr lang="en-US" sz="2800" b="1" dirty="0" smtClean="0">
                <a:latin typeface="+mj-lt"/>
              </a:rPr>
              <a:t>Overview</a:t>
            </a:r>
            <a:endParaRPr lang="en-US" sz="2800" b="1" dirty="0">
              <a:latin typeface="+mj-lt"/>
            </a:endParaRP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sz="2400" b="1" dirty="0">
                <a:latin typeface="+mj-lt"/>
              </a:rPr>
              <a:t>Section A </a:t>
            </a:r>
            <a:r>
              <a:rPr lang="en-US" sz="2400" dirty="0">
                <a:latin typeface="+mj-lt"/>
              </a:rPr>
              <a:t>– All Bill Payment Assistance Clients</a:t>
            </a:r>
          </a:p>
          <a:p>
            <a:pPr lvl="1">
              <a:spcBef>
                <a:spcPts val="0"/>
              </a:spcBef>
              <a:spcAft>
                <a:spcPts val="1800"/>
              </a:spcAft>
            </a:pPr>
            <a:endParaRPr lang="en-US" b="1" dirty="0">
              <a:latin typeface="Calibri" pitchFamily="34" charset="0"/>
            </a:endParaRPr>
          </a:p>
          <a:p>
            <a:endParaRPr lang="en-US" dirty="0">
              <a:latin typeface="Calibri" panose="020F0502020204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2540F5-BE53-4980-ABDE-DC5A5DE073AE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3048000"/>
            <a:ext cx="8724900" cy="2962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9409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CF PPT Template Tan Background - August 2013">
  <a:themeElements>
    <a:clrScheme name="ACF Standard">
      <a:dk1>
        <a:srgbClr val="FFFFFF"/>
      </a:dk1>
      <a:lt1>
        <a:srgbClr val="CFC3AE"/>
      </a:lt1>
      <a:dk2>
        <a:srgbClr val="BCD9ED"/>
      </a:dk2>
      <a:lt2>
        <a:srgbClr val="CFC3AE"/>
      </a:lt2>
      <a:accent1>
        <a:srgbClr val="548AB0"/>
      </a:accent1>
      <a:accent2>
        <a:srgbClr val="FFFFFF"/>
      </a:accent2>
      <a:accent3>
        <a:srgbClr val="0099CC"/>
      </a:accent3>
      <a:accent4>
        <a:srgbClr val="CCBB9E"/>
      </a:accent4>
      <a:accent5>
        <a:srgbClr val="9E9273"/>
      </a:accent5>
      <a:accent6>
        <a:srgbClr val="264A64"/>
      </a:accent6>
      <a:hlink>
        <a:srgbClr val="00C8C3"/>
      </a:hlink>
      <a:folHlink>
        <a:srgbClr val="008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ACF PPT Template Tan Background - August 2013</Template>
  <TotalTime>1284</TotalTime>
  <Words>7124</Words>
  <Application>Microsoft Office PowerPoint</Application>
  <PresentationFormat>On-screen Show (4:3)</PresentationFormat>
  <Paragraphs>1983</Paragraphs>
  <Slides>79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6" baseType="lpstr">
      <vt:lpstr>Arial</vt:lpstr>
      <vt:lpstr>Calibri</vt:lpstr>
      <vt:lpstr>Cambria Math</vt:lpstr>
      <vt:lpstr>Courier</vt:lpstr>
      <vt:lpstr>Times New Roman</vt:lpstr>
      <vt:lpstr>Wingdings 2</vt:lpstr>
      <vt:lpstr>ACF PPT Template Tan Background - August 2013</vt:lpstr>
      <vt:lpstr>FY 2016 LIHEAP Performance Data Form LIHEAP Performance Measures (Sections V-VII)</vt:lpstr>
      <vt:lpstr>Welcome</vt:lpstr>
      <vt:lpstr>Webinar Agenda</vt:lpstr>
      <vt:lpstr>Introduction</vt:lpstr>
      <vt:lpstr>Introduction</vt:lpstr>
      <vt:lpstr>What are the LIHEAP Performance Measures?</vt:lpstr>
      <vt:lpstr>Performance Measures – Data Collection</vt:lpstr>
      <vt:lpstr>Topic #1: Completing the Energy Burden Measures Overview</vt:lpstr>
      <vt:lpstr>Topic #1: Completing the Energy Burden Measures Overview</vt:lpstr>
      <vt:lpstr>Topic #1: Completing the Energy Burden Measures Overview</vt:lpstr>
      <vt:lpstr>Topic #1: Completing the Energy Burden Measures Overview</vt:lpstr>
      <vt:lpstr>Topic #1 – Questions</vt:lpstr>
      <vt:lpstr>GoToWebinar – Asking a Question</vt:lpstr>
      <vt:lpstr>Topic #1: Completing the Energy Burden Measures</vt:lpstr>
      <vt:lpstr>Topic #1A: Completing the Energy Burden Measures Section A – Unduplicated Bill Payment Households</vt:lpstr>
      <vt:lpstr>Topic #1A: Completing the Energy Burden Measures Section A</vt:lpstr>
      <vt:lpstr>Topic #1A: Completing the Energy Burden Measures Section A</vt:lpstr>
      <vt:lpstr>Topic #1A: Completing the Energy Burden Measures Section B – All Households</vt:lpstr>
      <vt:lpstr>Topic #1A: Completing the Energy Burden Measures Section B</vt:lpstr>
      <vt:lpstr>Topic #1A: Completing the Energy Burden Measures Section B</vt:lpstr>
      <vt:lpstr>Topic #1A: Completing the Energy Burden Measures Section B</vt:lpstr>
      <vt:lpstr>Topic #1A: Completing the Energy Burden Measures Section B</vt:lpstr>
      <vt:lpstr>Topic #1A: Completing the Energy Burden Measures Section B</vt:lpstr>
      <vt:lpstr>Topic #1A: Completing the Energy Burden Measures Section B</vt:lpstr>
      <vt:lpstr>Topic #1A: Completing the Energy Burden Measures Section B</vt:lpstr>
      <vt:lpstr>Topic #1A: Completing the Energy Burden Measures Section B</vt:lpstr>
      <vt:lpstr>Topic #1A: Completing the Energy Burden Measures Section B</vt:lpstr>
      <vt:lpstr>Topic #1A: Completing the Energy Burden Measures Section B</vt:lpstr>
      <vt:lpstr>Topic #1A: Completing the Energy Burden Measures Section B</vt:lpstr>
      <vt:lpstr>Topic #1A – Questions</vt:lpstr>
      <vt:lpstr>GoToWebinar – Asking a Question</vt:lpstr>
      <vt:lpstr>Topic #1B: Completing the Energy Burden Measures Section C</vt:lpstr>
      <vt:lpstr>Topic #1B: Completing the Energy Burden Measures Section C</vt:lpstr>
      <vt:lpstr>Topic #1B: Completing the Energy Burden Measures Section C</vt:lpstr>
      <vt:lpstr>Topic #1B: Completing the Energy Burden Measures Section C</vt:lpstr>
      <vt:lpstr>Topic #1B: Completing the Energy Burden Measures Section C</vt:lpstr>
      <vt:lpstr>Topic #1A: Completing the Energy Burden Measures Section C</vt:lpstr>
      <vt:lpstr>Topic #1A: Completing the Energy Burden Measures Section C</vt:lpstr>
      <vt:lpstr>Topic #1A: Completing the Energy Burden Measures Section C</vt:lpstr>
      <vt:lpstr>Topic #1A: Completing the Energy Burden Measures Section C</vt:lpstr>
      <vt:lpstr>Topic #1A: Completing the Energy Burden Measures Section C</vt:lpstr>
      <vt:lpstr>Topic #1A: Completing the Energy Burden Measures Section C</vt:lpstr>
      <vt:lpstr>Topic #1B: Completing the Energy Burden Measures Section C</vt:lpstr>
      <vt:lpstr>Topic #1B – Questions</vt:lpstr>
      <vt:lpstr>GoToWebinar – Asking a Question</vt:lpstr>
      <vt:lpstr>Topic #1C: Completing the Energy Burden Measures Targeting Indices</vt:lpstr>
      <vt:lpstr>Topic #1C: Completing the Energy Burden Measures Targeting Indices</vt:lpstr>
      <vt:lpstr>Topic #1C: Completing the Energy Burden Measures Targeting Indices</vt:lpstr>
      <vt:lpstr>Topic #2C – Questions</vt:lpstr>
      <vt:lpstr>GoToWebinar – Asking a Question</vt:lpstr>
      <vt:lpstr>Topic #2: Completing the Restoration and Prevention Measures</vt:lpstr>
      <vt:lpstr>Topic #2A: Completing the Restoration of Home Energy Service Measures</vt:lpstr>
      <vt:lpstr>Topic #2A: Completing the Restoration of Home Energy Service Measures</vt:lpstr>
      <vt:lpstr>Topic #2A: Completing the Restoration of Home Energy Service Measures</vt:lpstr>
      <vt:lpstr>Topic #2A: Completing the Restoration of Home Energy Service Measures</vt:lpstr>
      <vt:lpstr>Topic #2A: Completing the Restoration of Home Energy Service Measures</vt:lpstr>
      <vt:lpstr>Topic #2A: Completing the Restoration of Home Energy Service Measures</vt:lpstr>
      <vt:lpstr>Topic #2A: Completing the Restoration of Home Energy Service Measures</vt:lpstr>
      <vt:lpstr>Topic #2A – Questions</vt:lpstr>
      <vt:lpstr>GoToWebinar – Asking a Question</vt:lpstr>
      <vt:lpstr>Topic #2: Completing the Restoration and Prevention Measures</vt:lpstr>
      <vt:lpstr>Topic #2B: Completing the Prevention of Loss of Home Energy Service Measures</vt:lpstr>
      <vt:lpstr>Topic #2B: Completing the Prevention of Loss of Home Energy Service Measures</vt:lpstr>
      <vt:lpstr>Topic #2B: Completing the Prevention of Loss of Home Energy Service Measures</vt:lpstr>
      <vt:lpstr>Topic #2B: Completing the Prevention of Loss of Home Energy Service Measures</vt:lpstr>
      <vt:lpstr>Topic #2B: Completing the Prevention of Loss of Home Energy Service Measures</vt:lpstr>
      <vt:lpstr>Topic #2B: Completing the Prevention of Loss of Home Energy Service Measures</vt:lpstr>
      <vt:lpstr>Topic #2B: Completing the Prevention of Loss of Home Energy Service Measures</vt:lpstr>
      <vt:lpstr>Topic #2B – Questions</vt:lpstr>
      <vt:lpstr>GoToWebinar – Asking a Question</vt:lpstr>
      <vt:lpstr>Topic #3: Optional Performance Measures</vt:lpstr>
      <vt:lpstr>Topic #3: Optional Performance Measures</vt:lpstr>
      <vt:lpstr>Resources</vt:lpstr>
      <vt:lpstr>Resources</vt:lpstr>
      <vt:lpstr>Resources</vt:lpstr>
      <vt:lpstr>Resources</vt:lpstr>
      <vt:lpstr>Resources</vt:lpstr>
      <vt:lpstr>Wrap Up – Questions</vt:lpstr>
      <vt:lpstr>GoToWebinar – Asking a Question</vt:lpstr>
    </vt:vector>
  </TitlesOfParts>
  <Company>DHHS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Akm R</dc:creator>
  <cp:lastModifiedBy>Kevin McGrath</cp:lastModifiedBy>
  <cp:revision>108</cp:revision>
  <dcterms:created xsi:type="dcterms:W3CDTF">2016-11-17T17:13:18Z</dcterms:created>
  <dcterms:modified xsi:type="dcterms:W3CDTF">2017-01-05T17:11:23Z</dcterms:modified>
</cp:coreProperties>
</file>