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478" r:id="rId2"/>
    <p:sldId id="479" r:id="rId3"/>
    <p:sldId id="480" r:id="rId4"/>
    <p:sldId id="481" r:id="rId5"/>
    <p:sldId id="482" r:id="rId6"/>
    <p:sldId id="483" r:id="rId7"/>
    <p:sldId id="484" r:id="rId8"/>
    <p:sldId id="485" r:id="rId9"/>
    <p:sldId id="486" r:id="rId10"/>
    <p:sldId id="487" r:id="rId11"/>
    <p:sldId id="488" r:id="rId12"/>
    <p:sldId id="489" r:id="rId13"/>
    <p:sldId id="490" r:id="rId14"/>
    <p:sldId id="491" r:id="rId15"/>
    <p:sldId id="492" r:id="rId16"/>
    <p:sldId id="493" r:id="rId17"/>
    <p:sldId id="494" r:id="rId18"/>
    <p:sldId id="495" r:id="rId19"/>
    <p:sldId id="496" r:id="rId20"/>
    <p:sldId id="497" r:id="rId21"/>
    <p:sldId id="498" r:id="rId22"/>
    <p:sldId id="499" r:id="rId23"/>
    <p:sldId id="500" r:id="rId24"/>
    <p:sldId id="501" r:id="rId25"/>
    <p:sldId id="502" r:id="rId26"/>
    <p:sldId id="436" r:id="rId27"/>
    <p:sldId id="437" r:id="rId28"/>
    <p:sldId id="439" r:id="rId29"/>
    <p:sldId id="527" r:id="rId30"/>
    <p:sldId id="438" r:id="rId31"/>
    <p:sldId id="440" r:id="rId32"/>
    <p:sldId id="441" r:id="rId33"/>
    <p:sldId id="529" r:id="rId34"/>
    <p:sldId id="442" r:id="rId35"/>
    <p:sldId id="443" r:id="rId36"/>
    <p:sldId id="472" r:id="rId37"/>
    <p:sldId id="445" r:id="rId38"/>
    <p:sldId id="446" r:id="rId39"/>
    <p:sldId id="450" r:id="rId40"/>
    <p:sldId id="531" r:id="rId41"/>
    <p:sldId id="451" r:id="rId42"/>
    <p:sldId id="448" r:id="rId43"/>
    <p:sldId id="449" r:id="rId44"/>
    <p:sldId id="504" r:id="rId45"/>
    <p:sldId id="523" r:id="rId46"/>
    <p:sldId id="530" r:id="rId47"/>
    <p:sldId id="452" r:id="rId48"/>
    <p:sldId id="474" r:id="rId49"/>
    <p:sldId id="505" r:id="rId50"/>
    <p:sldId id="506" r:id="rId51"/>
    <p:sldId id="510" r:id="rId52"/>
    <p:sldId id="511" r:id="rId53"/>
    <p:sldId id="512" r:id="rId54"/>
    <p:sldId id="513" r:id="rId55"/>
    <p:sldId id="514" r:id="rId56"/>
    <p:sldId id="515" r:id="rId57"/>
    <p:sldId id="524" r:id="rId58"/>
    <p:sldId id="525" r:id="rId59"/>
    <p:sldId id="526" r:id="rId60"/>
    <p:sldId id="508" r:id="rId61"/>
    <p:sldId id="528" r:id="rId62"/>
    <p:sldId id="516" r:id="rId63"/>
    <p:sldId id="517" r:id="rId64"/>
    <p:sldId id="518" r:id="rId65"/>
    <p:sldId id="519" r:id="rId66"/>
    <p:sldId id="521" r:id="rId67"/>
    <p:sldId id="522" r:id="rId6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0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19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2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38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478" algn="l" defTabSz="91419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572" algn="l" defTabSz="91419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9669" algn="l" defTabSz="91419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6764" algn="l" defTabSz="91419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D7F530-AE0A-40F5-B641-7337A7D39995}">
          <p14:sldIdLst>
            <p14:sldId id="478"/>
            <p14:sldId id="479"/>
            <p14:sldId id="480"/>
            <p14:sldId id="481"/>
            <p14:sldId id="482"/>
            <p14:sldId id="483"/>
            <p14:sldId id="484"/>
            <p14:sldId id="485"/>
            <p14:sldId id="486"/>
            <p14:sldId id="487"/>
            <p14:sldId id="488"/>
            <p14:sldId id="489"/>
            <p14:sldId id="490"/>
            <p14:sldId id="491"/>
            <p14:sldId id="492"/>
            <p14:sldId id="493"/>
            <p14:sldId id="494"/>
            <p14:sldId id="495"/>
            <p14:sldId id="496"/>
            <p14:sldId id="497"/>
            <p14:sldId id="498"/>
            <p14:sldId id="499"/>
            <p14:sldId id="500"/>
            <p14:sldId id="501"/>
            <p14:sldId id="502"/>
            <p14:sldId id="436"/>
            <p14:sldId id="437"/>
            <p14:sldId id="439"/>
            <p14:sldId id="527"/>
            <p14:sldId id="438"/>
            <p14:sldId id="440"/>
            <p14:sldId id="441"/>
            <p14:sldId id="529"/>
            <p14:sldId id="442"/>
            <p14:sldId id="443"/>
            <p14:sldId id="472"/>
            <p14:sldId id="445"/>
            <p14:sldId id="446"/>
            <p14:sldId id="450"/>
            <p14:sldId id="531"/>
            <p14:sldId id="451"/>
            <p14:sldId id="448"/>
            <p14:sldId id="449"/>
            <p14:sldId id="504"/>
            <p14:sldId id="523"/>
            <p14:sldId id="530"/>
            <p14:sldId id="452"/>
            <p14:sldId id="474"/>
            <p14:sldId id="505"/>
            <p14:sldId id="506"/>
            <p14:sldId id="510"/>
            <p14:sldId id="511"/>
            <p14:sldId id="512"/>
            <p14:sldId id="513"/>
            <p14:sldId id="514"/>
            <p14:sldId id="515"/>
            <p14:sldId id="524"/>
            <p14:sldId id="525"/>
            <p14:sldId id="526"/>
            <p14:sldId id="508"/>
            <p14:sldId id="528"/>
            <p14:sldId id="516"/>
            <p14:sldId id="517"/>
            <p14:sldId id="518"/>
            <p14:sldId id="519"/>
            <p14:sldId id="521"/>
            <p14:sldId id="5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 userDrawn="1">
          <p15:clr>
            <a:srgbClr val="A4A3A4"/>
          </p15:clr>
        </p15:guide>
        <p15:guide id="2" pos="2190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na Talt" initials="GT" lastIdx="60" clrIdx="0">
    <p:extLst>
      <p:ext uri="{19B8F6BF-5375-455C-9EA6-DF929625EA0E}">
        <p15:presenceInfo xmlns:p15="http://schemas.microsoft.com/office/powerpoint/2012/main" userId="S-1-5-21-1482476501-343818398-839522115-2788" providerId="AD"/>
      </p:ext>
    </p:extLst>
  </p:cmAuthor>
  <p:cmAuthor id="2" name="Trayvon Braxton" initials="TB" lastIdx="3" clrIdx="1">
    <p:extLst>
      <p:ext uri="{19B8F6BF-5375-455C-9EA6-DF929625EA0E}">
        <p15:presenceInfo xmlns:p15="http://schemas.microsoft.com/office/powerpoint/2012/main" userId="S-1-5-21-1482476501-343818398-839522115-27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62" autoAdjust="0"/>
    <p:restoredTop sz="91127" autoAdjust="0"/>
  </p:normalViewPr>
  <p:slideViewPr>
    <p:cSldViewPr>
      <p:cViewPr varScale="1">
        <p:scale>
          <a:sx n="75" d="100"/>
          <a:sy n="75" d="100"/>
        </p:scale>
        <p:origin x="54" y="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6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890" y="-78"/>
      </p:cViewPr>
      <p:guideLst>
        <p:guide orient="horz" pos="2910"/>
        <p:guide pos="2190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199D9F-C6CD-4BDE-AC56-4595A19C5F0E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024BAF-08D2-401E-BFA7-52B89E34AFF7}">
      <dgm:prSet phldrT="[Text]"/>
      <dgm:spPr/>
      <dgm:t>
        <a:bodyPr/>
        <a:lstStyle/>
        <a:p>
          <a:r>
            <a:rPr lang="en-US" dirty="0" smtClean="0"/>
            <a:t>FY 2015 C&amp;R Report</a:t>
          </a:r>
          <a:endParaRPr lang="en-US" dirty="0"/>
        </a:p>
      </dgm:t>
    </dgm:pt>
    <dgm:pt modelId="{A99771A1-AB59-4F09-81E3-FECA15E8008E}" type="parTrans" cxnId="{EC9B2699-B823-49C9-8C5A-442B3E44840A}">
      <dgm:prSet/>
      <dgm:spPr/>
      <dgm:t>
        <a:bodyPr/>
        <a:lstStyle/>
        <a:p>
          <a:endParaRPr lang="en-US"/>
        </a:p>
      </dgm:t>
    </dgm:pt>
    <dgm:pt modelId="{306B8BCE-4A9F-48A5-B11A-830F0B77F761}" type="sibTrans" cxnId="{EC9B2699-B823-49C9-8C5A-442B3E44840A}">
      <dgm:prSet/>
      <dgm:spPr/>
      <dgm:t>
        <a:bodyPr/>
        <a:lstStyle/>
        <a:p>
          <a:endParaRPr lang="en-US"/>
        </a:p>
      </dgm:t>
    </dgm:pt>
    <dgm:pt modelId="{4E1DAA1C-6253-4151-886D-0E3D131D50D9}">
      <dgm:prSet phldrT="[Text]"/>
      <dgm:spPr/>
      <dgm:t>
        <a:bodyPr/>
        <a:lstStyle/>
        <a:p>
          <a:r>
            <a:rPr lang="en-US" dirty="0" smtClean="0"/>
            <a:t>FY 2015 GS Section – ‘Uses’ of Funds</a:t>
          </a:r>
          <a:endParaRPr lang="en-US" dirty="0"/>
        </a:p>
      </dgm:t>
    </dgm:pt>
    <dgm:pt modelId="{D1CA8D1B-5A36-4EF7-AFF5-DC1BF83F7C58}" type="sibTrans" cxnId="{778E4CBB-50A6-4490-AAA8-C143FD8BCF6A}">
      <dgm:prSet/>
      <dgm:spPr/>
      <dgm:t>
        <a:bodyPr/>
        <a:lstStyle/>
        <a:p>
          <a:endParaRPr lang="en-US"/>
        </a:p>
      </dgm:t>
    </dgm:pt>
    <dgm:pt modelId="{CF3CB586-481A-4D95-A04A-85A859F5534D}" type="parTrans" cxnId="{778E4CBB-50A6-4490-AAA8-C143FD8BCF6A}">
      <dgm:prSet/>
      <dgm:spPr/>
      <dgm:t>
        <a:bodyPr/>
        <a:lstStyle/>
        <a:p>
          <a:endParaRPr lang="en-US"/>
        </a:p>
      </dgm:t>
    </dgm:pt>
    <dgm:pt modelId="{922649C5-A267-47B7-95F5-D3322BDA8E19}" type="pres">
      <dgm:prSet presAssocID="{AE199D9F-C6CD-4BDE-AC56-4595A19C5F0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E45A61-3C76-4855-8C4B-9431694F5617}" type="pres">
      <dgm:prSet presAssocID="{06024BAF-08D2-401E-BFA7-52B89E34AFF7}" presName="node" presStyleLbl="node1" presStyleIdx="0" presStyleCnt="2" custRadScaleRad="156951" custRadScaleInc="-93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C5B03-038C-4EBD-A98A-BD7F7ED1BDF1}" type="pres">
      <dgm:prSet presAssocID="{306B8BCE-4A9F-48A5-B11A-830F0B77F76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9CAA8B7-260D-43EA-8100-1214DF0C5ADB}" type="pres">
      <dgm:prSet presAssocID="{306B8BCE-4A9F-48A5-B11A-830F0B77F761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F4D4E9C3-A649-4C50-B324-87C120CD6155}" type="pres">
      <dgm:prSet presAssocID="{4E1DAA1C-6253-4151-886D-0E3D131D50D9}" presName="node" presStyleLbl="node1" presStyleIdx="1" presStyleCnt="2" custRadScaleRad="130990" custRadScaleInc="-1077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6C1FB-BF9F-4144-9ACD-74F181A67385}" type="pres">
      <dgm:prSet presAssocID="{D1CA8D1B-5A36-4EF7-AFF5-DC1BF83F7C5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E228960-B652-4DB2-AA2A-C8D7253A38AE}" type="pres">
      <dgm:prSet presAssocID="{D1CA8D1B-5A36-4EF7-AFF5-DC1BF83F7C58}" presName="connectorText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EC9B2699-B823-49C9-8C5A-442B3E44840A}" srcId="{AE199D9F-C6CD-4BDE-AC56-4595A19C5F0E}" destId="{06024BAF-08D2-401E-BFA7-52B89E34AFF7}" srcOrd="0" destOrd="0" parTransId="{A99771A1-AB59-4F09-81E3-FECA15E8008E}" sibTransId="{306B8BCE-4A9F-48A5-B11A-830F0B77F761}"/>
    <dgm:cxn modelId="{08C51BF7-D53A-4C2C-9609-23B844E9A8C0}" type="presOf" srcId="{D1CA8D1B-5A36-4EF7-AFF5-DC1BF83F7C58}" destId="{0E228960-B652-4DB2-AA2A-C8D7253A38AE}" srcOrd="1" destOrd="0" presId="urn:microsoft.com/office/officeart/2005/8/layout/cycle7"/>
    <dgm:cxn modelId="{C93085EB-80B5-441C-9F5C-0E36B4419A37}" type="presOf" srcId="{4E1DAA1C-6253-4151-886D-0E3D131D50D9}" destId="{F4D4E9C3-A649-4C50-B324-87C120CD6155}" srcOrd="0" destOrd="0" presId="urn:microsoft.com/office/officeart/2005/8/layout/cycle7"/>
    <dgm:cxn modelId="{329E4181-605E-4779-B672-12A179A7A103}" type="presOf" srcId="{06024BAF-08D2-401E-BFA7-52B89E34AFF7}" destId="{52E45A61-3C76-4855-8C4B-9431694F5617}" srcOrd="0" destOrd="0" presId="urn:microsoft.com/office/officeart/2005/8/layout/cycle7"/>
    <dgm:cxn modelId="{9018407F-F8C8-4F8A-B005-77E7AC4C4F02}" type="presOf" srcId="{306B8BCE-4A9F-48A5-B11A-830F0B77F761}" destId="{850C5B03-038C-4EBD-A98A-BD7F7ED1BDF1}" srcOrd="0" destOrd="0" presId="urn:microsoft.com/office/officeart/2005/8/layout/cycle7"/>
    <dgm:cxn modelId="{B82154CD-DB54-427C-86B6-FAF3F56070C3}" type="presOf" srcId="{AE199D9F-C6CD-4BDE-AC56-4595A19C5F0E}" destId="{922649C5-A267-47B7-95F5-D3322BDA8E19}" srcOrd="0" destOrd="0" presId="urn:microsoft.com/office/officeart/2005/8/layout/cycle7"/>
    <dgm:cxn modelId="{23DF06D2-A4D0-49BD-BFA1-8ECCDF60819C}" type="presOf" srcId="{306B8BCE-4A9F-48A5-B11A-830F0B77F761}" destId="{49CAA8B7-260D-43EA-8100-1214DF0C5ADB}" srcOrd="1" destOrd="0" presId="urn:microsoft.com/office/officeart/2005/8/layout/cycle7"/>
    <dgm:cxn modelId="{6A382E97-86F1-4D4A-AC9B-F6E781E469C6}" type="presOf" srcId="{D1CA8D1B-5A36-4EF7-AFF5-DC1BF83F7C58}" destId="{6CD6C1FB-BF9F-4144-9ACD-74F181A67385}" srcOrd="0" destOrd="0" presId="urn:microsoft.com/office/officeart/2005/8/layout/cycle7"/>
    <dgm:cxn modelId="{778E4CBB-50A6-4490-AAA8-C143FD8BCF6A}" srcId="{AE199D9F-C6CD-4BDE-AC56-4595A19C5F0E}" destId="{4E1DAA1C-6253-4151-886D-0E3D131D50D9}" srcOrd="1" destOrd="0" parTransId="{CF3CB586-481A-4D95-A04A-85A859F5534D}" sibTransId="{D1CA8D1B-5A36-4EF7-AFF5-DC1BF83F7C58}"/>
    <dgm:cxn modelId="{BD0B7E86-45B2-4E88-9CF6-DBA82E36650D}" type="presParOf" srcId="{922649C5-A267-47B7-95F5-D3322BDA8E19}" destId="{52E45A61-3C76-4855-8C4B-9431694F5617}" srcOrd="0" destOrd="0" presId="urn:microsoft.com/office/officeart/2005/8/layout/cycle7"/>
    <dgm:cxn modelId="{81B75DB2-A0AC-43AD-8484-16888D577290}" type="presParOf" srcId="{922649C5-A267-47B7-95F5-D3322BDA8E19}" destId="{850C5B03-038C-4EBD-A98A-BD7F7ED1BDF1}" srcOrd="1" destOrd="0" presId="urn:microsoft.com/office/officeart/2005/8/layout/cycle7"/>
    <dgm:cxn modelId="{4926A012-26A3-446F-9F4D-E7A14C187E7E}" type="presParOf" srcId="{850C5B03-038C-4EBD-A98A-BD7F7ED1BDF1}" destId="{49CAA8B7-260D-43EA-8100-1214DF0C5ADB}" srcOrd="0" destOrd="0" presId="urn:microsoft.com/office/officeart/2005/8/layout/cycle7"/>
    <dgm:cxn modelId="{59D33915-0DD7-4BD3-8457-FB81D3F79B5A}" type="presParOf" srcId="{922649C5-A267-47B7-95F5-D3322BDA8E19}" destId="{F4D4E9C3-A649-4C50-B324-87C120CD6155}" srcOrd="2" destOrd="0" presId="urn:microsoft.com/office/officeart/2005/8/layout/cycle7"/>
    <dgm:cxn modelId="{4F1FA3C6-8B93-48BF-9115-2D8999A8F215}" type="presParOf" srcId="{922649C5-A267-47B7-95F5-D3322BDA8E19}" destId="{6CD6C1FB-BF9F-4144-9ACD-74F181A67385}" srcOrd="3" destOrd="0" presId="urn:microsoft.com/office/officeart/2005/8/layout/cycle7"/>
    <dgm:cxn modelId="{00593967-1D29-41B3-938B-103B3D8C841B}" type="presParOf" srcId="{6CD6C1FB-BF9F-4144-9ACD-74F181A67385}" destId="{0E228960-B652-4DB2-AA2A-C8D7253A38A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45A61-3C76-4855-8C4B-9431694F5617}">
      <dsp:nvSpPr>
        <dsp:cNvPr id="0" name=""/>
        <dsp:cNvSpPr/>
      </dsp:nvSpPr>
      <dsp:spPr>
        <a:xfrm>
          <a:off x="260150" y="1190358"/>
          <a:ext cx="2460919" cy="12304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FY 2015 C&amp;R Report</a:t>
          </a:r>
          <a:endParaRPr lang="en-US" sz="2300" kern="1200" dirty="0"/>
        </a:p>
      </dsp:txBody>
      <dsp:txXfrm>
        <a:off x="296189" y="1226397"/>
        <a:ext cx="2388841" cy="1158381"/>
      </dsp:txXfrm>
    </dsp:sp>
    <dsp:sp modelId="{850C5B03-038C-4EBD-A98A-BD7F7ED1BDF1}">
      <dsp:nvSpPr>
        <dsp:cNvPr id="0" name=""/>
        <dsp:cNvSpPr/>
      </dsp:nvSpPr>
      <dsp:spPr>
        <a:xfrm rot="4">
          <a:off x="2879964" y="1590259"/>
          <a:ext cx="1271156" cy="43066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3009162" y="1676391"/>
        <a:ext cx="1012760" cy="258396"/>
      </dsp:txXfrm>
    </dsp:sp>
    <dsp:sp modelId="{F4D4E9C3-A649-4C50-B324-87C120CD6155}">
      <dsp:nvSpPr>
        <dsp:cNvPr id="0" name=""/>
        <dsp:cNvSpPr/>
      </dsp:nvSpPr>
      <dsp:spPr>
        <a:xfrm>
          <a:off x="4310015" y="1190362"/>
          <a:ext cx="2460919" cy="12304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FY 2015 GS Section – ‘Uses’ of Funds</a:t>
          </a:r>
          <a:endParaRPr lang="en-US" sz="2300" kern="1200" dirty="0"/>
        </a:p>
      </dsp:txBody>
      <dsp:txXfrm>
        <a:off x="4346054" y="1226401"/>
        <a:ext cx="2388841" cy="1158381"/>
      </dsp:txXfrm>
    </dsp:sp>
    <dsp:sp modelId="{6CD6C1FB-BF9F-4144-9ACD-74F181A67385}">
      <dsp:nvSpPr>
        <dsp:cNvPr id="0" name=""/>
        <dsp:cNvSpPr/>
      </dsp:nvSpPr>
      <dsp:spPr>
        <a:xfrm rot="10800004">
          <a:off x="2879964" y="1590259"/>
          <a:ext cx="1271156" cy="43066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009162" y="1676391"/>
        <a:ext cx="1012760" cy="258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523" cy="464662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292" y="1"/>
            <a:ext cx="3037523" cy="464662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0124DE0-7B55-4957-83BB-C156AB8E9534}" type="datetimeFigureOut">
              <a:rPr lang="en-US"/>
              <a:pPr>
                <a:defRPr/>
              </a:pPr>
              <a:t>1/5/2016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153"/>
            <a:ext cx="3037523" cy="464662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292" y="8830153"/>
            <a:ext cx="3037523" cy="464662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480FB-F68B-41E0-A4F9-8BD7234D38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116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523" cy="464662"/>
          </a:xfrm>
          <a:prstGeom prst="rect">
            <a:avLst/>
          </a:prstGeom>
        </p:spPr>
        <p:txBody>
          <a:bodyPr vert="horz" lIns="91325" tIns="45662" rIns="91325" bIns="45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292" y="1"/>
            <a:ext cx="3037523" cy="464662"/>
          </a:xfrm>
          <a:prstGeom prst="rect">
            <a:avLst/>
          </a:prstGeom>
        </p:spPr>
        <p:txBody>
          <a:bodyPr vert="horz" lIns="91325" tIns="45662" rIns="91325" bIns="456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DD9887-EF68-4A6C-8194-0E5FB2C183A2}" type="datetimeFigureOut">
              <a:rPr lang="en-US"/>
              <a:pPr>
                <a:defRPr/>
              </a:pPr>
              <a:t>1/5/2016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5" tIns="45662" rIns="91325" bIns="4566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23" y="4415078"/>
            <a:ext cx="5608954" cy="4183538"/>
          </a:xfrm>
          <a:prstGeom prst="rect">
            <a:avLst/>
          </a:prstGeom>
        </p:spPr>
        <p:txBody>
          <a:bodyPr vert="horz" lIns="91325" tIns="45662" rIns="91325" bIns="4566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153"/>
            <a:ext cx="3037523" cy="464662"/>
          </a:xfrm>
          <a:prstGeom prst="rect">
            <a:avLst/>
          </a:prstGeom>
        </p:spPr>
        <p:txBody>
          <a:bodyPr vert="horz" lIns="91325" tIns="45662" rIns="91325" bIns="45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292" y="8830153"/>
            <a:ext cx="3037523" cy="464662"/>
          </a:xfrm>
          <a:prstGeom prst="rect">
            <a:avLst/>
          </a:prstGeom>
        </p:spPr>
        <p:txBody>
          <a:bodyPr vert="horz" lIns="91325" tIns="45662" rIns="91325" bIns="456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2CA086F-E118-4EC0-8AED-04E9F0B54C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109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9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8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8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78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72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69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64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A086F-E118-4EC0-8AED-04E9F0B54CD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945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A086F-E118-4EC0-8AED-04E9F0B54CD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013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A086F-E118-4EC0-8AED-04E9F0B54CD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0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A086F-E118-4EC0-8AED-04E9F0B54CD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319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Overview of required consistency between FY 2014 to FY 2015 carryover amount reported in FY 2014 C&amp;R Report, FY 2014 GS –’Uses’ of Funds,</a:t>
            </a:r>
            <a:r>
              <a:rPr lang="en-US" baseline="0" dirty="0" smtClean="0"/>
              <a:t> and FY 2015 GS–‘Sources’ of Funds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A086F-E118-4EC0-8AED-04E9F0B54CD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807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A086F-E118-4EC0-8AED-04E9F0B54CD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328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Nominal payment</a:t>
            </a:r>
            <a:r>
              <a:rPr lang="en-US" baseline="0" dirty="0" smtClean="0"/>
              <a:t> obligations should be consistent with nominal payment assisted households reported in grantee’s FY 2015 Household Report.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A086F-E118-4EC0-8AED-04E9F0B54CD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503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A086F-E118-4EC0-8AED-04E9F0B54CD8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39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A086F-E118-4EC0-8AED-04E9F0B54CD8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008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A086F-E118-4EC0-8AED-04E9F0B54CD8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714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Overview of required consistency between FY 2015 to FY 2016 carryover amount reported in FY 2015 C&amp;R Report </a:t>
            </a:r>
            <a:r>
              <a:rPr lang="en-US" baseline="0" dirty="0" smtClean="0"/>
              <a:t>and FY 2015 GS–‘Uses’ of Funds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A086F-E118-4EC0-8AED-04E9F0B54CD8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617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A086F-E118-4EC0-8AED-04E9F0B54CD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766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A086F-E118-4EC0-8AED-04E9F0B54CD8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9750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A086F-E118-4EC0-8AED-04E9F0B54CD8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5225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A086F-E118-4EC0-8AED-04E9F0B54CD8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666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A086F-E118-4EC0-8AED-04E9F0B54CD8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4526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A086F-E118-4EC0-8AED-04E9F0B54CD8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298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A086F-E118-4EC0-8AED-04E9F0B54CD8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6365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A086F-E118-4EC0-8AED-04E9F0B54CD8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3844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A086F-E118-4EC0-8AED-04E9F0B54CD8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89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A086F-E118-4EC0-8AED-04E9F0B54CD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34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A086F-E118-4EC0-8AED-04E9F0B54CD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069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CA086F-E118-4EC0-8AED-04E9F0B54CD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607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532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Graphical overview of submission and revision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46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336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Graphical overview of submission and revision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261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OLDC Assignment Delegation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12750" y="633571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9542F-0858-46F0-AEF4-FCBAAA57FD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‹#›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OLDC Assignment Delegation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8601" y="502920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20E81-9F3C-4F0E-9236-9D9FBA5D41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‹#›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OLDC Assignment Delegation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8601" y="502920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89156-A3EA-424F-AC6F-7127EBBCB9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3"/>
            <a:ext cx="4038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3"/>
            <a:ext cx="4038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7003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‹#›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2" y="6477003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OLDC Assignment Delegation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1" y="6477003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5455FB-0668-4DC3-96F8-7DC3CC57AC5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‹#›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OLDC Assignment Delegation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8601" y="502920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A0DAD-CD1E-485E-BC6C-249D004AA7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2" y="151977"/>
            <a:ext cx="8839200" cy="792162"/>
          </a:xfrm>
          <a:solidFill>
            <a:schemeClr val="tx2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0633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‹#›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OLDC Assignment Delegation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718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‹#›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OLDC Assignment Delegation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‹#›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OLDC Assignment Delegation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038601" y="502920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20E4F-8E2F-4808-87F7-F1FDC4F010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5" indent="0">
              <a:buNone/>
              <a:defRPr sz="2000" b="1"/>
            </a:lvl2pPr>
            <a:lvl3pPr marL="914192" indent="0">
              <a:buNone/>
              <a:defRPr sz="1800" b="1"/>
            </a:lvl3pPr>
            <a:lvl4pPr marL="1371286" indent="0">
              <a:buNone/>
              <a:defRPr sz="1600" b="1"/>
            </a:lvl4pPr>
            <a:lvl5pPr marL="1828382" indent="0">
              <a:buNone/>
              <a:defRPr sz="1600" b="1"/>
            </a:lvl5pPr>
            <a:lvl6pPr marL="2285478" indent="0">
              <a:buNone/>
              <a:defRPr sz="1600" b="1"/>
            </a:lvl6pPr>
            <a:lvl7pPr marL="2742572" indent="0">
              <a:buNone/>
              <a:defRPr sz="1600" b="1"/>
            </a:lvl7pPr>
            <a:lvl8pPr marL="3199669" indent="0">
              <a:buNone/>
              <a:defRPr sz="1600" b="1"/>
            </a:lvl8pPr>
            <a:lvl9pPr marL="365676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5" indent="0">
              <a:buNone/>
              <a:defRPr sz="2000" b="1"/>
            </a:lvl2pPr>
            <a:lvl3pPr marL="914192" indent="0">
              <a:buNone/>
              <a:defRPr sz="1800" b="1"/>
            </a:lvl3pPr>
            <a:lvl4pPr marL="1371286" indent="0">
              <a:buNone/>
              <a:defRPr sz="1600" b="1"/>
            </a:lvl4pPr>
            <a:lvl5pPr marL="1828382" indent="0">
              <a:buNone/>
              <a:defRPr sz="1600" b="1"/>
            </a:lvl5pPr>
            <a:lvl6pPr marL="2285478" indent="0">
              <a:buNone/>
              <a:defRPr sz="1600" b="1"/>
            </a:lvl6pPr>
            <a:lvl7pPr marL="2742572" indent="0">
              <a:buNone/>
              <a:defRPr sz="1600" b="1"/>
            </a:lvl7pPr>
            <a:lvl8pPr marL="3199669" indent="0">
              <a:buNone/>
              <a:defRPr sz="1600" b="1"/>
            </a:lvl8pPr>
            <a:lvl9pPr marL="365676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‹#›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OLDC Assignment Delegation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038601" y="502920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098FC-B506-43C1-9128-CC8C4DFABB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‹#›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OLDC Assignment Delegation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38601" y="502920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088CD-D149-48F4-B6BB-AB713CF6CB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‹#›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OLDC Assignment Delegation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38601" y="502920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2EDF1-5F6F-4329-AA36-A514941ABE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5" indent="0">
              <a:buNone/>
              <a:defRPr sz="1200"/>
            </a:lvl2pPr>
            <a:lvl3pPr marL="914192" indent="0">
              <a:buNone/>
              <a:defRPr sz="1000"/>
            </a:lvl3pPr>
            <a:lvl4pPr marL="1371286" indent="0">
              <a:buNone/>
              <a:defRPr sz="900"/>
            </a:lvl4pPr>
            <a:lvl5pPr marL="1828382" indent="0">
              <a:buNone/>
              <a:defRPr sz="900"/>
            </a:lvl5pPr>
            <a:lvl6pPr marL="2285478" indent="0">
              <a:buNone/>
              <a:defRPr sz="900"/>
            </a:lvl6pPr>
            <a:lvl7pPr marL="2742572" indent="0">
              <a:buNone/>
              <a:defRPr sz="900"/>
            </a:lvl7pPr>
            <a:lvl8pPr marL="3199669" indent="0">
              <a:buNone/>
              <a:defRPr sz="900"/>
            </a:lvl8pPr>
            <a:lvl9pPr marL="365676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‹#›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OLDC Assignment Delegation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038601" y="502920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C38A1-A269-4DC4-8290-CFDD4E35B1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95" indent="0">
              <a:buNone/>
              <a:defRPr sz="2800"/>
            </a:lvl2pPr>
            <a:lvl3pPr marL="914192" indent="0">
              <a:buNone/>
              <a:defRPr sz="2400"/>
            </a:lvl3pPr>
            <a:lvl4pPr marL="1371286" indent="0">
              <a:buNone/>
              <a:defRPr sz="2000"/>
            </a:lvl4pPr>
            <a:lvl5pPr marL="1828382" indent="0">
              <a:buNone/>
              <a:defRPr sz="2000"/>
            </a:lvl5pPr>
            <a:lvl6pPr marL="2285478" indent="0">
              <a:buNone/>
              <a:defRPr sz="2000"/>
            </a:lvl6pPr>
            <a:lvl7pPr marL="2742572" indent="0">
              <a:buNone/>
              <a:defRPr sz="2000"/>
            </a:lvl7pPr>
            <a:lvl8pPr marL="3199669" indent="0">
              <a:buNone/>
              <a:defRPr sz="2000"/>
            </a:lvl8pPr>
            <a:lvl9pPr marL="3656764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5" indent="0">
              <a:buNone/>
              <a:defRPr sz="1200"/>
            </a:lvl2pPr>
            <a:lvl3pPr marL="914192" indent="0">
              <a:buNone/>
              <a:defRPr sz="1000"/>
            </a:lvl3pPr>
            <a:lvl4pPr marL="1371286" indent="0">
              <a:buNone/>
              <a:defRPr sz="900"/>
            </a:lvl4pPr>
            <a:lvl5pPr marL="1828382" indent="0">
              <a:buNone/>
              <a:defRPr sz="900"/>
            </a:lvl5pPr>
            <a:lvl6pPr marL="2285478" indent="0">
              <a:buNone/>
              <a:defRPr sz="900"/>
            </a:lvl6pPr>
            <a:lvl7pPr marL="2742572" indent="0">
              <a:buNone/>
              <a:defRPr sz="900"/>
            </a:lvl7pPr>
            <a:lvl8pPr marL="3199669" indent="0">
              <a:buNone/>
              <a:defRPr sz="900"/>
            </a:lvl8pPr>
            <a:lvl9pPr marL="365676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‹#›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OLDC Assignment Delegation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038601" y="502920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1776-EF55-47A6-A214-65AE6274E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10" rIns="91418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‹#›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3"/>
            <a:ext cx="2895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OLDC Assignment Delegation</a:t>
            </a:r>
            <a:endParaRPr lang="en-US" dirty="0"/>
          </a:p>
        </p:txBody>
      </p:sp>
      <p:grpSp>
        <p:nvGrpSpPr>
          <p:cNvPr id="1031" name="Group 26"/>
          <p:cNvGrpSpPr>
            <a:grpSpLocks/>
          </p:cNvGrpSpPr>
          <p:nvPr/>
        </p:nvGrpSpPr>
        <p:grpSpPr bwMode="auto">
          <a:xfrm>
            <a:off x="7162800" y="2514603"/>
            <a:ext cx="1981200" cy="4343400"/>
            <a:chOff x="6705602" y="1143000"/>
            <a:chExt cx="2497858" cy="5715001"/>
          </a:xfrm>
        </p:grpSpPr>
        <p:cxnSp>
          <p:nvCxnSpPr>
            <p:cNvPr id="1033" name="AutoShape 9"/>
            <p:cNvCxnSpPr>
              <a:cxnSpLocks noChangeShapeType="1"/>
            </p:cNvCxnSpPr>
            <p:nvPr userDrawn="1"/>
          </p:nvCxnSpPr>
          <p:spPr bwMode="auto">
            <a:xfrm rot="5400000" flipH="1" flipV="1">
              <a:off x="5448302" y="3162302"/>
              <a:ext cx="4952999" cy="2438399"/>
            </a:xfrm>
            <a:prstGeom prst="straightConnector1">
              <a:avLst/>
            </a:prstGeom>
            <a:noFill/>
            <a:ln w="25400">
              <a:solidFill>
                <a:srgbClr val="E2AC00"/>
              </a:solidFill>
              <a:round/>
              <a:headEnd/>
              <a:tailEnd/>
            </a:ln>
          </p:spPr>
        </p:cxnSp>
        <p:grpSp>
          <p:nvGrpSpPr>
            <p:cNvPr id="1034" name="Group 25"/>
            <p:cNvGrpSpPr>
              <a:grpSpLocks/>
            </p:cNvGrpSpPr>
            <p:nvPr userDrawn="1"/>
          </p:nvGrpSpPr>
          <p:grpSpPr bwMode="auto">
            <a:xfrm>
              <a:off x="7010400" y="1143000"/>
              <a:ext cx="2193060" cy="5715000"/>
              <a:chOff x="7010400" y="1143000"/>
              <a:chExt cx="2193060" cy="5715000"/>
            </a:xfrm>
          </p:grpSpPr>
          <p:cxnSp>
            <p:nvCxnSpPr>
              <p:cNvPr id="1036" name="AutoShape 3"/>
              <p:cNvCxnSpPr>
                <a:cxnSpLocks noChangeShapeType="1"/>
              </p:cNvCxnSpPr>
              <p:nvPr/>
            </p:nvCxnSpPr>
            <p:spPr bwMode="auto">
              <a:xfrm flipH="1">
                <a:off x="7419915" y="1143000"/>
                <a:ext cx="1783545" cy="4153956"/>
              </a:xfrm>
              <a:prstGeom prst="straightConnector1">
                <a:avLst/>
              </a:prstGeom>
              <a:noFill/>
              <a:ln w="9525">
                <a:solidFill>
                  <a:srgbClr val="A7BFDE"/>
                </a:solidFill>
                <a:round/>
                <a:headEnd/>
                <a:tailEnd/>
              </a:ln>
            </p:spPr>
          </p:cxnSp>
          <p:grpSp>
            <p:nvGrpSpPr>
              <p:cNvPr id="1037" name="Group 4"/>
              <p:cNvGrpSpPr>
                <a:grpSpLocks/>
              </p:cNvGrpSpPr>
              <p:nvPr/>
            </p:nvGrpSpPr>
            <p:grpSpPr bwMode="auto">
              <a:xfrm>
                <a:off x="7010400" y="4439686"/>
                <a:ext cx="2193060" cy="2418314"/>
                <a:chOff x="5531" y="9226"/>
                <a:chExt cx="5291" cy="5845"/>
              </a:xfrm>
            </p:grpSpPr>
            <p:sp>
              <p:nvSpPr>
                <p:cNvPr id="2053" name="Freeform 5"/>
                <p:cNvSpPr>
                  <a:spLocks/>
                </p:cNvSpPr>
                <p:nvPr/>
              </p:nvSpPr>
              <p:spPr bwMode="auto">
                <a:xfrm>
                  <a:off x="5530" y="9225"/>
                  <a:ext cx="5292" cy="5846"/>
                </a:xfrm>
                <a:custGeom>
                  <a:avLst/>
                  <a:gdLst/>
                  <a:ahLst/>
                  <a:cxnLst>
                    <a:cxn ang="0">
                      <a:pos x="6418" y="1185"/>
                    </a:cxn>
                    <a:cxn ang="0">
                      <a:pos x="6418" y="6670"/>
                    </a:cxn>
                    <a:cxn ang="0">
                      <a:pos x="1809" y="6669"/>
                    </a:cxn>
                    <a:cxn ang="0">
                      <a:pos x="1407" y="1987"/>
                    </a:cxn>
                    <a:cxn ang="0">
                      <a:pos x="6418" y="1185"/>
                    </a:cxn>
                  </a:cxnLst>
                  <a:rect l="0" t="0" r="r" b="b"/>
                  <a:pathLst>
                    <a:path w="6418" h="6670">
                      <a:moveTo>
                        <a:pt x="6418" y="1185"/>
                      </a:moveTo>
                      <a:lnTo>
                        <a:pt x="6418" y="6670"/>
                      </a:lnTo>
                      <a:lnTo>
                        <a:pt x="1809" y="6669"/>
                      </a:lnTo>
                      <a:cubicBezTo>
                        <a:pt x="974" y="5889"/>
                        <a:pt x="0" y="3958"/>
                        <a:pt x="1407" y="1987"/>
                      </a:cubicBezTo>
                      <a:cubicBezTo>
                        <a:pt x="2830" y="0"/>
                        <a:pt x="5591" y="411"/>
                        <a:pt x="6418" y="1185"/>
                      </a:cubicBezTo>
                      <a:close/>
                    </a:path>
                  </a:pathLst>
                </a:custGeom>
                <a:solidFill>
                  <a:srgbClr val="A7BF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054" name="Oval 6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117" y="10210"/>
                  <a:ext cx="4524" cy="4259"/>
                </a:xfrm>
                <a:prstGeom prst="ellipse">
                  <a:avLst/>
                </a:prstGeom>
                <a:solidFill>
                  <a:srgbClr val="D3DF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055" name="Oval 7"/>
                <p:cNvSpPr>
                  <a:spLocks noChangeArrowheads="1"/>
                </p:cNvSpPr>
                <p:nvPr/>
              </p:nvSpPr>
              <p:spPr bwMode="auto">
                <a:xfrm rot="5327714" flipV="1">
                  <a:off x="6216" y="10482"/>
                  <a:ext cx="3423" cy="3221"/>
                </a:xfrm>
                <a:prstGeom prst="ellipse">
                  <a:avLst/>
                </a:prstGeom>
                <a:solidFill>
                  <a:srgbClr val="7BA0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</a:endParaRPr>
                </a:p>
              </p:txBody>
            </p:sp>
          </p:grpSp>
        </p:grpSp>
        <p:sp>
          <p:nvSpPr>
            <p:cNvPr id="2056" name="Oval 8"/>
            <p:cNvSpPr>
              <a:spLocks noChangeArrowheads="1"/>
            </p:cNvSpPr>
            <p:nvPr userDrawn="1"/>
          </p:nvSpPr>
          <p:spPr bwMode="auto">
            <a:xfrm>
              <a:off x="7530215" y="5136816"/>
              <a:ext cx="838624" cy="914901"/>
            </a:xfrm>
            <a:prstGeom prst="ellipse">
              <a:avLst/>
            </a:prstGeom>
            <a:solidFill>
              <a:srgbClr val="E2A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7491413" y="6445253"/>
            <a:ext cx="185261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10" rIns="91418" bIns="45710"/>
          <a:lstStyle/>
          <a:p>
            <a:pPr algn="ctr">
              <a:spcAft>
                <a:spcPts val="1000"/>
              </a:spcAft>
              <a:defRPr/>
            </a:pPr>
            <a:r>
              <a:rPr lang="en-US" sz="800" dirty="0">
                <a:latin typeface="Calibri" pitchFamily="34" charset="0"/>
              </a:rPr>
              <a:t>The Grants Center of Excellence</a:t>
            </a:r>
            <a:r>
              <a:rPr lang="en-US" sz="900" dirty="0">
                <a:latin typeface="Calibri" pitchFamily="34" charset="0"/>
              </a:rPr>
              <a:t/>
            </a:r>
            <a:br>
              <a:rPr lang="en-US" sz="900" dirty="0">
                <a:latin typeface="Calibri" pitchFamily="34" charset="0"/>
              </a:rPr>
            </a:br>
            <a:r>
              <a:rPr lang="en-US" sz="800" i="1" dirty="0">
                <a:solidFill>
                  <a:srgbClr val="365F91"/>
                </a:solidFill>
                <a:latin typeface="Calibri" pitchFamily="34" charset="0"/>
              </a:rPr>
              <a:t>www.grantsolutions.gov</a:t>
            </a:r>
            <a:endParaRPr lang="en-US" sz="800" dirty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9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9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8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8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21" indent="-34282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80" indent="-28568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38" indent="-22854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34" indent="-22854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29" indent="-22854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24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20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16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10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5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2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6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2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78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72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69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64" algn="l" defTabSz="9141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2.png"/><Relationship Id="rId4" Type="http://schemas.openxmlformats.org/officeDocument/2006/relationships/image" Target="../media/image45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2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4.png"/><Relationship Id="rId4" Type="http://schemas.openxmlformats.org/officeDocument/2006/relationships/image" Target="../media/image4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f.hhs.gov/programs/ocs/resource/liheap-trainings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mailto:Trayvon-Braxton@appriseinc.org" TargetMode="External"/><Relationship Id="rId2" Type="http://schemas.openxmlformats.org/officeDocument/2006/relationships/hyperlink" Target="http://www.acf.hhs.gov/programs/ocs/resource/division-of-energy-assistance-federal-staf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elissa@verveassociates.net" TargetMode="External"/><Relationship Id="rId4" Type="http://schemas.openxmlformats.org/officeDocument/2006/relationships/hyperlink" Target="mailto:Gina-Talt@appriseinc.org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app_support@acf.hhs.go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sz="3600" b="1" dirty="0">
                <a:solidFill>
                  <a:srgbClr val="000066"/>
                </a:solidFill>
              </a:rPr>
              <a:t/>
            </a:r>
            <a:br>
              <a:rPr lang="en-US" sz="3600" b="1" dirty="0">
                <a:solidFill>
                  <a:srgbClr val="000066"/>
                </a:solidFill>
              </a:rPr>
            </a:br>
            <a:r>
              <a:rPr lang="en-US" sz="3600" b="1" dirty="0">
                <a:solidFill>
                  <a:srgbClr val="000066"/>
                </a:solidFill>
              </a:rPr>
              <a:t>The FY 2015 Performance Data Form Section </a:t>
            </a:r>
            <a:r>
              <a:rPr lang="en-US" sz="3600" b="1" dirty="0" smtClean="0">
                <a:solidFill>
                  <a:srgbClr val="000066"/>
                </a:solidFill>
              </a:rPr>
              <a:t>I. </a:t>
            </a:r>
            <a:r>
              <a:rPr lang="en-US" sz="3600" b="1" dirty="0">
                <a:solidFill>
                  <a:srgbClr val="000066"/>
                </a:solidFill>
              </a:rPr>
              <a:t>Grantee Survey</a:t>
            </a:r>
            <a:br>
              <a:rPr lang="en-US" sz="3600" b="1" dirty="0">
                <a:solidFill>
                  <a:srgbClr val="000066"/>
                </a:solidFill>
              </a:rPr>
            </a:br>
            <a:r>
              <a:rPr lang="en-US" sz="3600" b="1" dirty="0">
                <a:solidFill>
                  <a:srgbClr val="000066"/>
                </a:solidFill>
              </a:rPr>
              <a:t>Online Data Collection (OLDC) System</a:t>
            </a:r>
            <a:r>
              <a:rPr lang="en-US" sz="3600" dirty="0">
                <a:solidFill>
                  <a:srgbClr val="FFC000"/>
                </a:solidFill>
              </a:rPr>
              <a:t/>
            </a:r>
            <a:br>
              <a:rPr lang="en-US" sz="3600" dirty="0">
                <a:solidFill>
                  <a:srgbClr val="FFC000"/>
                </a:solidFill>
              </a:rPr>
            </a:b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2" y="3200400"/>
            <a:ext cx="6400800" cy="1752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1400" dirty="0">
              <a:solidFill>
                <a:srgbClr val="000066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0066"/>
                </a:solidFill>
              </a:rPr>
              <a:t>ACF LIHEAP Grantee Webinar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January 5th, 2016</a:t>
            </a:r>
            <a:endParaRPr lang="en-US" sz="2000" dirty="0">
              <a:solidFill>
                <a:srgbClr val="000066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2000" dirty="0">
              <a:solidFill>
                <a:srgbClr val="000066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000066"/>
                </a:solidFill>
              </a:rPr>
              <a:t>Presenter</a:t>
            </a:r>
            <a:endParaRPr lang="en-US" sz="2000" b="1" dirty="0">
              <a:solidFill>
                <a:srgbClr val="000066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66"/>
                </a:solidFill>
              </a:rPr>
              <a:t>Melissa Torgerson (Verve Associates</a:t>
            </a:r>
            <a:r>
              <a:rPr lang="en-US" sz="2000" dirty="0" smtClean="0">
                <a:solidFill>
                  <a:srgbClr val="000066"/>
                </a:solidFill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000066"/>
                </a:solidFill>
              </a:rPr>
              <a:t>Trayvon Braxton (APPRISE)</a:t>
            </a:r>
            <a:endParaRPr lang="en-US" sz="2000" dirty="0">
              <a:solidFill>
                <a:srgbClr val="000066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605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/>
        </p:spPr>
        <p:txBody>
          <a:bodyPr/>
          <a:lstStyle/>
          <a:p>
            <a:r>
              <a:rPr lang="en-US" b="1" dirty="0"/>
              <a:t>S</a:t>
            </a:r>
            <a:r>
              <a:rPr lang="en-US" b="1" dirty="0" smtClean="0"/>
              <a:t>ection </a:t>
            </a:r>
            <a:r>
              <a:rPr lang="en-US" b="1" dirty="0"/>
              <a:t>#1</a:t>
            </a:r>
            <a:r>
              <a:rPr lang="en-US" dirty="0"/>
              <a:t> – </a:t>
            </a:r>
            <a:r>
              <a:rPr lang="en-US" b="1" dirty="0" smtClean="0"/>
              <a:t>OLDC </a:t>
            </a:r>
            <a:r>
              <a:rPr lang="en-US" b="1" dirty="0"/>
              <a:t>Access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40" y="1219200"/>
            <a:ext cx="8229600" cy="434643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/>
              <a:t>The Performance Data Form is split into three sections: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/>
          </a:p>
          <a:p>
            <a:pPr marL="288858" indent="-28885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/>
              <a:t>The Grantee Survey section – “Section </a:t>
            </a:r>
            <a:r>
              <a:rPr lang="en-US" sz="2000" dirty="0"/>
              <a:t>I. </a:t>
            </a:r>
            <a:r>
              <a:rPr lang="en-US" sz="2000" dirty="0" smtClean="0"/>
              <a:t>Grantee Survey”</a:t>
            </a:r>
            <a:endParaRPr lang="en-US" sz="2000" dirty="0"/>
          </a:p>
          <a:p>
            <a:pPr marL="288858" indent="-28885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i="1" dirty="0"/>
          </a:p>
          <a:p>
            <a:pPr marL="288858" indent="-28885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2.	The Performance Measures section – </a:t>
            </a:r>
            <a:r>
              <a:rPr lang="en-US" sz="2000" dirty="0" smtClean="0"/>
              <a:t>“Section II. LIHEAP </a:t>
            </a:r>
            <a:r>
              <a:rPr lang="en-US" sz="2000" dirty="0"/>
              <a:t>Performance Measures”</a:t>
            </a:r>
          </a:p>
          <a:p>
            <a:pPr marL="288858" indent="-28885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i="1" dirty="0"/>
          </a:p>
          <a:p>
            <a:pPr marL="288858" indent="-28885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3.	Optional Performance Measures Section – </a:t>
            </a:r>
            <a:r>
              <a:rPr lang="en-US" sz="2000" dirty="0" smtClean="0"/>
              <a:t>“Section III. OPTIONAL </a:t>
            </a:r>
            <a:r>
              <a:rPr lang="en-US" sz="2000" dirty="0"/>
              <a:t>MEASURES”</a:t>
            </a:r>
            <a:endParaRPr lang="en-US" sz="2000" i="1" dirty="0"/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1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10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3" name="Picture 12" descr="C:\Users\Melissa\AppData\Local\Microsoft\Windows\Temporary Internet Files\Content.Word\slide1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86" y="3577036"/>
            <a:ext cx="5562600" cy="3112692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912086" y="5486400"/>
            <a:ext cx="5562600" cy="120332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Trayvon Braxton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9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</a:t>
            </a:r>
            <a:r>
              <a:rPr lang="en-US" b="1" dirty="0" smtClean="0"/>
              <a:t>ection </a:t>
            </a:r>
            <a:r>
              <a:rPr lang="en-US" b="1" dirty="0"/>
              <a:t>#1</a:t>
            </a:r>
            <a:r>
              <a:rPr lang="en-US" dirty="0"/>
              <a:t> – </a:t>
            </a:r>
            <a:r>
              <a:rPr lang="en-US" b="1" dirty="0"/>
              <a:t>Completing the Grantee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4307"/>
            <a:ext cx="8229600" cy="531812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u="sng" dirty="0"/>
              <a:t>Only</a:t>
            </a:r>
            <a:r>
              <a:rPr lang="en-US" sz="2400" dirty="0"/>
              <a:t> the </a:t>
            </a:r>
            <a:r>
              <a:rPr lang="en-US" sz="2400" b="1" dirty="0"/>
              <a:t>Grantee Survey </a:t>
            </a:r>
            <a:r>
              <a:rPr lang="en-US" sz="2400" dirty="0"/>
              <a:t>section of the Performance Data Form is required for </a:t>
            </a:r>
            <a:r>
              <a:rPr lang="en-US" sz="2400" dirty="0" smtClean="0"/>
              <a:t>FY 2015.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/>
          </a:p>
          <a:p>
            <a:pPr lvl="2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i="1" dirty="0" smtClean="0"/>
              <a:t>The </a:t>
            </a:r>
            <a:r>
              <a:rPr lang="en-US" sz="2000" b="1" i="1" dirty="0"/>
              <a:t>Performance Measures </a:t>
            </a:r>
            <a:r>
              <a:rPr lang="en-US" sz="2000" i="1" dirty="0"/>
              <a:t>sections of the Performance Data Form are </a:t>
            </a:r>
            <a:r>
              <a:rPr lang="en-US" sz="2000" i="1" u="sng" dirty="0"/>
              <a:t>optional</a:t>
            </a:r>
            <a:r>
              <a:rPr lang="en-US" sz="2000" i="1" dirty="0"/>
              <a:t> for FY </a:t>
            </a:r>
            <a:r>
              <a:rPr lang="en-US" sz="2000" i="1" dirty="0" smtClean="0"/>
              <a:t>2015</a:t>
            </a:r>
          </a:p>
          <a:p>
            <a:pPr marL="914190" lvl="2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The </a:t>
            </a:r>
            <a:r>
              <a:rPr lang="en-US" sz="2400" dirty="0"/>
              <a:t>Grantee Survey section of the Performance Data Form can be accessed by selecting ‘Edit Section’ and then clicking ‘Go.’</a:t>
            </a:r>
          </a:p>
          <a:p>
            <a:pPr marL="914192" lvl="1" indent="-457095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SzPct val="80000"/>
              <a:buFont typeface="Wingdings" pitchFamily="2" charset="2"/>
              <a:buChar char="Ø"/>
            </a:pPr>
            <a:endParaRPr lang="en-US" sz="2400" i="1" dirty="0" smtClean="0"/>
          </a:p>
        </p:txBody>
      </p:sp>
      <p:sp>
        <p:nvSpPr>
          <p:cNvPr id="4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11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24" y="4471616"/>
            <a:ext cx="7909021" cy="219098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Trayvon Braxton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24" y="4843349"/>
            <a:ext cx="4260749" cy="10240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6188" y="5053368"/>
            <a:ext cx="6023212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25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2" y="1143000"/>
            <a:ext cx="8534400" cy="4427344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600" dirty="0"/>
              <a:t>The following screen should appear. This is the Grantee Survey section of the Form.</a:t>
            </a:r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/>
        </p:spPr>
        <p:txBody>
          <a:bodyPr/>
          <a:lstStyle/>
          <a:p>
            <a:r>
              <a:rPr lang="en-US" b="1" dirty="0" smtClean="0"/>
              <a:t>Section </a:t>
            </a:r>
            <a:r>
              <a:rPr lang="en-US" b="1" dirty="0"/>
              <a:t>#1</a:t>
            </a:r>
            <a:r>
              <a:rPr lang="en-US" dirty="0"/>
              <a:t> – </a:t>
            </a:r>
            <a:r>
              <a:rPr lang="en-US" b="1" dirty="0"/>
              <a:t>Completing the Grantee Survey</a:t>
            </a:r>
          </a:p>
        </p:txBody>
      </p:sp>
      <p:sp>
        <p:nvSpPr>
          <p:cNvPr id="5" name="Rectangle 4"/>
          <p:cNvSpPr/>
          <p:nvPr/>
        </p:nvSpPr>
        <p:spPr>
          <a:xfrm>
            <a:off x="3914622" y="5384979"/>
            <a:ext cx="809779" cy="634821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12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Trayvon Braxton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7"/>
          <a:stretch/>
        </p:blipFill>
        <p:spPr bwMode="auto">
          <a:xfrm>
            <a:off x="1676400" y="2133600"/>
            <a:ext cx="5762940" cy="3797659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29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/>
        </p:spPr>
        <p:txBody>
          <a:bodyPr>
            <a:normAutofit/>
          </a:bodyPr>
          <a:lstStyle/>
          <a:p>
            <a:r>
              <a:rPr lang="en-US" sz="3000" b="1" dirty="0" smtClean="0"/>
              <a:t>Section </a:t>
            </a:r>
            <a:r>
              <a:rPr lang="en-US" sz="3000" b="1" dirty="0"/>
              <a:t>#1 – Data Submission and Review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action will initialize the form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form will now be available for editing. Please fill out, save, validate, certify, and submit the form.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>
          <a:xfrm>
            <a:off x="2286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54321-A793-4480-A56A-054F2DBCB867}" type="slidenum">
              <a:rPr lang="en-US" sz="1200" noProof="0">
                <a:solidFill>
                  <a:schemeClr val="tx1">
                    <a:tint val="75000"/>
                  </a:schemeClr>
                </a:solidFill>
                <a:latin typeface="+mn-lt"/>
              </a:r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611" y="2133600"/>
            <a:ext cx="6550989" cy="1845547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Right Arrow 4"/>
          <p:cNvSpPr/>
          <p:nvPr/>
        </p:nvSpPr>
        <p:spPr>
          <a:xfrm rot="10800000">
            <a:off x="6172200" y="2787084"/>
            <a:ext cx="838200" cy="538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Trayvon Braxton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7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/>
        </p:spPr>
        <p:txBody>
          <a:bodyPr>
            <a:normAutofit/>
          </a:bodyPr>
          <a:lstStyle/>
          <a:p>
            <a:r>
              <a:rPr lang="en-US" b="1" dirty="0" smtClean="0"/>
              <a:t>Section </a:t>
            </a:r>
            <a:r>
              <a:rPr lang="en-US" b="1" dirty="0"/>
              <a:t>#1 – Data Submission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066800"/>
            <a:ext cx="8229600" cy="4525963"/>
          </a:xfrm>
        </p:spPr>
        <p:txBody>
          <a:bodyPr/>
          <a:lstStyle/>
          <a:p>
            <a:r>
              <a:rPr lang="en-US" sz="2800" b="1" dirty="0" smtClean="0"/>
              <a:t>Summary of Data Submission Process: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200" dirty="0" smtClean="0"/>
              <a:t>Navigate to the FY 2015 Performance Data Form in OLDC.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200" dirty="0" smtClean="0"/>
              <a:t>Select </a:t>
            </a:r>
            <a:r>
              <a:rPr lang="en-US" sz="2200" dirty="0"/>
              <a:t>“</a:t>
            </a:r>
            <a:r>
              <a:rPr lang="en-US" sz="2200" b="1" dirty="0"/>
              <a:t>New/Edit/Revise Report</a:t>
            </a:r>
            <a:r>
              <a:rPr lang="en-US" sz="2200" dirty="0"/>
              <a:t>” </a:t>
            </a:r>
            <a:r>
              <a:rPr lang="en-US" sz="2200" dirty="0" smtClean="0"/>
              <a:t>to initialize the FY 2015 </a:t>
            </a:r>
            <a:r>
              <a:rPr lang="en-US" sz="2200" dirty="0"/>
              <a:t>Performance Data Form .</a:t>
            </a:r>
            <a:endParaRPr lang="en-US" sz="22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sz="2200" dirty="0" smtClean="0"/>
              <a:t>Fill out Section I. Grantee Survey</a:t>
            </a:r>
          </a:p>
          <a:p>
            <a:pPr marL="1314450" lvl="2" indent="-514350">
              <a:buFont typeface="Courier New" panose="02070309020205020404" pitchFamily="49" charset="0"/>
              <a:buChar char="o"/>
            </a:pPr>
            <a:r>
              <a:rPr lang="en-US" sz="2200" dirty="0" smtClean="0"/>
              <a:t>Grantees should click “Save” to retain their recorded information.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200" dirty="0" smtClean="0"/>
              <a:t>Click </a:t>
            </a:r>
            <a:r>
              <a:rPr lang="en-US" sz="2200" dirty="0"/>
              <a:t>“Validate” – Run data validation checks and save </a:t>
            </a:r>
            <a:r>
              <a:rPr lang="en-US" sz="2200" dirty="0" smtClean="0"/>
              <a:t>data.</a:t>
            </a:r>
          </a:p>
          <a:p>
            <a:pPr marL="1257208" lvl="2" indent="-457200">
              <a:buFont typeface="Courier New" panose="02070309020205020404" pitchFamily="49" charset="0"/>
              <a:buChar char="o"/>
            </a:pPr>
            <a:r>
              <a:rPr lang="en-US" sz="2000" b="1" dirty="0" smtClean="0"/>
              <a:t>NOTE: </a:t>
            </a:r>
            <a:r>
              <a:rPr lang="en-US" sz="2000" dirty="0" smtClean="0"/>
              <a:t>Validations will run on all sections of the </a:t>
            </a:r>
            <a:r>
              <a:rPr lang="en-US" sz="2000" dirty="0"/>
              <a:t>Performance Data F</a:t>
            </a:r>
            <a:r>
              <a:rPr lang="en-US" sz="2000" dirty="0" smtClean="0"/>
              <a:t>orm</a:t>
            </a:r>
            <a:r>
              <a:rPr lang="en-US" sz="2000" b="1" dirty="0" smtClean="0"/>
              <a:t>.</a:t>
            </a:r>
            <a:endParaRPr lang="en-US" sz="20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sz="2200" dirty="0" smtClean="0"/>
              <a:t>Click “Certify” – Apply signature of authorizing agent to form.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200" dirty="0" smtClean="0"/>
              <a:t>Click </a:t>
            </a:r>
            <a:r>
              <a:rPr lang="en-US" sz="2200" dirty="0"/>
              <a:t>“Submit” – Submit form for OCS/APPRISE </a:t>
            </a:r>
            <a:r>
              <a:rPr lang="en-US" sz="2200" dirty="0" smtClean="0"/>
              <a:t>review</a:t>
            </a:r>
          </a:p>
          <a:p>
            <a:pPr marL="51435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2286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5062D4-BEDC-4D55-B9B8-64CBB068A578}" type="slidenum">
              <a:rPr lang="en-US" sz="1200" noProof="0">
                <a:solidFill>
                  <a:schemeClr val="tx1">
                    <a:tint val="75000"/>
                  </a:schemeClr>
                </a:solidFill>
                <a:latin typeface="+mn-lt"/>
              </a:r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Trayvon Braxton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85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/>
        </p:spPr>
        <p:txBody>
          <a:bodyPr>
            <a:normAutofit/>
          </a:bodyPr>
          <a:lstStyle/>
          <a:p>
            <a:r>
              <a:rPr lang="en-US" sz="3000" b="1" dirty="0" smtClean="0"/>
              <a:t>Section </a:t>
            </a:r>
            <a:r>
              <a:rPr lang="en-US" sz="3000" b="1" dirty="0"/>
              <a:t>#1 – Data Submission and Review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88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FY 2015 Performance Data Form Review Process:</a:t>
            </a:r>
          </a:p>
          <a:p>
            <a:r>
              <a:rPr lang="en-US" sz="3000" dirty="0" smtClean="0"/>
              <a:t>Following Grantees’ submission of their FY 2015 Performance Data forms, APPRISE will conduct a review of all Grantees’ forms to identify reporting issues requiring revision by grantees.</a:t>
            </a:r>
          </a:p>
          <a:p>
            <a:r>
              <a:rPr lang="en-US" sz="3000" dirty="0" smtClean="0"/>
              <a:t>Once the items requiring revision have been confirmed with the Grantee’s LIHEAP office, the Grantee should make the appropriate revisions and re-submit its </a:t>
            </a:r>
            <a:r>
              <a:rPr lang="en-US" sz="3000" dirty="0"/>
              <a:t>FY 2015 Performance Data </a:t>
            </a:r>
            <a:r>
              <a:rPr lang="en-US" sz="3000" dirty="0" smtClean="0"/>
              <a:t>form in OLDC.  </a:t>
            </a:r>
            <a:endParaRPr lang="en-US" sz="3000" dirty="0"/>
          </a:p>
        </p:txBody>
      </p:sp>
      <p:sp>
        <p:nvSpPr>
          <p:cNvPr id="4" name="Slide Number Placeholder 7"/>
          <p:cNvSpPr txBox="1">
            <a:spLocks/>
          </p:cNvSpPr>
          <p:nvPr/>
        </p:nvSpPr>
        <p:spPr>
          <a:xfrm>
            <a:off x="2286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51A45-F439-4B3D-B016-34780ABE4E1C}" type="slidenum">
              <a:rPr lang="en-US" sz="1200" noProof="0">
                <a:solidFill>
                  <a:schemeClr val="tx1">
                    <a:tint val="75000"/>
                  </a:schemeClr>
                </a:solidFill>
                <a:latin typeface="+mn-lt"/>
              </a:r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Trayvon Braxton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7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ln w="28575"/>
        </p:spPr>
        <p:txBody>
          <a:bodyPr>
            <a:normAutofit/>
          </a:bodyPr>
          <a:lstStyle/>
          <a:p>
            <a:pPr>
              <a:defRPr/>
            </a:pPr>
            <a:r>
              <a:rPr lang="en-US" sz="3000" b="1" dirty="0" smtClean="0"/>
              <a:t>Section </a:t>
            </a:r>
            <a:r>
              <a:rPr lang="en-US" sz="3000" b="1" dirty="0"/>
              <a:t>#1 – Data Submission and Review Procedures</a:t>
            </a:r>
            <a:endParaRPr lang="en-US" sz="3000" b="1" dirty="0" smtClean="0"/>
          </a:p>
        </p:txBody>
      </p:sp>
      <p:grpSp>
        <p:nvGrpSpPr>
          <p:cNvPr id="2" name="Group 15" descr="Steps for Submitting and Unsubmitting a form: Save - Validate - Certify - Submit or UnSubmit - UnCertify - ReValidate - ReCertify - ReSubmit."/>
          <p:cNvGrpSpPr>
            <a:grpSpLocks/>
          </p:cNvGrpSpPr>
          <p:nvPr/>
        </p:nvGrpSpPr>
        <p:grpSpPr bwMode="auto">
          <a:xfrm>
            <a:off x="152400" y="1481696"/>
            <a:ext cx="8610599" cy="4123896"/>
            <a:chOff x="-174407" y="1672521"/>
            <a:chExt cx="9117105" cy="3603619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-144933" y="4742740"/>
              <a:ext cx="4327374" cy="533400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1" dirty="0">
                  <a:latin typeface="Times New Roman" pitchFamily="18" charset="0"/>
                </a:rPr>
                <a:t>Save</a:t>
              </a:r>
              <a:r>
                <a:rPr lang="en-US" sz="2400" b="0" dirty="0">
                  <a:latin typeface="Times New Roman" pitchFamily="18" charset="0"/>
                </a:rPr>
                <a:t>  - retains information</a:t>
              </a: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709954" y="3625173"/>
              <a:ext cx="5334000" cy="762000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r>
                <a:rPr lang="en-US" sz="2400" b="1" dirty="0">
                  <a:latin typeface="Times New Roman" pitchFamily="18" charset="0"/>
                </a:rPr>
                <a:t>Validate</a:t>
              </a:r>
              <a:r>
                <a:rPr lang="en-US" sz="2400" b="0" dirty="0">
                  <a:latin typeface="Times New Roman" pitchFamily="18" charset="0"/>
                </a:rPr>
                <a:t> </a:t>
              </a:r>
              <a:r>
                <a:rPr lang="en-US" sz="2400" b="0" dirty="0" smtClean="0">
                  <a:latin typeface="Times New Roman" pitchFamily="18" charset="0"/>
                </a:rPr>
                <a:t>– runs validation checks and updates automatic sums; </a:t>
              </a:r>
              <a:r>
                <a:rPr lang="en-US" sz="2400" b="0" dirty="0">
                  <a:latin typeface="Times New Roman" pitchFamily="18" charset="0"/>
                </a:rPr>
                <a:t>saves data</a:t>
              </a: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587677" y="2651643"/>
              <a:ext cx="5410200" cy="533400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1" dirty="0">
                  <a:latin typeface="Times New Roman" pitchFamily="18" charset="0"/>
                </a:rPr>
                <a:t>Certify</a:t>
              </a:r>
              <a:r>
                <a:rPr lang="en-US" sz="2400" b="0" dirty="0">
                  <a:latin typeface="Times New Roman" pitchFamily="18" charset="0"/>
                </a:rPr>
                <a:t> </a:t>
              </a:r>
              <a:r>
                <a:rPr lang="en-US" sz="2400" b="0" dirty="0" smtClean="0">
                  <a:latin typeface="Times New Roman" pitchFamily="18" charset="0"/>
                </a:rPr>
                <a:t>– applies </a:t>
              </a:r>
              <a:r>
                <a:rPr lang="en-US" sz="2400" b="0" dirty="0">
                  <a:latin typeface="Times New Roman" pitchFamily="18" charset="0"/>
                </a:rPr>
                <a:t>electronic signature</a:t>
              </a: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2522553" y="1672521"/>
              <a:ext cx="5624108" cy="533400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b="1" dirty="0">
                  <a:latin typeface="Times New Roman" pitchFamily="18" charset="0"/>
                </a:rPr>
                <a:t>Submit</a:t>
              </a:r>
              <a:r>
                <a:rPr lang="en-US" sz="2400" b="0" dirty="0">
                  <a:latin typeface="Times New Roman" pitchFamily="18" charset="0"/>
                </a:rPr>
                <a:t> </a:t>
              </a:r>
              <a:r>
                <a:rPr lang="en-US" sz="2400" b="0" dirty="0" smtClean="0">
                  <a:latin typeface="Times New Roman" pitchFamily="18" charset="0"/>
                </a:rPr>
                <a:t>– official </a:t>
              </a:r>
              <a:r>
                <a:rPr lang="en-US" sz="2400" b="0" dirty="0">
                  <a:latin typeface="Times New Roman" pitchFamily="18" charset="0"/>
                </a:rPr>
                <a:t>submission </a:t>
              </a:r>
              <a:r>
                <a:rPr lang="en-US" sz="2400" b="0" dirty="0">
                  <a:latin typeface="Times New Roman" pitchFamily="18" charset="0"/>
                  <a:cs typeface="Times New Roman" pitchFamily="18" charset="0"/>
                </a:rPr>
                <a:t>to </a:t>
              </a:r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</a:rPr>
                <a:t>ACF</a:t>
              </a:r>
              <a:endParaRPr lang="en-US" sz="24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AutoShape 7"/>
            <p:cNvSpPr>
              <a:spLocks noChangeArrowheads="1"/>
            </p:cNvSpPr>
            <p:nvPr/>
          </p:nvSpPr>
          <p:spPr bwMode="auto">
            <a:xfrm>
              <a:off x="-144934" y="3741338"/>
              <a:ext cx="802872" cy="838200"/>
            </a:xfrm>
            <a:custGeom>
              <a:avLst/>
              <a:gdLst>
                <a:gd name="T0" fmla="*/ 340014324 w 21600"/>
                <a:gd name="T1" fmla="*/ 0 h 21600"/>
                <a:gd name="T2" fmla="*/ 340014324 w 21600"/>
                <a:gd name="T3" fmla="*/ 710466445 h 21600"/>
                <a:gd name="T4" fmla="*/ 72763664 w 21600"/>
                <a:gd name="T5" fmla="*/ 1262220398 h 21600"/>
                <a:gd name="T6" fmla="*/ 485542386 w 21600"/>
                <a:gd name="T7" fmla="*/ 35523322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009999"/>
            </a:solidFill>
            <a:ln w="9525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709954" y="2685698"/>
              <a:ext cx="824348" cy="838200"/>
            </a:xfrm>
            <a:custGeom>
              <a:avLst/>
              <a:gdLst>
                <a:gd name="T0" fmla="*/ 340014324 w 21600"/>
                <a:gd name="T1" fmla="*/ 0 h 21600"/>
                <a:gd name="T2" fmla="*/ 340014324 w 21600"/>
                <a:gd name="T3" fmla="*/ 710466445 h 21600"/>
                <a:gd name="T4" fmla="*/ 72763664 w 21600"/>
                <a:gd name="T5" fmla="*/ 1262220398 h 21600"/>
                <a:gd name="T6" fmla="*/ 485542386 w 21600"/>
                <a:gd name="T7" fmla="*/ 35523322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009999"/>
            </a:solidFill>
            <a:ln w="9525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auto">
            <a:xfrm rot="7080498">
              <a:off x="7093311" y="2179413"/>
              <a:ext cx="838200" cy="916164"/>
            </a:xfrm>
            <a:custGeom>
              <a:avLst/>
              <a:gdLst>
                <a:gd name="T0" fmla="*/ 631051525 w 21600"/>
                <a:gd name="T1" fmla="*/ 0 h 21600"/>
                <a:gd name="T2" fmla="*/ 157777627 w 21600"/>
                <a:gd name="T3" fmla="*/ 162637799 h 21600"/>
                <a:gd name="T4" fmla="*/ 631051525 w 21600"/>
                <a:gd name="T5" fmla="*/ 81318900 h 21600"/>
                <a:gd name="T6" fmla="*/ 1419997832 w 21600"/>
                <a:gd name="T7" fmla="*/ 162637799 h 21600"/>
                <a:gd name="T8" fmla="*/ 1104443275 w 21600"/>
                <a:gd name="T9" fmla="*/ 243956625 h 21600"/>
                <a:gd name="T10" fmla="*/ 788887788 w 21600"/>
                <a:gd name="T11" fmla="*/ 162637799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-174407" y="1801499"/>
              <a:ext cx="1465325" cy="680844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 dirty="0">
                  <a:solidFill>
                    <a:srgbClr val="3333CC"/>
                  </a:solidFill>
                </a:rPr>
                <a:t>Form goes </a:t>
              </a:r>
              <a:endParaRPr lang="en-US" b="0" dirty="0" smtClean="0">
                <a:solidFill>
                  <a:srgbClr val="3333CC"/>
                </a:solidFill>
              </a:endParaRPr>
            </a:p>
            <a:p>
              <a:pPr algn="ctr" eaLnBrk="0" hangingPunct="0"/>
              <a:r>
                <a:rPr lang="en-US" b="0" dirty="0" smtClean="0">
                  <a:solidFill>
                    <a:srgbClr val="3333CC"/>
                  </a:solidFill>
                </a:rPr>
                <a:t>forward</a:t>
              </a:r>
              <a:endParaRPr lang="en-US" sz="2400" b="0" dirty="0">
                <a:latin typeface="Times New Roman" pitchFamily="18" charset="0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7366323" y="3216924"/>
              <a:ext cx="1576375" cy="75650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 dirty="0">
                  <a:solidFill>
                    <a:srgbClr val="008000"/>
                  </a:solidFill>
                </a:rPr>
                <a:t>Form needs </a:t>
              </a:r>
              <a:endParaRPr lang="en-US" b="0" dirty="0" smtClean="0">
                <a:solidFill>
                  <a:srgbClr val="008000"/>
                </a:solidFill>
              </a:endParaRPr>
            </a:p>
            <a:p>
              <a:pPr algn="ctr" eaLnBrk="0" hangingPunct="0"/>
              <a:r>
                <a:rPr lang="en-US" b="0" dirty="0" smtClean="0">
                  <a:solidFill>
                    <a:srgbClr val="008000"/>
                  </a:solidFill>
                </a:rPr>
                <a:t>editing</a:t>
              </a:r>
              <a:endParaRPr lang="en-US" sz="2400" b="0" dirty="0">
                <a:latin typeface="Times New Roman" pitchFamily="18" charset="0"/>
              </a:endParaRPr>
            </a:p>
          </p:txBody>
        </p:sp>
      </p:grpSp>
      <p:sp>
        <p:nvSpPr>
          <p:cNvPr id="20" name="Slide Number Placeholder 7"/>
          <p:cNvSpPr txBox="1">
            <a:spLocks/>
          </p:cNvSpPr>
          <p:nvPr/>
        </p:nvSpPr>
        <p:spPr>
          <a:xfrm>
            <a:off x="2286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A00F4-3758-492C-9B3F-97A5B87F4364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1808338" y="1512477"/>
            <a:ext cx="778551" cy="959216"/>
          </a:xfrm>
          <a:custGeom>
            <a:avLst/>
            <a:gdLst>
              <a:gd name="T0" fmla="*/ 340014324 w 21600"/>
              <a:gd name="T1" fmla="*/ 0 h 21600"/>
              <a:gd name="T2" fmla="*/ 340014324 w 21600"/>
              <a:gd name="T3" fmla="*/ 710466445 h 21600"/>
              <a:gd name="T4" fmla="*/ 72763664 w 21600"/>
              <a:gd name="T5" fmla="*/ 1262220398 h 21600"/>
              <a:gd name="T6" fmla="*/ 485542386 w 21600"/>
              <a:gd name="T7" fmla="*/ 35523322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9999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 rot="7080498">
            <a:off x="6077329" y="3363818"/>
            <a:ext cx="959216" cy="865266"/>
          </a:xfrm>
          <a:custGeom>
            <a:avLst/>
            <a:gdLst>
              <a:gd name="T0" fmla="*/ 631051525 w 21600"/>
              <a:gd name="T1" fmla="*/ 0 h 21600"/>
              <a:gd name="T2" fmla="*/ 157777627 w 21600"/>
              <a:gd name="T3" fmla="*/ 162637799 h 21600"/>
              <a:gd name="T4" fmla="*/ 631051525 w 21600"/>
              <a:gd name="T5" fmla="*/ 81318900 h 21600"/>
              <a:gd name="T6" fmla="*/ 1419997832 w 21600"/>
              <a:gd name="T7" fmla="*/ 162637799 h 21600"/>
              <a:gd name="T8" fmla="*/ 1104443275 w 21600"/>
              <a:gd name="T9" fmla="*/ 243956625 h 21600"/>
              <a:gd name="T10" fmla="*/ 788887788 w 21600"/>
              <a:gd name="T11" fmla="*/ 16263779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6699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Trayvon Braxton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601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399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FY 2015 </a:t>
            </a:r>
            <a:r>
              <a:rPr lang="en-US" sz="2800" b="1" dirty="0" smtClean="0"/>
              <a:t>Performance Data Form Revision Process</a:t>
            </a:r>
            <a:r>
              <a:rPr lang="en-US" sz="2800" b="1" dirty="0"/>
              <a:t>:</a:t>
            </a:r>
          </a:p>
          <a:p>
            <a:r>
              <a:rPr lang="en-US" sz="2800" dirty="0" smtClean="0"/>
              <a:t>In order to access a submitted report for editing, please select the radial button for the FY 2015 reporting period</a:t>
            </a:r>
          </a:p>
          <a:p>
            <a:r>
              <a:rPr lang="en-US" sz="2800" dirty="0" smtClean="0"/>
              <a:t>Then, select “</a:t>
            </a:r>
            <a:r>
              <a:rPr lang="en-US" sz="2800" b="1" dirty="0" smtClean="0"/>
              <a:t>View/Print/Status/Approve Report</a:t>
            </a:r>
            <a:r>
              <a:rPr lang="en-US" sz="2800" dirty="0" smtClean="0"/>
              <a:t>” for Step 2 and click “</a:t>
            </a:r>
            <a:r>
              <a:rPr lang="en-US" sz="2800" b="1" dirty="0" smtClean="0"/>
              <a:t>Enter</a:t>
            </a:r>
            <a:r>
              <a:rPr lang="en-US" sz="2800" dirty="0" smtClean="0"/>
              <a:t>”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/>
        </p:spPr>
        <p:txBody>
          <a:bodyPr>
            <a:normAutofit fontScale="90000"/>
          </a:bodyPr>
          <a:lstStyle/>
          <a:p>
            <a:r>
              <a:rPr lang="en-US" b="1" dirty="0" smtClean="0"/>
              <a:t>Section </a:t>
            </a:r>
            <a:r>
              <a:rPr lang="en-US" b="1" dirty="0"/>
              <a:t>#1 – Data Revision and Re-Submission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5838980" y="3801404"/>
            <a:ext cx="2667000" cy="1491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Please contact your OCS liaison if your </a:t>
            </a:r>
            <a:r>
              <a:rPr lang="en-US" b="1" dirty="0"/>
              <a:t>FY 2015 Report Form is </a:t>
            </a:r>
            <a:r>
              <a:rPr lang="en-US" b="1" dirty="0" smtClean="0"/>
              <a:t>not available for editing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886200" y="5237915"/>
            <a:ext cx="809779" cy="634821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054398" y="5377004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073103" y="6031906"/>
            <a:ext cx="329286" cy="294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7"/>
          <p:cNvSpPr txBox="1">
            <a:spLocks/>
          </p:cNvSpPr>
          <p:nvPr/>
        </p:nvSpPr>
        <p:spPr>
          <a:xfrm>
            <a:off x="2286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FE188-E9BF-4BEA-96E3-93E3AF7E92DF}" type="slidenum">
              <a:rPr lang="en-US" sz="1200" noProof="0">
                <a:solidFill>
                  <a:schemeClr val="tx1">
                    <a:tint val="75000"/>
                  </a:schemeClr>
                </a:solidFill>
                <a:latin typeface="+mn-lt"/>
              </a:r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470" y="4013458"/>
            <a:ext cx="2286000" cy="1954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478" y="3801404"/>
            <a:ext cx="3672856" cy="2847968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8022" y="5429571"/>
            <a:ext cx="1324978" cy="1472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50568" y="5400762"/>
            <a:ext cx="3002431" cy="1760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97902" y="6148571"/>
            <a:ext cx="2452124" cy="1983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131678" y="6490678"/>
            <a:ext cx="533400" cy="2211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Trayvon Braxton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25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/>
        </p:spPr>
        <p:txBody>
          <a:bodyPr>
            <a:normAutofit fontScale="90000"/>
          </a:bodyPr>
          <a:lstStyle/>
          <a:p>
            <a:r>
              <a:rPr lang="en-US" b="1" dirty="0" smtClean="0"/>
              <a:t>Section </a:t>
            </a:r>
            <a:r>
              <a:rPr lang="en-US" b="1" dirty="0"/>
              <a:t>#1 – Data Revision and Re-Submission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3635"/>
            <a:ext cx="8229600" cy="4525963"/>
          </a:xfrm>
        </p:spPr>
        <p:txBody>
          <a:bodyPr/>
          <a:lstStyle/>
          <a:p>
            <a:r>
              <a:rPr lang="en-US" sz="2800" dirty="0" smtClean="0"/>
              <a:t>The “Report Form Status” page will appear.</a:t>
            </a:r>
          </a:p>
          <a:p>
            <a:pPr lvl="1"/>
            <a:r>
              <a:rPr lang="en-US" sz="2400" u="sng" dirty="0" smtClean="0"/>
              <a:t>Report Form Status</a:t>
            </a:r>
            <a:r>
              <a:rPr lang="en-US" sz="2400" dirty="0" smtClean="0"/>
              <a:t>: Contains button to View Original report or any Revisions, the Report Status, Status Date, Report Action, and Print option</a:t>
            </a:r>
          </a:p>
          <a:p>
            <a:pPr lvl="1"/>
            <a:r>
              <a:rPr lang="en-US" sz="2400" dirty="0" smtClean="0"/>
              <a:t>Click “Un-submit Report”</a:t>
            </a:r>
          </a:p>
          <a:p>
            <a:pPr lvl="1"/>
            <a:r>
              <a:rPr lang="en-US" sz="2400" dirty="0" smtClean="0"/>
              <a:t>Click “Edit Original”</a:t>
            </a:r>
          </a:p>
          <a:p>
            <a:pPr lvl="1"/>
            <a:r>
              <a:rPr lang="en-US" sz="2400" dirty="0" smtClean="0"/>
              <a:t>Click “Uncertify”</a:t>
            </a:r>
          </a:p>
          <a:p>
            <a:pPr lvl="1"/>
            <a:r>
              <a:rPr lang="en-US" sz="2400" dirty="0" smtClean="0"/>
              <a:t>The report will now be available for editing</a:t>
            </a:r>
          </a:p>
        </p:txBody>
      </p:sp>
      <p:sp>
        <p:nvSpPr>
          <p:cNvPr id="7" name="Slide Number Placeholder 7"/>
          <p:cNvSpPr txBox="1">
            <a:spLocks/>
          </p:cNvSpPr>
          <p:nvPr/>
        </p:nvSpPr>
        <p:spPr>
          <a:xfrm>
            <a:off x="2286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AC365-7157-4598-8932-E70D1C2B918D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/>
          <a:srcRect t="28064"/>
          <a:stretch/>
        </p:blipFill>
        <p:spPr>
          <a:xfrm>
            <a:off x="696191" y="4696606"/>
            <a:ext cx="7315200" cy="12954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4876800" y="5077536"/>
            <a:ext cx="1066800" cy="256543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44191" y="5217348"/>
            <a:ext cx="914400" cy="253916"/>
          </a:xfrm>
          <a:prstGeom prst="rect">
            <a:avLst/>
          </a:prstGeom>
          <a:solidFill>
            <a:srgbClr val="DBE5F1"/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1/12/2016</a:t>
            </a:r>
            <a:endParaRPr lang="en-US" sz="105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44191" y="5634849"/>
            <a:ext cx="914400" cy="253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1/12/2016</a:t>
            </a:r>
            <a:endParaRPr lang="en-US" sz="105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Trayvon Braxton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41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/>
        </p:spPr>
        <p:txBody>
          <a:bodyPr>
            <a:normAutofit fontScale="90000"/>
          </a:bodyPr>
          <a:lstStyle/>
          <a:p>
            <a:r>
              <a:rPr lang="en-US" b="1" dirty="0" smtClean="0"/>
              <a:t>Section </a:t>
            </a:r>
            <a:r>
              <a:rPr lang="en-US" b="1" dirty="0"/>
              <a:t>#1 – Data </a:t>
            </a:r>
            <a:r>
              <a:rPr lang="en-US" b="1" dirty="0" smtClean="0"/>
              <a:t>Revision and Re-Submission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0888"/>
            <a:ext cx="8229600" cy="4525963"/>
          </a:xfrm>
        </p:spPr>
        <p:txBody>
          <a:bodyPr/>
          <a:lstStyle/>
          <a:p>
            <a:r>
              <a:rPr lang="en-US" sz="2800" b="1" dirty="0"/>
              <a:t>Summary of Data </a:t>
            </a:r>
            <a:r>
              <a:rPr lang="en-US" sz="2800" b="1" dirty="0" smtClean="0"/>
              <a:t>Revision and Re-Submission Process:</a:t>
            </a:r>
            <a:endParaRPr lang="en-US" sz="2800" b="1" dirty="0"/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Navigate to the FY 2015 </a:t>
            </a:r>
            <a:r>
              <a:rPr lang="en-US" sz="2400" dirty="0" smtClean="0"/>
              <a:t>Performance Data Form </a:t>
            </a:r>
            <a:r>
              <a:rPr lang="en-US" sz="2400" dirty="0"/>
              <a:t>in OLDC.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/>
              <a:t>Select </a:t>
            </a:r>
            <a:r>
              <a:rPr lang="en-US" sz="2400" dirty="0" smtClean="0"/>
              <a:t>“</a:t>
            </a:r>
            <a:r>
              <a:rPr lang="en-US" sz="2400" b="1" dirty="0" smtClean="0"/>
              <a:t>View/Print/Status/Approve </a:t>
            </a:r>
            <a:r>
              <a:rPr lang="en-US" sz="2400" b="1" dirty="0"/>
              <a:t>Report</a:t>
            </a:r>
            <a:r>
              <a:rPr lang="en-US" sz="2400" dirty="0"/>
              <a:t>” </a:t>
            </a:r>
            <a:r>
              <a:rPr lang="en-US" sz="2400" dirty="0" smtClean="0"/>
              <a:t>to view the </a:t>
            </a:r>
            <a:r>
              <a:rPr lang="en-US" sz="2400" dirty="0"/>
              <a:t>FY 2015 Performance Data Form “Report Form Status” </a:t>
            </a:r>
            <a:r>
              <a:rPr lang="en-US" sz="2400" dirty="0" smtClean="0"/>
              <a:t>page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Click </a:t>
            </a:r>
            <a:r>
              <a:rPr lang="en-US" sz="2400" dirty="0"/>
              <a:t>“Un-submit </a:t>
            </a:r>
            <a:r>
              <a:rPr lang="en-US" sz="2400" dirty="0" smtClean="0"/>
              <a:t>Report”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Click </a:t>
            </a:r>
            <a:r>
              <a:rPr lang="en-US" sz="2400" dirty="0"/>
              <a:t>“Edit </a:t>
            </a:r>
            <a:r>
              <a:rPr lang="en-US" sz="2400" dirty="0" smtClean="0"/>
              <a:t>Original”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Click </a:t>
            </a:r>
            <a:r>
              <a:rPr lang="en-US" sz="2400" dirty="0"/>
              <a:t>“</a:t>
            </a:r>
            <a:r>
              <a:rPr lang="en-US" sz="2400" dirty="0" smtClean="0"/>
              <a:t>Uncertify”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Edit and Re-submit </a:t>
            </a:r>
            <a:r>
              <a:rPr lang="en-US" sz="2400" dirty="0"/>
              <a:t>FY 2015 Performance Data Form </a:t>
            </a:r>
            <a:endParaRPr lang="en-US" sz="2400" dirty="0" smtClean="0"/>
          </a:p>
          <a:p>
            <a:pPr marL="1257300" lvl="2" indent="-457200">
              <a:buFont typeface="Courier New" panose="02070309020205020404" pitchFamily="49" charset="0"/>
              <a:buChar char="o"/>
            </a:pPr>
            <a:r>
              <a:rPr lang="en-US" sz="2000" dirty="0" smtClean="0"/>
              <a:t>Re-submit form using submission protocol outlined in previous slides.</a:t>
            </a:r>
            <a:endParaRPr lang="en-US" sz="2000" dirty="0"/>
          </a:p>
          <a:p>
            <a:pPr marL="400050" lvl="1" indent="0">
              <a:buNone/>
            </a:pPr>
            <a:endParaRPr lang="en-US" dirty="0"/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2286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A7B3B0-7235-4A2F-884F-90210A0A1F3A}" type="slidenum">
              <a:rPr lang="en-US" sz="1200" noProof="0">
                <a:solidFill>
                  <a:schemeClr val="tx1">
                    <a:tint val="75000"/>
                  </a:schemeClr>
                </a:solidFill>
                <a:latin typeface="+mn-lt"/>
              </a:r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Trayvon Braxton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9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 w="28575"/>
        </p:spPr>
        <p:txBody>
          <a:bodyPr/>
          <a:lstStyle/>
          <a:p>
            <a:r>
              <a:rPr lang="en-US" b="1" dirty="0" smtClean="0"/>
              <a:t>Welcome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3"/>
            <a:ext cx="8229600" cy="4221163"/>
          </a:xfrm>
        </p:spPr>
        <p:txBody>
          <a:bodyPr/>
          <a:lstStyle/>
          <a:p>
            <a:pPr marL="1142738" lvl="1" indent="-1022116">
              <a:buNone/>
            </a:pPr>
            <a:r>
              <a:rPr lang="en-US" sz="3200" b="1" dirty="0"/>
              <a:t>Welcome	and Introductions</a:t>
            </a:r>
          </a:p>
          <a:p>
            <a:pPr marL="1142738" lvl="1" indent="-1022116">
              <a:buNone/>
            </a:pPr>
            <a:endParaRPr lang="en-US" sz="1000" dirty="0"/>
          </a:p>
          <a:p>
            <a:pPr marL="577718" lvl="1" indent="-457095">
              <a:buFont typeface="Arial" pitchFamily="34" charset="0"/>
              <a:buChar char="•"/>
            </a:pPr>
            <a:r>
              <a:rPr lang="en-US" dirty="0" smtClean="0"/>
              <a:t>Leon Litow, OCS </a:t>
            </a:r>
            <a:endParaRPr lang="en-US" dirty="0"/>
          </a:p>
          <a:p>
            <a:pPr marL="1142738" lvl="1" indent="-1022116">
              <a:buNone/>
            </a:pPr>
            <a:endParaRPr lang="en-US" sz="3200" dirty="0"/>
          </a:p>
          <a:p>
            <a:pPr marL="1142738" lvl="1" indent="-1022116">
              <a:buNone/>
            </a:pPr>
            <a:r>
              <a:rPr lang="en-US" sz="3200" b="1" i="1" dirty="0"/>
              <a:t>Webinar </a:t>
            </a:r>
            <a:r>
              <a:rPr lang="en-US" sz="3200" b="1" i="1" dirty="0" smtClean="0"/>
              <a:t>Speakers</a:t>
            </a:r>
            <a:endParaRPr lang="en-US" sz="1100" dirty="0"/>
          </a:p>
          <a:p>
            <a:pPr marL="863401" lvl="2" indent="-342821">
              <a:buFont typeface="Arial" pitchFamily="34" charset="0"/>
              <a:buChar char="•"/>
            </a:pPr>
            <a:r>
              <a:rPr lang="en-US" dirty="0" smtClean="0"/>
              <a:t>Melissa </a:t>
            </a:r>
            <a:r>
              <a:rPr lang="en-US" dirty="0"/>
              <a:t>Torgerson, Verve </a:t>
            </a:r>
            <a:r>
              <a:rPr lang="en-US" dirty="0" smtClean="0"/>
              <a:t>Associates</a:t>
            </a:r>
          </a:p>
          <a:p>
            <a:pPr marL="863480" lvl="2" indent="-342900">
              <a:buFont typeface="Arial" panose="020B0604020202020204" pitchFamily="34" charset="0"/>
              <a:buChar char="•"/>
            </a:pPr>
            <a:r>
              <a:rPr lang="en-US" dirty="0" smtClean="0"/>
              <a:t>Trayvon Braxton, APPRISE</a:t>
            </a:r>
            <a:endParaRPr lang="en-US" dirty="0"/>
          </a:p>
        </p:txBody>
      </p:sp>
      <p:sp>
        <p:nvSpPr>
          <p:cNvPr id="7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fld id="{954AE607-470B-4CD8-9B41-D65AD6794A67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defTabSz="914192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Leon Litow,  Melissa Torgerson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2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ln w="28575"/>
        </p:spPr>
        <p:txBody>
          <a:bodyPr>
            <a:normAutofit/>
          </a:bodyPr>
          <a:lstStyle/>
          <a:p>
            <a:pPr>
              <a:defRPr/>
            </a:pPr>
            <a:r>
              <a:rPr lang="en-US" sz="3000" b="1" dirty="0" smtClean="0"/>
              <a:t>Section </a:t>
            </a:r>
            <a:r>
              <a:rPr lang="en-US" sz="3000" b="1" dirty="0"/>
              <a:t>#1 – Data Submission and Review Procedures</a:t>
            </a:r>
            <a:endParaRPr lang="en-US" sz="3000" b="1" dirty="0" smtClean="0"/>
          </a:p>
        </p:txBody>
      </p:sp>
      <p:grpSp>
        <p:nvGrpSpPr>
          <p:cNvPr id="2" name="Group 15" descr="Steps for Submitting and Unsubmitting a form: Save - Validate - Certify - Submit or UnSubmit - UnCertify - ReValidate - ReCertify - ReSubmit."/>
          <p:cNvGrpSpPr>
            <a:grpSpLocks/>
          </p:cNvGrpSpPr>
          <p:nvPr/>
        </p:nvGrpSpPr>
        <p:grpSpPr bwMode="auto">
          <a:xfrm>
            <a:off x="152400" y="1481696"/>
            <a:ext cx="8610599" cy="4123896"/>
            <a:chOff x="-174407" y="1672521"/>
            <a:chExt cx="9117105" cy="3603619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-144933" y="4742740"/>
              <a:ext cx="4327374" cy="533400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1" dirty="0">
                  <a:latin typeface="Times New Roman" pitchFamily="18" charset="0"/>
                </a:rPr>
                <a:t>Save</a:t>
              </a:r>
              <a:r>
                <a:rPr lang="en-US" sz="2400" b="0" dirty="0">
                  <a:latin typeface="Times New Roman" pitchFamily="18" charset="0"/>
                </a:rPr>
                <a:t>  - retains information</a:t>
              </a: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709954" y="3625173"/>
              <a:ext cx="5334000" cy="762000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/>
              <a:r>
                <a:rPr lang="en-US" sz="2400" b="1" dirty="0">
                  <a:latin typeface="Times New Roman" pitchFamily="18" charset="0"/>
                </a:rPr>
                <a:t>Validate</a:t>
              </a:r>
              <a:r>
                <a:rPr lang="en-US" sz="2400" b="0" dirty="0">
                  <a:latin typeface="Times New Roman" pitchFamily="18" charset="0"/>
                </a:rPr>
                <a:t> </a:t>
              </a:r>
              <a:r>
                <a:rPr lang="en-US" sz="2400" b="0" dirty="0" smtClean="0">
                  <a:latin typeface="Times New Roman" pitchFamily="18" charset="0"/>
                </a:rPr>
                <a:t>– runs validation checks and updates automatic sums; </a:t>
              </a:r>
              <a:r>
                <a:rPr lang="en-US" sz="2400" b="0" dirty="0">
                  <a:latin typeface="Times New Roman" pitchFamily="18" charset="0"/>
                </a:rPr>
                <a:t>saves data</a:t>
              </a: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587677" y="2651643"/>
              <a:ext cx="5410200" cy="533400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1" dirty="0">
                  <a:latin typeface="Times New Roman" pitchFamily="18" charset="0"/>
                </a:rPr>
                <a:t>Certify</a:t>
              </a:r>
              <a:r>
                <a:rPr lang="en-US" sz="2400" b="0" dirty="0">
                  <a:latin typeface="Times New Roman" pitchFamily="18" charset="0"/>
                </a:rPr>
                <a:t> </a:t>
              </a:r>
              <a:r>
                <a:rPr lang="en-US" sz="2400" b="0" dirty="0" smtClean="0">
                  <a:latin typeface="Times New Roman" pitchFamily="18" charset="0"/>
                </a:rPr>
                <a:t>– applies </a:t>
              </a:r>
              <a:r>
                <a:rPr lang="en-US" sz="2400" b="0" dirty="0">
                  <a:latin typeface="Times New Roman" pitchFamily="18" charset="0"/>
                </a:rPr>
                <a:t>electronic signature</a:t>
              </a: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2522553" y="1672521"/>
              <a:ext cx="5624108" cy="533400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dirty="0">
                  <a:latin typeface="Times New Roman" pitchFamily="18" charset="0"/>
                </a:rPr>
                <a:t> </a:t>
              </a:r>
              <a:r>
                <a:rPr lang="en-US" sz="2400" b="1" dirty="0">
                  <a:latin typeface="Times New Roman" pitchFamily="18" charset="0"/>
                </a:rPr>
                <a:t>Submit</a:t>
              </a:r>
              <a:r>
                <a:rPr lang="en-US" sz="2400" b="0" dirty="0">
                  <a:latin typeface="Times New Roman" pitchFamily="18" charset="0"/>
                </a:rPr>
                <a:t> </a:t>
              </a:r>
              <a:r>
                <a:rPr lang="en-US" sz="2400" b="0" dirty="0" smtClean="0">
                  <a:latin typeface="Times New Roman" pitchFamily="18" charset="0"/>
                </a:rPr>
                <a:t>– official </a:t>
              </a:r>
              <a:r>
                <a:rPr lang="en-US" sz="2400" b="0" dirty="0">
                  <a:latin typeface="Times New Roman" pitchFamily="18" charset="0"/>
                </a:rPr>
                <a:t>submission </a:t>
              </a:r>
              <a:r>
                <a:rPr lang="en-US" sz="2400" b="0" dirty="0">
                  <a:latin typeface="Times New Roman" pitchFamily="18" charset="0"/>
                  <a:cs typeface="Times New Roman" pitchFamily="18" charset="0"/>
                </a:rPr>
                <a:t>to </a:t>
              </a:r>
              <a:r>
                <a:rPr lang="en-US" sz="2400" b="0" dirty="0" smtClean="0">
                  <a:latin typeface="Times New Roman" pitchFamily="18" charset="0"/>
                  <a:cs typeface="Times New Roman" pitchFamily="18" charset="0"/>
                </a:rPr>
                <a:t>ACF</a:t>
              </a:r>
              <a:endParaRPr lang="en-US" sz="24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AutoShape 7"/>
            <p:cNvSpPr>
              <a:spLocks noChangeArrowheads="1"/>
            </p:cNvSpPr>
            <p:nvPr/>
          </p:nvSpPr>
          <p:spPr bwMode="auto">
            <a:xfrm>
              <a:off x="-144934" y="3741338"/>
              <a:ext cx="802872" cy="838200"/>
            </a:xfrm>
            <a:custGeom>
              <a:avLst/>
              <a:gdLst>
                <a:gd name="T0" fmla="*/ 340014324 w 21600"/>
                <a:gd name="T1" fmla="*/ 0 h 21600"/>
                <a:gd name="T2" fmla="*/ 340014324 w 21600"/>
                <a:gd name="T3" fmla="*/ 710466445 h 21600"/>
                <a:gd name="T4" fmla="*/ 72763664 w 21600"/>
                <a:gd name="T5" fmla="*/ 1262220398 h 21600"/>
                <a:gd name="T6" fmla="*/ 485542386 w 21600"/>
                <a:gd name="T7" fmla="*/ 35523322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009999"/>
            </a:solidFill>
            <a:ln w="9525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>
              <a:off x="709954" y="2685698"/>
              <a:ext cx="824348" cy="838200"/>
            </a:xfrm>
            <a:custGeom>
              <a:avLst/>
              <a:gdLst>
                <a:gd name="T0" fmla="*/ 340014324 w 21600"/>
                <a:gd name="T1" fmla="*/ 0 h 21600"/>
                <a:gd name="T2" fmla="*/ 340014324 w 21600"/>
                <a:gd name="T3" fmla="*/ 710466445 h 21600"/>
                <a:gd name="T4" fmla="*/ 72763664 w 21600"/>
                <a:gd name="T5" fmla="*/ 1262220398 h 21600"/>
                <a:gd name="T6" fmla="*/ 485542386 w 21600"/>
                <a:gd name="T7" fmla="*/ 35523322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009999"/>
            </a:solidFill>
            <a:ln w="9525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auto">
            <a:xfrm rot="7080498">
              <a:off x="7093311" y="2179413"/>
              <a:ext cx="838200" cy="916164"/>
            </a:xfrm>
            <a:custGeom>
              <a:avLst/>
              <a:gdLst>
                <a:gd name="T0" fmla="*/ 631051525 w 21600"/>
                <a:gd name="T1" fmla="*/ 0 h 21600"/>
                <a:gd name="T2" fmla="*/ 157777627 w 21600"/>
                <a:gd name="T3" fmla="*/ 162637799 h 21600"/>
                <a:gd name="T4" fmla="*/ 631051525 w 21600"/>
                <a:gd name="T5" fmla="*/ 81318900 h 21600"/>
                <a:gd name="T6" fmla="*/ 1419997832 w 21600"/>
                <a:gd name="T7" fmla="*/ 162637799 h 21600"/>
                <a:gd name="T8" fmla="*/ 1104443275 w 21600"/>
                <a:gd name="T9" fmla="*/ 243956625 h 21600"/>
                <a:gd name="T10" fmla="*/ 788887788 w 21600"/>
                <a:gd name="T11" fmla="*/ 162637799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-174407" y="1801499"/>
              <a:ext cx="1465325" cy="680844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33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 dirty="0">
                  <a:solidFill>
                    <a:srgbClr val="3333CC"/>
                  </a:solidFill>
                </a:rPr>
                <a:t>Form goes </a:t>
              </a:r>
              <a:endParaRPr lang="en-US" b="0" dirty="0" smtClean="0">
                <a:solidFill>
                  <a:srgbClr val="3333CC"/>
                </a:solidFill>
              </a:endParaRPr>
            </a:p>
            <a:p>
              <a:pPr algn="ctr" eaLnBrk="0" hangingPunct="0"/>
              <a:r>
                <a:rPr lang="en-US" b="0" dirty="0" smtClean="0">
                  <a:solidFill>
                    <a:srgbClr val="3333CC"/>
                  </a:solidFill>
                </a:rPr>
                <a:t>forward</a:t>
              </a:r>
              <a:endParaRPr lang="en-US" sz="2400" b="0" dirty="0">
                <a:latin typeface="Times New Roman" pitchFamily="18" charset="0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7366323" y="3216924"/>
              <a:ext cx="1576375" cy="75650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 dirty="0">
                  <a:solidFill>
                    <a:srgbClr val="008000"/>
                  </a:solidFill>
                </a:rPr>
                <a:t>Form needs </a:t>
              </a:r>
              <a:endParaRPr lang="en-US" b="0" dirty="0" smtClean="0">
                <a:solidFill>
                  <a:srgbClr val="008000"/>
                </a:solidFill>
              </a:endParaRPr>
            </a:p>
            <a:p>
              <a:pPr algn="ctr" eaLnBrk="0" hangingPunct="0"/>
              <a:r>
                <a:rPr lang="en-US" b="0" dirty="0" smtClean="0">
                  <a:solidFill>
                    <a:srgbClr val="008000"/>
                  </a:solidFill>
                </a:rPr>
                <a:t>editing</a:t>
              </a:r>
              <a:endParaRPr lang="en-US" sz="2400" b="0" dirty="0">
                <a:latin typeface="Times New Roman" pitchFamily="18" charset="0"/>
              </a:endParaRPr>
            </a:p>
          </p:txBody>
        </p:sp>
      </p:grpSp>
      <p:sp>
        <p:nvSpPr>
          <p:cNvPr id="20" name="Slide Number Placeholder 7"/>
          <p:cNvSpPr txBox="1">
            <a:spLocks/>
          </p:cNvSpPr>
          <p:nvPr/>
        </p:nvSpPr>
        <p:spPr>
          <a:xfrm>
            <a:off x="2286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E2A54-0AF1-4ACD-8483-BA181F8101F4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1808338" y="1512477"/>
            <a:ext cx="778551" cy="959216"/>
          </a:xfrm>
          <a:custGeom>
            <a:avLst/>
            <a:gdLst>
              <a:gd name="T0" fmla="*/ 340014324 w 21600"/>
              <a:gd name="T1" fmla="*/ 0 h 21600"/>
              <a:gd name="T2" fmla="*/ 340014324 w 21600"/>
              <a:gd name="T3" fmla="*/ 710466445 h 21600"/>
              <a:gd name="T4" fmla="*/ 72763664 w 21600"/>
              <a:gd name="T5" fmla="*/ 1262220398 h 21600"/>
              <a:gd name="T6" fmla="*/ 485542386 w 21600"/>
              <a:gd name="T7" fmla="*/ 35523322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9999"/>
          </a:solidFill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 rot="7080498">
            <a:off x="6077329" y="3363818"/>
            <a:ext cx="959216" cy="865266"/>
          </a:xfrm>
          <a:custGeom>
            <a:avLst/>
            <a:gdLst>
              <a:gd name="T0" fmla="*/ 631051525 w 21600"/>
              <a:gd name="T1" fmla="*/ 0 h 21600"/>
              <a:gd name="T2" fmla="*/ 157777627 w 21600"/>
              <a:gd name="T3" fmla="*/ 162637799 h 21600"/>
              <a:gd name="T4" fmla="*/ 631051525 w 21600"/>
              <a:gd name="T5" fmla="*/ 81318900 h 21600"/>
              <a:gd name="T6" fmla="*/ 1419997832 w 21600"/>
              <a:gd name="T7" fmla="*/ 162637799 h 21600"/>
              <a:gd name="T8" fmla="*/ 1104443275 w 21600"/>
              <a:gd name="T9" fmla="*/ 243956625 h 21600"/>
              <a:gd name="T10" fmla="*/ 788887788 w 21600"/>
              <a:gd name="T11" fmla="*/ 16263779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6699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Trayvon Braxton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79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Section #1</a:t>
            </a:r>
            <a:r>
              <a:rPr lang="en-US" sz="2800" dirty="0"/>
              <a:t> – </a:t>
            </a:r>
            <a:r>
              <a:rPr lang="en-US" sz="2800" b="1" dirty="0"/>
              <a:t>OLDC Access Interface: View FY 2014 Report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the completion of the FY 2015 Performance Data form, grantees may need to reference data from the FY 2014 Performance Data form.</a:t>
            </a:r>
          </a:p>
          <a:p>
            <a:r>
              <a:rPr lang="en-US" dirty="0" smtClean="0"/>
              <a:t>Grantees may also wish to print off a copy of their FY 2014 Performance Data Form for reference. </a:t>
            </a:r>
            <a:endParaRPr lang="en-US" dirty="0"/>
          </a:p>
        </p:txBody>
      </p:sp>
      <p:sp>
        <p:nvSpPr>
          <p:cNvPr id="4" name="Slide Number Placeholder 7"/>
          <p:cNvSpPr txBox="1">
            <a:spLocks/>
          </p:cNvSpPr>
          <p:nvPr/>
        </p:nvSpPr>
        <p:spPr>
          <a:xfrm>
            <a:off x="2286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21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Trayvon Braxton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2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877" y="2973558"/>
            <a:ext cx="4581525" cy="3632825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/>
        </p:spPr>
        <p:txBody>
          <a:bodyPr>
            <a:normAutofit/>
          </a:bodyPr>
          <a:lstStyle/>
          <a:p>
            <a:r>
              <a:rPr lang="en-US" sz="2800" b="1" dirty="0"/>
              <a:t>S</a:t>
            </a:r>
            <a:r>
              <a:rPr lang="en-US" sz="2800" b="1" dirty="0" smtClean="0"/>
              <a:t>ection </a:t>
            </a:r>
            <a:r>
              <a:rPr lang="en-US" sz="2800" b="1" dirty="0"/>
              <a:t>#1</a:t>
            </a:r>
            <a:r>
              <a:rPr lang="en-US" sz="2800" dirty="0"/>
              <a:t> – </a:t>
            </a:r>
            <a:r>
              <a:rPr lang="en-US" sz="2800" b="1" dirty="0" smtClean="0"/>
              <a:t>OLDC </a:t>
            </a:r>
            <a:r>
              <a:rPr lang="en-US" sz="2800" b="1" dirty="0"/>
              <a:t>Access </a:t>
            </a:r>
            <a:r>
              <a:rPr lang="en-US" sz="2800" b="1" dirty="0" smtClean="0"/>
              <a:t>Interface: View FY 2014 Report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40" y="1143000"/>
            <a:ext cx="8229600" cy="442263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To view the FY 2014 report, </a:t>
            </a:r>
            <a:r>
              <a:rPr lang="en-US" sz="2600" dirty="0"/>
              <a:t>select the radial button for the FY </a:t>
            </a:r>
            <a:r>
              <a:rPr lang="en-US" sz="2600" dirty="0" smtClean="0"/>
              <a:t>2014 </a:t>
            </a:r>
            <a:r>
              <a:rPr lang="en-US" sz="2600" dirty="0"/>
              <a:t>reporting period.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Then, select </a:t>
            </a:r>
            <a:r>
              <a:rPr lang="en-US" sz="2600" dirty="0" smtClean="0"/>
              <a:t>“</a:t>
            </a:r>
            <a:r>
              <a:rPr lang="en-US" sz="2600" b="1" dirty="0" smtClean="0"/>
              <a:t>View/Print/Status/Approve Report</a:t>
            </a:r>
            <a:r>
              <a:rPr lang="en-US" sz="2600" dirty="0" smtClean="0"/>
              <a:t>” </a:t>
            </a:r>
            <a:r>
              <a:rPr lang="en-US" sz="2600" dirty="0"/>
              <a:t>for Step 2 and click “</a:t>
            </a:r>
            <a:r>
              <a:rPr lang="en-US" sz="2600" b="1" dirty="0"/>
              <a:t>Enter.</a:t>
            </a:r>
            <a:r>
              <a:rPr lang="en-US" sz="2600" dirty="0"/>
              <a:t>”</a:t>
            </a:r>
          </a:p>
          <a:p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1703467" y="5962172"/>
            <a:ext cx="352058" cy="273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2176002" y="5207109"/>
            <a:ext cx="352058" cy="273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22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Trayvon Braxton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3502" y="5267769"/>
            <a:ext cx="3581400" cy="152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93639" y="5962172"/>
            <a:ext cx="3020163" cy="2240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218840" y="6419658"/>
            <a:ext cx="533400" cy="1754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95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/>
        </p:spPr>
        <p:txBody>
          <a:bodyPr>
            <a:normAutofit/>
          </a:bodyPr>
          <a:lstStyle/>
          <a:p>
            <a:r>
              <a:rPr lang="en-US" sz="2800" b="1" dirty="0"/>
              <a:t>S</a:t>
            </a:r>
            <a:r>
              <a:rPr lang="en-US" sz="2800" b="1" dirty="0" smtClean="0"/>
              <a:t>ection </a:t>
            </a:r>
            <a:r>
              <a:rPr lang="en-US" sz="2800" b="1" dirty="0"/>
              <a:t>#1</a:t>
            </a:r>
            <a:r>
              <a:rPr lang="en-US" sz="2800" dirty="0"/>
              <a:t> – </a:t>
            </a:r>
            <a:r>
              <a:rPr lang="en-US" sz="2800" b="1" dirty="0" smtClean="0"/>
              <a:t>OLDC </a:t>
            </a:r>
            <a:r>
              <a:rPr lang="en-US" sz="2800" b="1" dirty="0"/>
              <a:t>Access </a:t>
            </a:r>
            <a:r>
              <a:rPr lang="en-US" sz="2800" b="1" dirty="0" smtClean="0"/>
              <a:t>Interface: View FY 2014 Report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40" y="1143000"/>
            <a:ext cx="8229600" cy="4422630"/>
          </a:xfrm>
        </p:spPr>
        <p:txBody>
          <a:bodyPr/>
          <a:lstStyle/>
          <a:p>
            <a:r>
              <a:rPr lang="en-US" sz="2800" dirty="0"/>
              <a:t>The “Report Form Status” page will appear.</a:t>
            </a:r>
          </a:p>
          <a:p>
            <a:pPr lvl="1"/>
            <a:r>
              <a:rPr lang="en-US" sz="2400" u="sng" dirty="0"/>
              <a:t>Report Form Status</a:t>
            </a:r>
            <a:r>
              <a:rPr lang="en-US" sz="2400" dirty="0"/>
              <a:t>: Contains button to View Original report or any Revisions, the Report Status, Status Date, Report Action, and Print </a:t>
            </a:r>
            <a:r>
              <a:rPr lang="en-US" sz="2400" dirty="0" smtClean="0"/>
              <a:t>option</a:t>
            </a:r>
          </a:p>
          <a:p>
            <a:pPr lvl="1"/>
            <a:r>
              <a:rPr lang="en-US" sz="2400" b="1" dirty="0" smtClean="0"/>
              <a:t>View 2014 Report: </a:t>
            </a:r>
            <a:r>
              <a:rPr lang="en-US" sz="2400" dirty="0" smtClean="0"/>
              <a:t>Click “View Original” or most recent revision submitted by grantee under the “Report Submissions” column.</a:t>
            </a:r>
          </a:p>
          <a:p>
            <a:pPr lvl="1"/>
            <a:r>
              <a:rPr lang="en-US" sz="2400" b="1" dirty="0" smtClean="0"/>
              <a:t>Print 2014 Report: </a:t>
            </a:r>
            <a:r>
              <a:rPr lang="en-US" sz="2400" dirty="0" smtClean="0"/>
              <a:t>Click “Go” in the “Print” column.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 rotWithShape="1">
          <a:blip r:embed="rId2" cstate="print"/>
          <a:srcRect t="28064"/>
          <a:stretch/>
        </p:blipFill>
        <p:spPr>
          <a:xfrm>
            <a:off x="643290" y="4649717"/>
            <a:ext cx="7315200" cy="12954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21" name="Right Arrow 20"/>
          <p:cNvSpPr/>
          <p:nvPr/>
        </p:nvSpPr>
        <p:spPr>
          <a:xfrm>
            <a:off x="5715000" y="5183583"/>
            <a:ext cx="352058" cy="273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643290" y="5160557"/>
            <a:ext cx="352058" cy="273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23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Trayvon Braxton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0061" y="5231484"/>
            <a:ext cx="1154461" cy="1318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480238" y="5231484"/>
            <a:ext cx="360779" cy="1779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74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/>
        </p:spPr>
        <p:txBody>
          <a:bodyPr/>
          <a:lstStyle/>
          <a:p>
            <a:r>
              <a:rPr lang="en-US" b="1" dirty="0"/>
              <a:t>S</a:t>
            </a:r>
            <a:r>
              <a:rPr lang="en-US" b="1" dirty="0" smtClean="0"/>
              <a:t>ection </a:t>
            </a:r>
            <a:r>
              <a:rPr lang="en-US" b="1" dirty="0"/>
              <a:t>#1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b="1" dirty="0" smtClean="0"/>
              <a:t>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955396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b="1" dirty="0"/>
              <a:t>Grantee Questions regarding </a:t>
            </a:r>
            <a:r>
              <a:rPr lang="en-US" b="1" dirty="0" smtClean="0"/>
              <a:t>accessing the      FY 2015 Grantee Survey section of the Performance Data </a:t>
            </a:r>
            <a:r>
              <a:rPr lang="en-US" b="1" dirty="0"/>
              <a:t>Form in </a:t>
            </a:r>
            <a:r>
              <a:rPr lang="en-US" b="1" dirty="0" smtClean="0"/>
              <a:t>OLDC?</a:t>
            </a:r>
            <a:endParaRPr lang="en-US" b="1" dirty="0"/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24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Melissa Torgerson</a:t>
            </a:r>
          </a:p>
        </p:txBody>
      </p:sp>
    </p:spTree>
    <p:extLst>
      <p:ext uri="{BB962C8B-B14F-4D97-AF65-F5344CB8AC3E}">
        <p14:creationId xmlns:p14="http://schemas.microsoft.com/office/powerpoint/2010/main" val="97193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GoToWebinar</a:t>
            </a:r>
            <a:r>
              <a:rPr lang="en-US" dirty="0"/>
              <a:t> – </a:t>
            </a:r>
            <a:r>
              <a:rPr lang="en-US" b="1" dirty="0"/>
              <a:t>Asking a Question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610600" cy="517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25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182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/>
        </p:spPr>
        <p:txBody>
          <a:bodyPr/>
          <a:lstStyle/>
          <a:p>
            <a:r>
              <a:rPr lang="en-US" b="1" dirty="0"/>
              <a:t>S</a:t>
            </a:r>
            <a:r>
              <a:rPr lang="en-US" b="1" dirty="0" smtClean="0"/>
              <a:t>ection #2:  Sources of Funds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3"/>
            <a:ext cx="8305800" cy="4336396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‘Sources of Funds’ Portion of the Grantee Survey Form</a:t>
            </a:r>
          </a:p>
          <a:p>
            <a:pPr marL="349170" indent="-34917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/>
          </a:p>
          <a:p>
            <a:pPr marL="685643" lvl="1" indent="-39678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8858" algn="l"/>
              </a:tabLst>
            </a:pPr>
            <a:r>
              <a:rPr lang="en-US" sz="2600" dirty="0"/>
              <a:t>Pre-Populated Data Fields</a:t>
            </a:r>
          </a:p>
          <a:p>
            <a:pPr marL="685643" lvl="1" indent="-39678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88858" algn="l"/>
              </a:tabLst>
            </a:pPr>
            <a:endParaRPr lang="en-US" sz="2600" dirty="0"/>
          </a:p>
          <a:p>
            <a:pPr marL="685643" lvl="1" indent="-39678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8858" algn="l"/>
              </a:tabLst>
            </a:pPr>
            <a:r>
              <a:rPr lang="en-US" sz="2600" dirty="0"/>
              <a:t>Common Issues</a:t>
            </a:r>
          </a:p>
          <a:p>
            <a:pPr marL="685643" lvl="1" indent="-39678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88858" algn="l"/>
              </a:tabLst>
            </a:pPr>
            <a:endParaRPr lang="en-US" sz="2600" dirty="0"/>
          </a:p>
          <a:p>
            <a:pPr marL="685643" lvl="1" indent="-39678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88858" algn="l"/>
              </a:tabLst>
            </a:pPr>
            <a:r>
              <a:rPr lang="en-US" sz="2600" dirty="0"/>
              <a:t>Carryover from </a:t>
            </a:r>
            <a:r>
              <a:rPr lang="en-US" sz="2600" dirty="0" smtClean="0"/>
              <a:t>FY 2014</a:t>
            </a:r>
            <a:endParaRPr lang="en-US" sz="2600" dirty="0"/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26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Melissa Torgerson</a:t>
            </a:r>
          </a:p>
        </p:txBody>
      </p:sp>
    </p:spTree>
    <p:extLst>
      <p:ext uri="{BB962C8B-B14F-4D97-AF65-F5344CB8AC3E}">
        <p14:creationId xmlns:p14="http://schemas.microsoft.com/office/powerpoint/2010/main" val="388740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</a:t>
            </a:r>
            <a:r>
              <a:rPr lang="en-US" b="1" dirty="0" smtClean="0"/>
              <a:t>ection #2 – Pre-populated Data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67" y="1447803"/>
            <a:ext cx="8229600" cy="4303207"/>
          </a:xfrm>
        </p:spPr>
        <p:txBody>
          <a:bodyPr/>
          <a:lstStyle/>
          <a:p>
            <a:pPr marL="349170" lvl="1" indent="-349170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/>
              <a:t>The Grantee Survey section of the Form will be </a:t>
            </a:r>
            <a:r>
              <a:rPr lang="en-US" dirty="0"/>
              <a:t>populated with </a:t>
            </a:r>
            <a:r>
              <a:rPr lang="en-US" dirty="0" smtClean="0"/>
              <a:t>FY 2015 ‘Sources </a:t>
            </a:r>
            <a:r>
              <a:rPr lang="en-US" dirty="0"/>
              <a:t>of </a:t>
            </a:r>
            <a:r>
              <a:rPr lang="en-US" dirty="0" smtClean="0"/>
              <a:t>Funds’ data, with the </a:t>
            </a:r>
            <a:r>
              <a:rPr lang="en-US" b="1" dirty="0" smtClean="0"/>
              <a:t>exception of Oil Overcharge funds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27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53" y="2743200"/>
            <a:ext cx="7948612" cy="3077839"/>
          </a:xfrm>
          <a:prstGeom prst="rect">
            <a:avLst/>
          </a:prstGeom>
          <a:ln w="28575">
            <a:noFill/>
          </a:ln>
        </p:spPr>
      </p:pic>
      <p:sp>
        <p:nvSpPr>
          <p:cNvPr id="13" name="Rounded Rectangle 12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Trayvon Braxton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17" y="3161525"/>
            <a:ext cx="7904298" cy="27588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1929" r="1"/>
          <a:stretch/>
        </p:blipFill>
        <p:spPr>
          <a:xfrm>
            <a:off x="5072932" y="4627125"/>
            <a:ext cx="3554883" cy="249625"/>
          </a:xfrm>
          <a:prstGeom prst="rect">
            <a:avLst/>
          </a:prstGeom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 flipV="1">
            <a:off x="723517" y="4627125"/>
            <a:ext cx="7929599" cy="24296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1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</a:t>
            </a:r>
            <a:r>
              <a:rPr lang="en-US" b="1" dirty="0" smtClean="0"/>
              <a:t>ection </a:t>
            </a:r>
            <a:r>
              <a:rPr lang="en-US" b="1" dirty="0"/>
              <a:t>#2 – Pre-populated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57" y="1066517"/>
            <a:ext cx="8229600" cy="464119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b="1" dirty="0"/>
              <a:t>Oil Overcharge and Carryover funds </a:t>
            </a:r>
            <a:r>
              <a:rPr lang="en-US" sz="2400" dirty="0"/>
              <a:t>are available for editing in the </a:t>
            </a:r>
            <a:r>
              <a:rPr lang="en-US" sz="2400" dirty="0" smtClean="0"/>
              <a:t>Form</a:t>
            </a:r>
          </a:p>
          <a:p>
            <a:pPr marL="457096" lvl="1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1800" b="1" dirty="0" smtClean="0"/>
          </a:p>
          <a:p>
            <a:pPr marL="457096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800" b="1" dirty="0" smtClean="0"/>
              <a:t>Note</a:t>
            </a:r>
            <a:r>
              <a:rPr lang="en-US" sz="1800" dirty="0"/>
              <a:t>: For FY 2015, Grantees’ pre-populated </a:t>
            </a:r>
            <a:r>
              <a:rPr lang="en-US" sz="1800" b="1" dirty="0"/>
              <a:t>carryover amount </a:t>
            </a:r>
            <a:r>
              <a:rPr lang="en-US" sz="1800" dirty="0"/>
              <a:t>(Section III, line 6) should reflect the carryover amount </a:t>
            </a:r>
            <a:r>
              <a:rPr lang="en-US" sz="1800" dirty="0" smtClean="0"/>
              <a:t>you reported </a:t>
            </a:r>
            <a:r>
              <a:rPr lang="en-US" sz="1800" dirty="0"/>
              <a:t>in the FY 2014 Grantee Survey. </a:t>
            </a:r>
          </a:p>
          <a:p>
            <a:pPr marL="914400" lvl="2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i="1" dirty="0"/>
              <a:t>If you believe that the pre-populated carryover value is incorrect please contact APPRISE prior to editing your FY 2014 Grantee Survey</a:t>
            </a:r>
            <a:r>
              <a:rPr lang="en-US" sz="1400" i="1" dirty="0" smtClean="0"/>
              <a:t>.</a:t>
            </a:r>
            <a:endParaRPr lang="en-US" sz="20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18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If you believe that other source values are incorrect, please contact your OCS liaison or </a:t>
            </a:r>
            <a:r>
              <a:rPr lang="en-US" sz="2400" dirty="0" smtClean="0"/>
              <a:t>APPRISE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1000" dirty="0"/>
          </a:p>
        </p:txBody>
      </p:sp>
      <p:grpSp>
        <p:nvGrpSpPr>
          <p:cNvPr id="5" name="Group 4"/>
          <p:cNvGrpSpPr/>
          <p:nvPr/>
        </p:nvGrpSpPr>
        <p:grpSpPr>
          <a:xfrm>
            <a:off x="251965" y="4106755"/>
            <a:ext cx="8280907" cy="2282537"/>
            <a:chOff x="223002" y="2973841"/>
            <a:chExt cx="8786812" cy="27419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3002" y="2973841"/>
              <a:ext cx="8786812" cy="2741934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1929" r="1"/>
            <a:stretch/>
          </p:blipFill>
          <p:spPr>
            <a:xfrm>
              <a:off x="5059724" y="4309294"/>
              <a:ext cx="3900236" cy="201168"/>
            </a:xfrm>
            <a:prstGeom prst="rect">
              <a:avLst/>
            </a:prstGeom>
          </p:spPr>
        </p:pic>
      </p:grpSp>
      <p:sp>
        <p:nvSpPr>
          <p:cNvPr id="11" name="Rounded Rectangle 10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Trayvon Braxton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49" y="4417948"/>
            <a:ext cx="4482522" cy="1935950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 flipV="1">
            <a:off x="298948" y="5248023"/>
            <a:ext cx="8186940" cy="29387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4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28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44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</a:t>
            </a:r>
            <a:r>
              <a:rPr lang="en-US" b="1" dirty="0" smtClean="0"/>
              <a:t>ection </a:t>
            </a:r>
            <a:r>
              <a:rPr lang="en-US" b="1" dirty="0"/>
              <a:t>#2 – Pre-populated </a:t>
            </a:r>
            <a:r>
              <a:rPr lang="en-US" b="1" dirty="0" smtClean="0"/>
              <a:t>Data: Carryover Funds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399"/>
            <a:ext cx="8229600" cy="464119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800" b="1" dirty="0" smtClean="0"/>
              <a:t>Prior to completing the Grantee Survey section of the FY 2015 Performance Data Form, APPRISE would advise grantees to first review their FY 2014 &amp; FY 2015 Carryover and Re-allotment Reports </a:t>
            </a:r>
            <a:r>
              <a:rPr lang="en-US" sz="2800" b="1" dirty="0"/>
              <a:t>to make sure they reflect the final values developed by your fiscal department</a:t>
            </a:r>
            <a:r>
              <a:rPr lang="en-US" sz="2800" b="1" dirty="0" smtClean="0"/>
              <a:t>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/>
          </a:p>
          <a:p>
            <a:pPr marL="914296" lvl="3" indent="-45720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i="1" dirty="0" smtClean="0"/>
              <a:t>This will ensure that grantees’ reported carryover amounts match between their C&amp;R Reports and FY 2015 Grantee Survey. </a:t>
            </a:r>
          </a:p>
          <a:p>
            <a:pPr marL="457096" lvl="3" indent="0">
              <a:lnSpc>
                <a:spcPct val="90000"/>
              </a:lnSpc>
              <a:spcBef>
                <a:spcPts val="0"/>
              </a:spcBef>
              <a:buNone/>
            </a:pPr>
            <a:endParaRPr lang="en-US" i="1" dirty="0" smtClean="0"/>
          </a:p>
          <a:p>
            <a:pPr marL="914296" lvl="3" indent="-45720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i="1" dirty="0" smtClean="0"/>
              <a:t>This will also prevent </a:t>
            </a:r>
            <a:r>
              <a:rPr lang="en-US" sz="2200" i="1" dirty="0"/>
              <a:t>follow-up contact from APPRISE</a:t>
            </a:r>
            <a:r>
              <a:rPr lang="en-US" sz="2200" i="1" dirty="0" smtClean="0"/>
              <a:t>.</a:t>
            </a:r>
          </a:p>
          <a:p>
            <a:pPr marL="457096" lvl="3" indent="0">
              <a:lnSpc>
                <a:spcPct val="90000"/>
              </a:lnSpc>
              <a:spcBef>
                <a:spcPts val="0"/>
              </a:spcBef>
              <a:buNone/>
            </a:pPr>
            <a:endParaRPr lang="en-US" i="1" dirty="0"/>
          </a:p>
          <a:p>
            <a:pPr marL="457096" lvl="3" indent="0">
              <a:lnSpc>
                <a:spcPct val="90000"/>
              </a:lnSpc>
              <a:spcBef>
                <a:spcPts val="0"/>
              </a:spcBef>
              <a:buNone/>
            </a:pPr>
            <a:endParaRPr lang="en-US" i="1" dirty="0" smtClean="0"/>
          </a:p>
        </p:txBody>
      </p:sp>
      <p:sp>
        <p:nvSpPr>
          <p:cNvPr id="4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29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Trayvon Braxton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5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/>
        </p:spPr>
        <p:txBody>
          <a:bodyPr/>
          <a:lstStyle/>
          <a:p>
            <a:r>
              <a:rPr lang="en-US" b="1" dirty="0" smtClean="0"/>
              <a:t>Webinar 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853" y="1213286"/>
            <a:ext cx="8839200" cy="5111317"/>
          </a:xfrm>
          <a:ln>
            <a:noFill/>
          </a:ln>
        </p:spPr>
        <p:txBody>
          <a:bodyPr>
            <a:noAutofit/>
          </a:bodyPr>
          <a:lstStyle/>
          <a:p>
            <a:pPr marL="228548" indent="-228548">
              <a:lnSpc>
                <a:spcPct val="90000"/>
              </a:lnSpc>
              <a:spcBef>
                <a:spcPts val="0"/>
              </a:spcBef>
              <a:tabLst>
                <a:tab pos="228548" algn="l"/>
              </a:tabLst>
            </a:pPr>
            <a:r>
              <a:rPr lang="en-US" sz="2200" b="1" dirty="0"/>
              <a:t>Introduction</a:t>
            </a:r>
          </a:p>
          <a:p>
            <a:pPr marL="228548" indent="-228548">
              <a:lnSpc>
                <a:spcPct val="90000"/>
              </a:lnSpc>
              <a:spcBef>
                <a:spcPts val="0"/>
              </a:spcBef>
              <a:buNone/>
              <a:tabLst>
                <a:tab pos="228548" algn="l"/>
              </a:tabLst>
            </a:pPr>
            <a:endParaRPr lang="en-US" sz="2200" dirty="0"/>
          </a:p>
          <a:p>
            <a:pPr marL="228548" indent="-228548">
              <a:lnSpc>
                <a:spcPct val="90000"/>
              </a:lnSpc>
              <a:spcBef>
                <a:spcPts val="0"/>
              </a:spcBef>
              <a:tabLst>
                <a:tab pos="228548" algn="l"/>
                <a:tab pos="1599834" algn="l"/>
              </a:tabLst>
            </a:pPr>
            <a:r>
              <a:rPr lang="en-US" sz="2200" b="1" dirty="0"/>
              <a:t>SECTION 1:  	</a:t>
            </a:r>
            <a:r>
              <a:rPr lang="en-US" sz="2100" dirty="0"/>
              <a:t>Completing the </a:t>
            </a:r>
            <a:r>
              <a:rPr lang="en-US" sz="2100" dirty="0" smtClean="0"/>
              <a:t>FY 2015 </a:t>
            </a:r>
            <a:r>
              <a:rPr lang="en-US" sz="2100" dirty="0"/>
              <a:t>Performance Data Form in OLDC </a:t>
            </a:r>
          </a:p>
          <a:p>
            <a:pPr marL="1263360" indent="-1263360">
              <a:lnSpc>
                <a:spcPct val="90000"/>
              </a:lnSpc>
              <a:spcBef>
                <a:spcPts val="0"/>
              </a:spcBef>
              <a:buNone/>
              <a:tabLst>
                <a:tab pos="228548" algn="l"/>
                <a:tab pos="1828382" algn="l"/>
              </a:tabLst>
            </a:pPr>
            <a:r>
              <a:rPr lang="en-US" sz="2100" b="1" dirty="0"/>
              <a:t>			</a:t>
            </a:r>
            <a:endParaRPr lang="en-US" sz="2200" dirty="0"/>
          </a:p>
          <a:p>
            <a:pPr marL="228548" indent="-228548">
              <a:lnSpc>
                <a:spcPct val="90000"/>
              </a:lnSpc>
              <a:spcBef>
                <a:spcPts val="0"/>
              </a:spcBef>
              <a:tabLst>
                <a:tab pos="228548" algn="l"/>
                <a:tab pos="1599834" algn="l"/>
              </a:tabLst>
            </a:pPr>
            <a:r>
              <a:rPr lang="en-US" sz="2200" b="1" dirty="0"/>
              <a:t>SECTION 2:  	‘</a:t>
            </a:r>
            <a:r>
              <a:rPr lang="en-US" sz="2100" dirty="0"/>
              <a:t>Sources of Funds’ Part – </a:t>
            </a:r>
            <a:r>
              <a:rPr lang="en-US" sz="2100" dirty="0" smtClean="0"/>
              <a:t>Requirements &amp;</a:t>
            </a:r>
            <a:r>
              <a:rPr lang="en-US" sz="2100" dirty="0" smtClean="0">
                <a:solidFill>
                  <a:srgbClr val="FF0000"/>
                </a:solidFill>
              </a:rPr>
              <a:t> </a:t>
            </a:r>
            <a:r>
              <a:rPr lang="en-US" sz="2100" dirty="0" smtClean="0"/>
              <a:t>Common </a:t>
            </a:r>
            <a:r>
              <a:rPr lang="en-US" sz="2100" dirty="0"/>
              <a:t>issues</a:t>
            </a:r>
          </a:p>
          <a:p>
            <a:pPr marL="228548" indent="-228548">
              <a:lnSpc>
                <a:spcPct val="90000"/>
              </a:lnSpc>
              <a:spcBef>
                <a:spcPts val="0"/>
              </a:spcBef>
              <a:tabLst>
                <a:tab pos="228548" algn="l"/>
                <a:tab pos="1599834" algn="l"/>
              </a:tabLst>
            </a:pPr>
            <a:endParaRPr lang="en-US" sz="2200" dirty="0"/>
          </a:p>
          <a:p>
            <a:pPr marL="228548" indent="-228548">
              <a:lnSpc>
                <a:spcPct val="90000"/>
              </a:lnSpc>
              <a:spcBef>
                <a:spcPts val="0"/>
              </a:spcBef>
              <a:tabLst>
                <a:tab pos="228548" algn="l"/>
                <a:tab pos="1599834" algn="l"/>
              </a:tabLst>
            </a:pPr>
            <a:r>
              <a:rPr lang="en-US" sz="2200" b="1" dirty="0"/>
              <a:t>SECTION 3:  	‘</a:t>
            </a:r>
            <a:r>
              <a:rPr lang="en-US" sz="2100" dirty="0"/>
              <a:t>Uses of Funds’ Part – </a:t>
            </a:r>
            <a:r>
              <a:rPr lang="en-US" sz="2100" dirty="0" smtClean="0"/>
              <a:t>Requirements </a:t>
            </a:r>
            <a:r>
              <a:rPr lang="en-US" sz="2100" dirty="0"/>
              <a:t>&amp; Common issues</a:t>
            </a:r>
          </a:p>
          <a:p>
            <a:pPr marL="228548" indent="-228548">
              <a:lnSpc>
                <a:spcPct val="90000"/>
              </a:lnSpc>
              <a:spcBef>
                <a:spcPts val="0"/>
              </a:spcBef>
              <a:buNone/>
              <a:tabLst>
                <a:tab pos="228548" algn="l"/>
                <a:tab pos="1599834" algn="l"/>
              </a:tabLst>
            </a:pPr>
            <a:endParaRPr lang="en-US" sz="2200" dirty="0"/>
          </a:p>
          <a:p>
            <a:pPr marL="228548" indent="-228548">
              <a:lnSpc>
                <a:spcPct val="90000"/>
              </a:lnSpc>
              <a:spcBef>
                <a:spcPts val="0"/>
              </a:spcBef>
              <a:tabLst>
                <a:tab pos="228548" algn="l"/>
                <a:tab pos="1599834" algn="l"/>
              </a:tabLst>
            </a:pPr>
            <a:r>
              <a:rPr lang="en-US" sz="2200" b="1" dirty="0"/>
              <a:t>SECTION 4:		‘</a:t>
            </a:r>
            <a:r>
              <a:rPr lang="en-US" sz="2100" dirty="0"/>
              <a:t>Uses of Funds’ Part </a:t>
            </a:r>
            <a:r>
              <a:rPr lang="en-US" sz="2100" dirty="0" smtClean="0"/>
              <a:t>– Validation checks</a:t>
            </a:r>
          </a:p>
          <a:p>
            <a:pPr marL="228548" indent="-228548">
              <a:lnSpc>
                <a:spcPct val="90000"/>
              </a:lnSpc>
              <a:spcBef>
                <a:spcPts val="0"/>
              </a:spcBef>
              <a:tabLst>
                <a:tab pos="228548" algn="l"/>
                <a:tab pos="1599834" algn="l"/>
              </a:tabLst>
            </a:pPr>
            <a:endParaRPr lang="en-US" sz="2100" dirty="0"/>
          </a:p>
          <a:p>
            <a:pPr marL="228548" indent="-228548">
              <a:lnSpc>
                <a:spcPct val="90000"/>
              </a:lnSpc>
              <a:spcBef>
                <a:spcPts val="0"/>
              </a:spcBef>
              <a:tabLst>
                <a:tab pos="228548" algn="l"/>
              </a:tabLst>
            </a:pPr>
            <a:r>
              <a:rPr lang="en-US" sz="2200" b="1" dirty="0" smtClean="0"/>
              <a:t>FFY </a:t>
            </a:r>
            <a:r>
              <a:rPr lang="en-US" sz="2200" b="1" dirty="0"/>
              <a:t>Performance Data Form Reporting Schedule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228548" algn="l"/>
              </a:tabLst>
            </a:pPr>
            <a:endParaRPr lang="en-US" sz="2200" b="1" dirty="0"/>
          </a:p>
          <a:p>
            <a:pPr marL="228548" indent="-228548">
              <a:lnSpc>
                <a:spcPct val="90000"/>
              </a:lnSpc>
              <a:spcBef>
                <a:spcPts val="0"/>
              </a:spcBef>
              <a:tabLst>
                <a:tab pos="228548" algn="l"/>
              </a:tabLst>
            </a:pPr>
            <a:r>
              <a:rPr lang="en-US" sz="2200" b="1" dirty="0" smtClean="0"/>
              <a:t>Resources</a:t>
            </a:r>
            <a:endParaRPr lang="en-US" sz="2200" b="1" dirty="0"/>
          </a:p>
          <a:p>
            <a:pPr marL="228548" indent="-228548">
              <a:lnSpc>
                <a:spcPct val="90000"/>
              </a:lnSpc>
              <a:spcBef>
                <a:spcPts val="0"/>
              </a:spcBef>
              <a:tabLst>
                <a:tab pos="228548" algn="l"/>
              </a:tabLst>
            </a:pPr>
            <a:endParaRPr lang="en-US" sz="2200" b="1" dirty="0"/>
          </a:p>
          <a:p>
            <a:pPr marL="228548" indent="-228548">
              <a:lnSpc>
                <a:spcPct val="90000"/>
              </a:lnSpc>
              <a:spcBef>
                <a:spcPts val="0"/>
              </a:spcBef>
              <a:tabLst>
                <a:tab pos="228548" algn="l"/>
              </a:tabLst>
            </a:pPr>
            <a:r>
              <a:rPr lang="en-US" sz="2200" b="1" dirty="0"/>
              <a:t>Questions</a:t>
            </a:r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fld id="{954AE607-470B-4CD8-9B41-D65AD6794A67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defTabSz="914192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Melissa Torgerson</a:t>
            </a:r>
          </a:p>
        </p:txBody>
      </p:sp>
    </p:spTree>
    <p:extLst>
      <p:ext uri="{BB962C8B-B14F-4D97-AF65-F5344CB8AC3E}">
        <p14:creationId xmlns:p14="http://schemas.microsoft.com/office/powerpoint/2010/main" val="252325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</a:t>
            </a:r>
            <a:r>
              <a:rPr lang="en-US" b="1" dirty="0" smtClean="0"/>
              <a:t>ection </a:t>
            </a:r>
            <a:r>
              <a:rPr lang="en-US" b="1" dirty="0"/>
              <a:t>#2 – </a:t>
            </a:r>
            <a:r>
              <a:rPr lang="en-US" b="1" dirty="0" smtClean="0"/>
              <a:t>Common Issues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333999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b="1" dirty="0" smtClean="0"/>
              <a:t>Common issues with ‘Sources of Funds’</a:t>
            </a:r>
          </a:p>
          <a:p>
            <a:pPr marL="457095" lvl="1" indent="0">
              <a:lnSpc>
                <a:spcPct val="9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396784" lvl="1" indent="-39678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/>
              <a:t>The grantee did not draw down all available LIHEAP funds.</a:t>
            </a:r>
          </a:p>
          <a:p>
            <a:pPr marL="396784" lvl="1" indent="-396784">
              <a:lnSpc>
                <a:spcPct val="9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853880" lvl="2" indent="-457095">
              <a:lnSpc>
                <a:spcPct val="90000"/>
              </a:lnSpc>
              <a:spcBef>
                <a:spcPts val="0"/>
              </a:spcBef>
              <a:buSzPct val="80000"/>
              <a:buFont typeface="Wingdings" pitchFamily="2" charset="2"/>
              <a:buChar char="Ø"/>
            </a:pPr>
            <a:r>
              <a:rPr lang="en-US" i="1" dirty="0" smtClean="0"/>
              <a:t>The grantee should address this issue in the ‘Uses of Funds’ part of the form and the ‘Notes’ section.</a:t>
            </a:r>
          </a:p>
          <a:p>
            <a:pPr marL="396784" lvl="2" indent="-396784">
              <a:lnSpc>
                <a:spcPct val="90000"/>
              </a:lnSpc>
              <a:spcBef>
                <a:spcPts val="0"/>
              </a:spcBef>
              <a:buSzPct val="80000"/>
              <a:buNone/>
            </a:pPr>
            <a:endParaRPr lang="en-US" dirty="0" smtClean="0"/>
          </a:p>
          <a:p>
            <a:pPr marL="396784" lvl="1" indent="-39678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/>
              <a:t>The grantee returned LIHEAP funds to the Federal Government.</a:t>
            </a:r>
          </a:p>
          <a:p>
            <a:pPr marL="396784" lvl="1" indent="-396784">
              <a:lnSpc>
                <a:spcPct val="90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853880" lvl="2" indent="-457095">
              <a:lnSpc>
                <a:spcPct val="90000"/>
              </a:lnSpc>
              <a:spcBef>
                <a:spcPts val="0"/>
              </a:spcBef>
              <a:buSzPct val="80000"/>
              <a:buFont typeface="Wingdings" pitchFamily="2" charset="2"/>
              <a:buChar char="Ø"/>
            </a:pPr>
            <a:r>
              <a:rPr lang="en-US" i="1" dirty="0" smtClean="0"/>
              <a:t>The grantee should address this issue in the ‘Uses of Funds’ part of the form </a:t>
            </a:r>
            <a:r>
              <a:rPr lang="en-US" i="1" dirty="0"/>
              <a:t>and the ‘Notes’ </a:t>
            </a:r>
            <a:r>
              <a:rPr lang="en-US" i="1" dirty="0" smtClean="0"/>
              <a:t>section</a:t>
            </a:r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30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Trayvon Braxton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67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</a:t>
            </a:r>
            <a:r>
              <a:rPr lang="en-US" b="1" dirty="0" smtClean="0"/>
              <a:t>ection </a:t>
            </a:r>
            <a:r>
              <a:rPr lang="en-US" b="1" dirty="0"/>
              <a:t>#2 – </a:t>
            </a:r>
            <a:r>
              <a:rPr lang="en-US" b="1" dirty="0" smtClean="0"/>
              <a:t>Carryover from FY 2014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4793596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b="1" dirty="0" smtClean="0"/>
              <a:t>Carryover from FY 2014</a:t>
            </a:r>
          </a:p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endParaRPr lang="en-US" sz="2400" b="1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300" dirty="0"/>
              <a:t>Data regarding unobligated funds carried over to </a:t>
            </a:r>
            <a:r>
              <a:rPr lang="en-US" sz="2300" dirty="0" smtClean="0"/>
              <a:t>FY 2015 </a:t>
            </a:r>
            <a:r>
              <a:rPr lang="en-US" sz="2300" dirty="0"/>
              <a:t>in the </a:t>
            </a:r>
            <a:r>
              <a:rPr lang="en-US" sz="2300" dirty="0" smtClean="0"/>
              <a:t>FY 2014 </a:t>
            </a:r>
            <a:r>
              <a:rPr lang="en-US" sz="2400" dirty="0"/>
              <a:t>Performance Data Form - Grantee Survey section </a:t>
            </a:r>
            <a:r>
              <a:rPr lang="en-US" sz="2300" dirty="0" smtClean="0"/>
              <a:t>need </a:t>
            </a:r>
            <a:r>
              <a:rPr lang="en-US" sz="2300" dirty="0"/>
              <a:t>to match reports of carryover from </a:t>
            </a:r>
            <a:r>
              <a:rPr lang="en-US" sz="2300" dirty="0" smtClean="0"/>
              <a:t>FY 2014 </a:t>
            </a:r>
            <a:r>
              <a:rPr lang="en-US" sz="2300" dirty="0"/>
              <a:t>in the </a:t>
            </a:r>
            <a:r>
              <a:rPr lang="en-US" sz="2300" dirty="0" smtClean="0"/>
              <a:t>FY 2015 </a:t>
            </a:r>
            <a:r>
              <a:rPr lang="en-US" sz="2300" dirty="0"/>
              <a:t>Grantee Survey section of the Performance Data Form.</a:t>
            </a:r>
          </a:p>
        </p:txBody>
      </p:sp>
      <p:sp>
        <p:nvSpPr>
          <p:cNvPr id="4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fld id="{5D7E55EE-4608-476E-A757-06C0D939B196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31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11507" y="3135688"/>
            <a:ext cx="6811609" cy="2906515"/>
            <a:chOff x="1322421" y="2613794"/>
            <a:chExt cx="7569438" cy="3267134"/>
          </a:xfrm>
        </p:grpSpPr>
        <p:sp>
          <p:nvSpPr>
            <p:cNvPr id="11" name="Rectangle 10"/>
            <p:cNvSpPr/>
            <p:nvPr/>
          </p:nvSpPr>
          <p:spPr>
            <a:xfrm>
              <a:off x="1322421" y="3087145"/>
              <a:ext cx="1954566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FY 2014 GS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76782" y="2613794"/>
              <a:ext cx="2465517" cy="381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400" dirty="0"/>
                <a:t>FY 2015 GS Section – 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 smtClean="0"/>
                <a:t>Sources </a:t>
              </a:r>
              <a:r>
                <a:rPr lang="en-US" sz="1400" dirty="0"/>
                <a:t>of Funds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53742" y="3330213"/>
              <a:ext cx="1038117" cy="255071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27720" y="3197334"/>
              <a:ext cx="2665885" cy="268359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27720" y="3120066"/>
              <a:ext cx="3664139" cy="225386"/>
            </a:xfrm>
            <a:prstGeom prst="rect">
              <a:avLst/>
            </a:prstGeom>
          </p:spPr>
        </p:pic>
        <p:pic>
          <p:nvPicPr>
            <p:cNvPr id="18" name="Content Placeholder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7798928" y="4451827"/>
              <a:ext cx="1092931" cy="249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Rounded Rectangle 21"/>
          <p:cNvSpPr/>
          <p:nvPr/>
        </p:nvSpPr>
        <p:spPr>
          <a:xfrm>
            <a:off x="7003774" y="6319547"/>
            <a:ext cx="1737360" cy="38404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>
              <a:lnSpc>
                <a:spcPct val="80000"/>
              </a:lnSpc>
            </a:pPr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>
              <a:lnSpc>
                <a:spcPct val="80000"/>
              </a:lnSpc>
            </a:pPr>
            <a:r>
              <a:rPr lang="en-US" sz="1200" dirty="0" smtClean="0">
                <a:solidFill>
                  <a:schemeClr val="tx1"/>
                </a:solidFill>
              </a:rPr>
              <a:t>Trayvon Braxton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112" y="3931876"/>
            <a:ext cx="4843463" cy="457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440" y="4479107"/>
            <a:ext cx="4891888" cy="1755791"/>
          </a:xfrm>
          <a:prstGeom prst="rect">
            <a:avLst/>
          </a:prstGeom>
        </p:spPr>
      </p:pic>
      <p:sp>
        <p:nvSpPr>
          <p:cNvPr id="26" name="Rectangle 25"/>
          <p:cNvSpPr>
            <a:spLocks noChangeArrowheads="1"/>
          </p:cNvSpPr>
          <p:nvPr/>
        </p:nvSpPr>
        <p:spPr bwMode="auto">
          <a:xfrm flipV="1">
            <a:off x="3048000" y="4724009"/>
            <a:ext cx="574004" cy="19478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329834">
            <a:off x="3964842" y="4729294"/>
            <a:ext cx="1207491" cy="2384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/>
          <a:srcRect t="12351"/>
          <a:stretch/>
        </p:blipFill>
        <p:spPr>
          <a:xfrm>
            <a:off x="5230303" y="3791514"/>
            <a:ext cx="2356783" cy="2232203"/>
          </a:xfrm>
          <a:prstGeom prst="rect">
            <a:avLst/>
          </a:prstGeom>
        </p:spPr>
      </p:pic>
      <p:sp>
        <p:nvSpPr>
          <p:cNvPr id="28" name="Rectangle 27"/>
          <p:cNvSpPr>
            <a:spLocks noChangeArrowheads="1"/>
          </p:cNvSpPr>
          <p:nvPr/>
        </p:nvSpPr>
        <p:spPr bwMode="auto">
          <a:xfrm flipV="1">
            <a:off x="5225819" y="4744441"/>
            <a:ext cx="3299143" cy="2743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9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</a:t>
            </a:r>
            <a:r>
              <a:rPr lang="en-US" b="1" dirty="0" smtClean="0"/>
              <a:t>ection </a:t>
            </a:r>
            <a:r>
              <a:rPr lang="en-US" b="1" dirty="0"/>
              <a:t>#2 – Carryover from </a:t>
            </a:r>
            <a:r>
              <a:rPr lang="en-US" b="1" dirty="0" smtClean="0"/>
              <a:t>FY 2014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451680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The </a:t>
            </a:r>
            <a:r>
              <a:rPr lang="en-US" sz="2400" dirty="0" smtClean="0"/>
              <a:t>FY 2014 </a:t>
            </a:r>
            <a:r>
              <a:rPr lang="en-US" sz="2400" dirty="0"/>
              <a:t>Carryover &amp; Re-allotment report that grantees submitted August 1</a:t>
            </a:r>
            <a:r>
              <a:rPr lang="en-US" sz="2400" baseline="30000" dirty="0"/>
              <a:t>st</a:t>
            </a:r>
            <a:r>
              <a:rPr lang="en-US" sz="2400" dirty="0"/>
              <a:t>, </a:t>
            </a:r>
            <a:r>
              <a:rPr lang="en-US" sz="2400" dirty="0" smtClean="0"/>
              <a:t>2014 </a:t>
            </a:r>
            <a:r>
              <a:rPr lang="en-US" sz="2400" dirty="0"/>
              <a:t>should match reports of carryover from </a:t>
            </a:r>
            <a:r>
              <a:rPr lang="en-US" sz="2400" dirty="0" smtClean="0"/>
              <a:t>FY 2014 </a:t>
            </a:r>
            <a:r>
              <a:rPr lang="en-US" sz="2400" dirty="0"/>
              <a:t>in the </a:t>
            </a:r>
            <a:r>
              <a:rPr lang="en-US" sz="2400" dirty="0" smtClean="0"/>
              <a:t>FY 2015 </a:t>
            </a:r>
            <a:r>
              <a:rPr lang="en-US" sz="2400" dirty="0"/>
              <a:t>Grantee Survey section of the Performance Data Form.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fld id="{C496348D-D936-4F7D-BB75-79B1C5A621C8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32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8206" y="3200400"/>
            <a:ext cx="4754214" cy="2033858"/>
            <a:chOff x="84401" y="3316307"/>
            <a:chExt cx="5235932" cy="225077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401" y="3857483"/>
              <a:ext cx="5196675" cy="1709595"/>
            </a:xfrm>
            <a:prstGeom prst="rect">
              <a:avLst/>
            </a:prstGeom>
            <a:ln w="28575">
              <a:solidFill>
                <a:srgbClr val="0070C0"/>
              </a:solidFill>
            </a:ln>
          </p:spPr>
        </p:pic>
        <p:sp>
          <p:nvSpPr>
            <p:cNvPr id="7" name="Rectangle 6"/>
            <p:cNvSpPr/>
            <p:nvPr/>
          </p:nvSpPr>
          <p:spPr>
            <a:xfrm>
              <a:off x="1463875" y="3316307"/>
              <a:ext cx="2437725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FY 2014 C&amp;R Report</a:t>
              </a:r>
              <a:endParaRPr lang="en-US" dirty="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 flipV="1">
              <a:off x="4605551" y="4839547"/>
              <a:ext cx="714782" cy="331949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Trayvon Braxton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272" y="2688006"/>
            <a:ext cx="3714750" cy="3276600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5048910" y="4611616"/>
            <a:ext cx="234872" cy="21250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53100" y="2688006"/>
            <a:ext cx="2514600" cy="436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FY 2015 </a:t>
            </a:r>
            <a:r>
              <a:rPr lang="en-US" sz="1400" dirty="0"/>
              <a:t>GS Section – </a:t>
            </a:r>
          </a:p>
          <a:p>
            <a:pPr algn="ctr">
              <a:lnSpc>
                <a:spcPct val="80000"/>
              </a:lnSpc>
            </a:pPr>
            <a:r>
              <a:rPr lang="en-US" sz="1400" dirty="0" smtClean="0"/>
              <a:t>Sources </a:t>
            </a:r>
            <a:r>
              <a:rPr lang="en-US" sz="1400" dirty="0"/>
              <a:t>of Funds</a:t>
            </a:r>
          </a:p>
        </p:txBody>
      </p:sp>
    </p:spTree>
    <p:extLst>
      <p:ext uri="{BB962C8B-B14F-4D97-AF65-F5344CB8AC3E}">
        <p14:creationId xmlns:p14="http://schemas.microsoft.com/office/powerpoint/2010/main" val="304788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</a:t>
            </a:r>
            <a:r>
              <a:rPr lang="en-US" b="1" dirty="0" smtClean="0"/>
              <a:t>ection </a:t>
            </a:r>
            <a:r>
              <a:rPr lang="en-US" b="1" dirty="0"/>
              <a:t>#2 – Carryover from </a:t>
            </a:r>
            <a:r>
              <a:rPr lang="en-US" b="1" dirty="0" smtClean="0"/>
              <a:t>FY 2014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451680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b="1" dirty="0" smtClean="0"/>
              <a:t>Summary: Carryover from FY 2014</a:t>
            </a:r>
            <a:endParaRPr lang="en-US" sz="24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fld id="{C496348D-D936-4F7D-BB75-79B1C5A621C8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33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Trayvon Braxton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43000" y="2283618"/>
            <a:ext cx="5812062" cy="3820558"/>
            <a:chOff x="1773516" y="2412234"/>
            <a:chExt cx="5812062" cy="3820558"/>
          </a:xfrm>
        </p:grpSpPr>
        <p:sp>
          <p:nvSpPr>
            <p:cNvPr id="6" name="Freeform 5"/>
            <p:cNvSpPr/>
            <p:nvPr/>
          </p:nvSpPr>
          <p:spPr>
            <a:xfrm>
              <a:off x="1773516" y="2412234"/>
              <a:ext cx="2103164" cy="1051582"/>
            </a:xfrm>
            <a:custGeom>
              <a:avLst/>
              <a:gdLst>
                <a:gd name="connsiteX0" fmla="*/ 0 w 2103164"/>
                <a:gd name="connsiteY0" fmla="*/ 105158 h 1051582"/>
                <a:gd name="connsiteX1" fmla="*/ 105158 w 2103164"/>
                <a:gd name="connsiteY1" fmla="*/ 0 h 1051582"/>
                <a:gd name="connsiteX2" fmla="*/ 1998006 w 2103164"/>
                <a:gd name="connsiteY2" fmla="*/ 0 h 1051582"/>
                <a:gd name="connsiteX3" fmla="*/ 2103164 w 2103164"/>
                <a:gd name="connsiteY3" fmla="*/ 105158 h 1051582"/>
                <a:gd name="connsiteX4" fmla="*/ 2103164 w 2103164"/>
                <a:gd name="connsiteY4" fmla="*/ 946424 h 1051582"/>
                <a:gd name="connsiteX5" fmla="*/ 1998006 w 2103164"/>
                <a:gd name="connsiteY5" fmla="*/ 1051582 h 1051582"/>
                <a:gd name="connsiteX6" fmla="*/ 105158 w 2103164"/>
                <a:gd name="connsiteY6" fmla="*/ 1051582 h 1051582"/>
                <a:gd name="connsiteX7" fmla="*/ 0 w 2103164"/>
                <a:gd name="connsiteY7" fmla="*/ 946424 h 1051582"/>
                <a:gd name="connsiteX8" fmla="*/ 0 w 2103164"/>
                <a:gd name="connsiteY8" fmla="*/ 105158 h 105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3164" h="1051582">
                  <a:moveTo>
                    <a:pt x="0" y="105158"/>
                  </a:moveTo>
                  <a:cubicBezTo>
                    <a:pt x="0" y="47081"/>
                    <a:pt x="47081" y="0"/>
                    <a:pt x="105158" y="0"/>
                  </a:cubicBezTo>
                  <a:lnTo>
                    <a:pt x="1998006" y="0"/>
                  </a:lnTo>
                  <a:cubicBezTo>
                    <a:pt x="2056083" y="0"/>
                    <a:pt x="2103164" y="47081"/>
                    <a:pt x="2103164" y="105158"/>
                  </a:cubicBezTo>
                  <a:lnTo>
                    <a:pt x="2103164" y="946424"/>
                  </a:lnTo>
                  <a:cubicBezTo>
                    <a:pt x="2103164" y="1004501"/>
                    <a:pt x="2056083" y="1051582"/>
                    <a:pt x="1998006" y="1051582"/>
                  </a:cubicBezTo>
                  <a:lnTo>
                    <a:pt x="105158" y="1051582"/>
                  </a:lnTo>
                  <a:cubicBezTo>
                    <a:pt x="47081" y="1051582"/>
                    <a:pt x="0" y="1004501"/>
                    <a:pt x="0" y="946424"/>
                  </a:cubicBezTo>
                  <a:lnTo>
                    <a:pt x="0" y="10515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000" tIns="107000" rIns="107000" bIns="1070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FY 2014 C&amp;R Report</a:t>
              </a:r>
              <a:endParaRPr lang="en-US" sz="20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3627965" y="5181210"/>
              <a:ext cx="2103164" cy="1051582"/>
            </a:xfrm>
            <a:custGeom>
              <a:avLst/>
              <a:gdLst>
                <a:gd name="connsiteX0" fmla="*/ 0 w 2103164"/>
                <a:gd name="connsiteY0" fmla="*/ 105158 h 1051582"/>
                <a:gd name="connsiteX1" fmla="*/ 105158 w 2103164"/>
                <a:gd name="connsiteY1" fmla="*/ 0 h 1051582"/>
                <a:gd name="connsiteX2" fmla="*/ 1998006 w 2103164"/>
                <a:gd name="connsiteY2" fmla="*/ 0 h 1051582"/>
                <a:gd name="connsiteX3" fmla="*/ 2103164 w 2103164"/>
                <a:gd name="connsiteY3" fmla="*/ 105158 h 1051582"/>
                <a:gd name="connsiteX4" fmla="*/ 2103164 w 2103164"/>
                <a:gd name="connsiteY4" fmla="*/ 946424 h 1051582"/>
                <a:gd name="connsiteX5" fmla="*/ 1998006 w 2103164"/>
                <a:gd name="connsiteY5" fmla="*/ 1051582 h 1051582"/>
                <a:gd name="connsiteX6" fmla="*/ 105158 w 2103164"/>
                <a:gd name="connsiteY6" fmla="*/ 1051582 h 1051582"/>
                <a:gd name="connsiteX7" fmla="*/ 0 w 2103164"/>
                <a:gd name="connsiteY7" fmla="*/ 946424 h 1051582"/>
                <a:gd name="connsiteX8" fmla="*/ 0 w 2103164"/>
                <a:gd name="connsiteY8" fmla="*/ 105158 h 105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3164" h="1051582">
                  <a:moveTo>
                    <a:pt x="0" y="105158"/>
                  </a:moveTo>
                  <a:cubicBezTo>
                    <a:pt x="0" y="47081"/>
                    <a:pt x="47081" y="0"/>
                    <a:pt x="105158" y="0"/>
                  </a:cubicBezTo>
                  <a:lnTo>
                    <a:pt x="1998006" y="0"/>
                  </a:lnTo>
                  <a:cubicBezTo>
                    <a:pt x="2056083" y="0"/>
                    <a:pt x="2103164" y="47081"/>
                    <a:pt x="2103164" y="105158"/>
                  </a:cubicBezTo>
                  <a:lnTo>
                    <a:pt x="2103164" y="946424"/>
                  </a:lnTo>
                  <a:cubicBezTo>
                    <a:pt x="2103164" y="1004501"/>
                    <a:pt x="2056083" y="1051582"/>
                    <a:pt x="1998006" y="1051582"/>
                  </a:cubicBezTo>
                  <a:lnTo>
                    <a:pt x="105158" y="1051582"/>
                  </a:lnTo>
                  <a:cubicBezTo>
                    <a:pt x="47081" y="1051582"/>
                    <a:pt x="0" y="1004501"/>
                    <a:pt x="0" y="946424"/>
                  </a:cubicBezTo>
                  <a:lnTo>
                    <a:pt x="0" y="10515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000" tIns="107000" rIns="107000" bIns="1070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FY 2015 GS Section – ‘Sources’ of Funds</a:t>
              </a:r>
              <a:endParaRPr lang="en-US" sz="2000" kern="1200" dirty="0"/>
            </a:p>
          </p:txBody>
        </p:sp>
        <p:sp>
          <p:nvSpPr>
            <p:cNvPr id="10" name="Freeform 9"/>
            <p:cNvSpPr/>
            <p:nvPr/>
          </p:nvSpPr>
          <p:spPr>
            <a:xfrm rot="18015812">
              <a:off x="5142907" y="4064753"/>
              <a:ext cx="1502073" cy="522438"/>
            </a:xfrm>
            <a:custGeom>
              <a:avLst/>
              <a:gdLst>
                <a:gd name="connsiteX0" fmla="*/ 0 w 1169740"/>
                <a:gd name="connsiteY0" fmla="*/ 92013 h 368053"/>
                <a:gd name="connsiteX1" fmla="*/ 985714 w 1169740"/>
                <a:gd name="connsiteY1" fmla="*/ 92013 h 368053"/>
                <a:gd name="connsiteX2" fmla="*/ 985714 w 1169740"/>
                <a:gd name="connsiteY2" fmla="*/ 0 h 368053"/>
                <a:gd name="connsiteX3" fmla="*/ 1169740 w 1169740"/>
                <a:gd name="connsiteY3" fmla="*/ 184027 h 368053"/>
                <a:gd name="connsiteX4" fmla="*/ 985714 w 1169740"/>
                <a:gd name="connsiteY4" fmla="*/ 368053 h 368053"/>
                <a:gd name="connsiteX5" fmla="*/ 985714 w 1169740"/>
                <a:gd name="connsiteY5" fmla="*/ 276040 h 368053"/>
                <a:gd name="connsiteX6" fmla="*/ 0 w 1169740"/>
                <a:gd name="connsiteY6" fmla="*/ 276040 h 368053"/>
                <a:gd name="connsiteX7" fmla="*/ 0 w 1169740"/>
                <a:gd name="connsiteY7" fmla="*/ 92013 h 36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9740" h="368053">
                  <a:moveTo>
                    <a:pt x="1169740" y="276040"/>
                  </a:moveTo>
                  <a:lnTo>
                    <a:pt x="184026" y="276040"/>
                  </a:lnTo>
                  <a:lnTo>
                    <a:pt x="184026" y="368052"/>
                  </a:lnTo>
                  <a:lnTo>
                    <a:pt x="0" y="184026"/>
                  </a:lnTo>
                  <a:lnTo>
                    <a:pt x="184026" y="1"/>
                  </a:lnTo>
                  <a:lnTo>
                    <a:pt x="184026" y="92013"/>
                  </a:lnTo>
                  <a:lnTo>
                    <a:pt x="1169740" y="92013"/>
                  </a:lnTo>
                  <a:lnTo>
                    <a:pt x="1169740" y="276040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416" tIns="73611" rIns="110415" bIns="73611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482414" y="2412234"/>
              <a:ext cx="2103164" cy="1051582"/>
            </a:xfrm>
            <a:custGeom>
              <a:avLst/>
              <a:gdLst>
                <a:gd name="connsiteX0" fmla="*/ 0 w 2103164"/>
                <a:gd name="connsiteY0" fmla="*/ 105158 h 1051582"/>
                <a:gd name="connsiteX1" fmla="*/ 105158 w 2103164"/>
                <a:gd name="connsiteY1" fmla="*/ 0 h 1051582"/>
                <a:gd name="connsiteX2" fmla="*/ 1998006 w 2103164"/>
                <a:gd name="connsiteY2" fmla="*/ 0 h 1051582"/>
                <a:gd name="connsiteX3" fmla="*/ 2103164 w 2103164"/>
                <a:gd name="connsiteY3" fmla="*/ 105158 h 1051582"/>
                <a:gd name="connsiteX4" fmla="*/ 2103164 w 2103164"/>
                <a:gd name="connsiteY4" fmla="*/ 946424 h 1051582"/>
                <a:gd name="connsiteX5" fmla="*/ 1998006 w 2103164"/>
                <a:gd name="connsiteY5" fmla="*/ 1051582 h 1051582"/>
                <a:gd name="connsiteX6" fmla="*/ 105158 w 2103164"/>
                <a:gd name="connsiteY6" fmla="*/ 1051582 h 1051582"/>
                <a:gd name="connsiteX7" fmla="*/ 0 w 2103164"/>
                <a:gd name="connsiteY7" fmla="*/ 946424 h 1051582"/>
                <a:gd name="connsiteX8" fmla="*/ 0 w 2103164"/>
                <a:gd name="connsiteY8" fmla="*/ 105158 h 105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3164" h="1051582">
                  <a:moveTo>
                    <a:pt x="0" y="105158"/>
                  </a:moveTo>
                  <a:cubicBezTo>
                    <a:pt x="0" y="47081"/>
                    <a:pt x="47081" y="0"/>
                    <a:pt x="105158" y="0"/>
                  </a:cubicBezTo>
                  <a:lnTo>
                    <a:pt x="1998006" y="0"/>
                  </a:lnTo>
                  <a:cubicBezTo>
                    <a:pt x="2056083" y="0"/>
                    <a:pt x="2103164" y="47081"/>
                    <a:pt x="2103164" y="105158"/>
                  </a:cubicBezTo>
                  <a:lnTo>
                    <a:pt x="2103164" y="946424"/>
                  </a:lnTo>
                  <a:cubicBezTo>
                    <a:pt x="2103164" y="1004501"/>
                    <a:pt x="2056083" y="1051582"/>
                    <a:pt x="1998006" y="1051582"/>
                  </a:cubicBezTo>
                  <a:lnTo>
                    <a:pt x="105158" y="1051582"/>
                  </a:lnTo>
                  <a:cubicBezTo>
                    <a:pt x="47081" y="1051582"/>
                    <a:pt x="0" y="1004501"/>
                    <a:pt x="0" y="946424"/>
                  </a:cubicBezTo>
                  <a:lnTo>
                    <a:pt x="0" y="10515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000" tIns="107000" rIns="107000" bIns="1070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FY 2014 GS Section – ‘Uses’ of Funds</a:t>
              </a:r>
              <a:endParaRPr lang="en-US" sz="20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4094677" y="2753998"/>
              <a:ext cx="1169740" cy="368053"/>
            </a:xfrm>
            <a:custGeom>
              <a:avLst/>
              <a:gdLst>
                <a:gd name="connsiteX0" fmla="*/ 0 w 1169740"/>
                <a:gd name="connsiteY0" fmla="*/ 184027 h 368053"/>
                <a:gd name="connsiteX1" fmla="*/ 184027 w 1169740"/>
                <a:gd name="connsiteY1" fmla="*/ 0 h 368053"/>
                <a:gd name="connsiteX2" fmla="*/ 184027 w 1169740"/>
                <a:gd name="connsiteY2" fmla="*/ 73611 h 368053"/>
                <a:gd name="connsiteX3" fmla="*/ 985714 w 1169740"/>
                <a:gd name="connsiteY3" fmla="*/ 73611 h 368053"/>
                <a:gd name="connsiteX4" fmla="*/ 985714 w 1169740"/>
                <a:gd name="connsiteY4" fmla="*/ 0 h 368053"/>
                <a:gd name="connsiteX5" fmla="*/ 1169740 w 1169740"/>
                <a:gd name="connsiteY5" fmla="*/ 184027 h 368053"/>
                <a:gd name="connsiteX6" fmla="*/ 985714 w 1169740"/>
                <a:gd name="connsiteY6" fmla="*/ 368053 h 368053"/>
                <a:gd name="connsiteX7" fmla="*/ 985714 w 1169740"/>
                <a:gd name="connsiteY7" fmla="*/ 294442 h 368053"/>
                <a:gd name="connsiteX8" fmla="*/ 184027 w 1169740"/>
                <a:gd name="connsiteY8" fmla="*/ 294442 h 368053"/>
                <a:gd name="connsiteX9" fmla="*/ 184027 w 1169740"/>
                <a:gd name="connsiteY9" fmla="*/ 368053 h 368053"/>
                <a:gd name="connsiteX10" fmla="*/ 0 w 1169740"/>
                <a:gd name="connsiteY10" fmla="*/ 184027 h 36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9740" h="368053">
                  <a:moveTo>
                    <a:pt x="0" y="184027"/>
                  </a:moveTo>
                  <a:lnTo>
                    <a:pt x="184027" y="0"/>
                  </a:lnTo>
                  <a:lnTo>
                    <a:pt x="184027" y="73611"/>
                  </a:lnTo>
                  <a:lnTo>
                    <a:pt x="985714" y="73611"/>
                  </a:lnTo>
                  <a:lnTo>
                    <a:pt x="985714" y="0"/>
                  </a:lnTo>
                  <a:lnTo>
                    <a:pt x="1169740" y="184027"/>
                  </a:lnTo>
                  <a:lnTo>
                    <a:pt x="985714" y="368053"/>
                  </a:lnTo>
                  <a:lnTo>
                    <a:pt x="985714" y="294442"/>
                  </a:lnTo>
                  <a:lnTo>
                    <a:pt x="184027" y="294442"/>
                  </a:lnTo>
                  <a:lnTo>
                    <a:pt x="184027" y="368053"/>
                  </a:lnTo>
                  <a:lnTo>
                    <a:pt x="0" y="18402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415" tIns="73610" rIns="110416" bIns="73611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/>
            </a:p>
          </p:txBody>
        </p:sp>
      </p:grpSp>
      <p:sp>
        <p:nvSpPr>
          <p:cNvPr id="13" name="TextBox 12"/>
          <p:cNvSpPr txBox="1"/>
          <p:nvPr/>
        </p:nvSpPr>
        <p:spPr>
          <a:xfrm rot="17921366">
            <a:off x="4606428" y="3885672"/>
            <a:ext cx="1463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Pre-populated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9920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</a:t>
            </a:r>
            <a:r>
              <a:rPr lang="en-US" b="1" dirty="0" smtClean="0"/>
              <a:t>ection </a:t>
            </a:r>
            <a:r>
              <a:rPr lang="en-US" b="1" dirty="0"/>
              <a:t>#2 – Carryover from </a:t>
            </a:r>
            <a:r>
              <a:rPr lang="en-US" b="1" dirty="0" smtClean="0"/>
              <a:t>FY 2014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3"/>
            <a:ext cx="8229600" cy="4107796"/>
          </a:xfrm>
        </p:spPr>
        <p:txBody>
          <a:bodyPr/>
          <a:lstStyle/>
          <a:p>
            <a:pPr marL="228548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Note: Carryover from FY 2014 should </a:t>
            </a:r>
            <a:r>
              <a:rPr lang="en-US" b="1" u="sng" dirty="0" smtClean="0"/>
              <a:t>not</a:t>
            </a:r>
            <a:r>
              <a:rPr lang="en-US" b="1" dirty="0" smtClean="0"/>
              <a:t> include funds obligated in FY 2014 but not used until FY 2015.</a:t>
            </a:r>
          </a:p>
          <a:p>
            <a:pPr marL="228548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685643" indent="-457095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Carryover amounts should only include </a:t>
            </a:r>
            <a:r>
              <a:rPr lang="en-US" sz="2800" b="1" dirty="0"/>
              <a:t>unobligated </a:t>
            </a:r>
            <a:r>
              <a:rPr lang="en-US" sz="2800" dirty="0" smtClean="0"/>
              <a:t>FY 2014 </a:t>
            </a:r>
            <a:r>
              <a:rPr lang="en-US" sz="2800" dirty="0"/>
              <a:t>funds.</a:t>
            </a:r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fld id="{9D2A71A3-6368-4EA5-8934-78C452ACE0C8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34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Trayvon Braxton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3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/>
        </p:spPr>
        <p:txBody>
          <a:bodyPr/>
          <a:lstStyle/>
          <a:p>
            <a:r>
              <a:rPr lang="en-US" b="1" dirty="0"/>
              <a:t>S</a:t>
            </a:r>
            <a:r>
              <a:rPr lang="en-US" b="1" dirty="0" smtClean="0"/>
              <a:t>ection #2</a:t>
            </a:r>
            <a:r>
              <a:rPr lang="en-US" dirty="0" smtClean="0"/>
              <a:t> – </a:t>
            </a:r>
            <a:r>
              <a:rPr lang="en-US" b="1" dirty="0" smtClean="0"/>
              <a:t>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3"/>
            <a:ext cx="8229600" cy="3726796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b="1" dirty="0"/>
              <a:t>Grantee Questions regarding </a:t>
            </a:r>
            <a:r>
              <a:rPr lang="en-US" b="1" dirty="0" smtClean="0"/>
              <a:t>the ‘Sources of Funds’ part of the Performance Data Form?</a:t>
            </a:r>
            <a:endParaRPr lang="en-US" b="1" dirty="0"/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fld id="{AA6B74C7-3000-4DD3-B2E0-B1B0E3E3D924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35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Melissa Torgerson</a:t>
            </a:r>
          </a:p>
        </p:txBody>
      </p:sp>
    </p:spTree>
    <p:extLst>
      <p:ext uri="{BB962C8B-B14F-4D97-AF65-F5344CB8AC3E}">
        <p14:creationId xmlns:p14="http://schemas.microsoft.com/office/powerpoint/2010/main" val="248867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GoToWebinar</a:t>
            </a:r>
            <a:r>
              <a:rPr lang="en-US" dirty="0"/>
              <a:t> – </a:t>
            </a:r>
            <a:r>
              <a:rPr lang="en-US" b="1" dirty="0"/>
              <a:t>Asking a Question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610600" cy="517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fld id="{7D4E3C4E-CDD3-4CFF-8FA6-876063B52B96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36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454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/>
        </p:spPr>
        <p:txBody>
          <a:bodyPr/>
          <a:lstStyle/>
          <a:p>
            <a:r>
              <a:rPr lang="en-US" b="1" dirty="0"/>
              <a:t>S</a:t>
            </a:r>
            <a:r>
              <a:rPr lang="en-US" b="1" dirty="0" smtClean="0"/>
              <a:t>ection #3:  Uses of Funds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10633"/>
            <a:ext cx="8077200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/>
              <a:t>‘Uses of Funds’ Part of the Grantee Survey Form </a:t>
            </a:r>
            <a:endParaRPr lang="en-US" b="1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Review of important items:</a:t>
            </a:r>
          </a:p>
          <a:p>
            <a:pPr marL="917366" lvl="2" indent="-517408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b="1" dirty="0" smtClean="0"/>
              <a:t>Nominal </a:t>
            </a:r>
            <a:r>
              <a:rPr lang="en-US" sz="2000" b="1" dirty="0"/>
              <a:t>benefits reporting</a:t>
            </a:r>
          </a:p>
          <a:p>
            <a:pPr marL="917366" lvl="2" indent="-517408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b="1" dirty="0" smtClean="0"/>
              <a:t>Question 1: Obligation of funds</a:t>
            </a:r>
          </a:p>
          <a:p>
            <a:pPr marL="917366" lvl="2" indent="-517408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b="1" dirty="0"/>
              <a:t>Average </a:t>
            </a:r>
            <a:r>
              <a:rPr lang="en-US" sz="2000" b="1" dirty="0" smtClean="0"/>
              <a:t>benefit reporting</a:t>
            </a:r>
            <a:endParaRPr lang="en-US" sz="2000" b="1" dirty="0"/>
          </a:p>
          <a:p>
            <a:pPr marL="917366" lvl="2" indent="-517408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b="1" dirty="0" smtClean="0"/>
              <a:t>Question 2: Average benefit calculation</a:t>
            </a:r>
          </a:p>
          <a:p>
            <a:pPr marL="917366" lvl="2" indent="-517408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b="1" dirty="0" smtClean="0"/>
              <a:t>OPTIONAL:  Average benefit by main heating fuel</a:t>
            </a:r>
          </a:p>
          <a:p>
            <a:pPr marL="399958" lvl="2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/>
          </a:p>
          <a:p>
            <a:pPr marL="0" lvl="1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88858" algn="l"/>
              </a:tabLst>
            </a:pPr>
            <a:r>
              <a:rPr lang="en-US" sz="2400" dirty="0" smtClean="0"/>
              <a:t>Common Issues</a:t>
            </a:r>
          </a:p>
          <a:p>
            <a:pPr marL="0" lvl="1" indent="-396784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88858" algn="l"/>
              </a:tabLst>
            </a:pPr>
            <a:r>
              <a:rPr lang="en-US" sz="2400" dirty="0" smtClean="0"/>
              <a:t>Carryover to </a:t>
            </a:r>
            <a:r>
              <a:rPr lang="en-US" sz="2400" dirty="0"/>
              <a:t>FY </a:t>
            </a:r>
            <a:r>
              <a:rPr lang="en-US" sz="2400" dirty="0" smtClean="0"/>
              <a:t>2016</a:t>
            </a:r>
            <a:endParaRPr lang="en-US" sz="2400" dirty="0"/>
          </a:p>
          <a:p>
            <a:pPr marL="517408" lvl="1" indent="-51740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fld id="{EC72D411-29F2-40DE-82ED-89B346CD2AF6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37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Melissa Torgerson</a:t>
            </a:r>
          </a:p>
        </p:txBody>
      </p:sp>
    </p:spTree>
    <p:extLst>
      <p:ext uri="{BB962C8B-B14F-4D97-AF65-F5344CB8AC3E}">
        <p14:creationId xmlns:p14="http://schemas.microsoft.com/office/powerpoint/2010/main" val="205923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</a:t>
            </a:r>
            <a:r>
              <a:rPr lang="en-US" b="1" dirty="0" smtClean="0"/>
              <a:t>ection #3 </a:t>
            </a:r>
            <a:r>
              <a:rPr lang="en-US" b="1" dirty="0"/>
              <a:t>– </a:t>
            </a:r>
            <a:r>
              <a:rPr lang="en-US" b="1" dirty="0" smtClean="0"/>
              <a:t>Nominal Benefits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2" y="990600"/>
            <a:ext cx="8153400" cy="4641196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b="1" dirty="0">
                <a:solidFill>
                  <a:srgbClr val="C00000"/>
                </a:solidFill>
              </a:rPr>
              <a:t>Item #1:  </a:t>
            </a:r>
            <a:r>
              <a:rPr lang="en-US" sz="2600" b="1" dirty="0"/>
              <a:t>Nominal </a:t>
            </a:r>
            <a:r>
              <a:rPr lang="en-US" sz="2600" b="1" dirty="0" smtClean="0"/>
              <a:t>Payments</a:t>
            </a:r>
            <a:endParaRPr lang="en-US" sz="2600" b="1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The </a:t>
            </a:r>
            <a:r>
              <a:rPr lang="en-US" sz="2400" dirty="0"/>
              <a:t>Grantee Survey section of the Performance Data Form </a:t>
            </a:r>
            <a:r>
              <a:rPr lang="en-US" sz="2400" dirty="0" smtClean="0"/>
              <a:t>includes a separate </a:t>
            </a:r>
            <a:r>
              <a:rPr lang="en-US" sz="2400" dirty="0"/>
              <a:t>field to capture </a:t>
            </a:r>
            <a:r>
              <a:rPr lang="en-US" sz="2400" b="1" dirty="0"/>
              <a:t>nominal </a:t>
            </a:r>
            <a:r>
              <a:rPr lang="en-US" sz="2400" b="1" dirty="0" smtClean="0"/>
              <a:t>payments (any LIHEAP benefit $50 or less)</a:t>
            </a:r>
          </a:p>
          <a:p>
            <a:pPr marL="69207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5000"/>
              <a:buFont typeface="Wingdings" panose="05000000000000000000" pitchFamily="2" charset="2"/>
              <a:buChar char="Ø"/>
            </a:pPr>
            <a:r>
              <a:rPr lang="en-US" sz="2000" i="1" dirty="0" smtClean="0"/>
              <a:t>Grantees </a:t>
            </a:r>
            <a:r>
              <a:rPr lang="en-US" sz="2000" i="1" dirty="0"/>
              <a:t>should report </a:t>
            </a:r>
            <a:r>
              <a:rPr lang="en-US" sz="2000" i="1" dirty="0" smtClean="0"/>
              <a:t>the total amount of funds </a:t>
            </a:r>
            <a:r>
              <a:rPr lang="en-US" sz="2000" i="1" dirty="0"/>
              <a:t>obligated to nominal payments </a:t>
            </a:r>
            <a:r>
              <a:rPr lang="en-US" sz="2000" i="1" u="sng" dirty="0"/>
              <a:t>only</a:t>
            </a:r>
            <a:r>
              <a:rPr lang="en-US" sz="2000" i="1" dirty="0"/>
              <a:t> in this </a:t>
            </a:r>
            <a:r>
              <a:rPr lang="en-US" sz="2000" i="1" dirty="0" smtClean="0"/>
              <a:t>line</a:t>
            </a:r>
          </a:p>
          <a:p>
            <a:pPr marL="69207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5000"/>
              <a:buFont typeface="Wingdings" panose="05000000000000000000" pitchFamily="2" charset="2"/>
              <a:buChar char="Ø"/>
            </a:pPr>
            <a:endParaRPr lang="en-US" sz="2400" i="1" dirty="0"/>
          </a:p>
          <a:p>
            <a:endParaRPr lang="en-US" dirty="0"/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fld id="{1F224321-7914-415C-BD03-7690CE5D0321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38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Trayvon Braxton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6315"/>
          <a:stretch/>
        </p:blipFill>
        <p:spPr>
          <a:xfrm>
            <a:off x="1264921" y="3124200"/>
            <a:ext cx="5376862" cy="3482183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 flipV="1">
            <a:off x="1295401" y="6324603"/>
            <a:ext cx="5299719" cy="9581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</a:t>
            </a:r>
            <a:r>
              <a:rPr lang="en-US" b="1" dirty="0" smtClean="0"/>
              <a:t>ection </a:t>
            </a:r>
            <a:r>
              <a:rPr lang="en-US" b="1" dirty="0"/>
              <a:t>#3 – </a:t>
            </a:r>
            <a:r>
              <a:rPr lang="en-US" b="1" dirty="0" smtClean="0"/>
              <a:t>Question 1: Obligation </a:t>
            </a:r>
            <a:r>
              <a:rPr lang="en-US" b="1" dirty="0"/>
              <a:t>of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1372"/>
            <a:ext cx="8229600" cy="4641197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C00000"/>
                </a:solidFill>
              </a:rPr>
              <a:t>Item #2:  </a:t>
            </a:r>
            <a:r>
              <a:rPr lang="en-US" sz="2600" b="1" dirty="0"/>
              <a:t>Question 1 – Obligation of funds</a:t>
            </a:r>
          </a:p>
          <a:p>
            <a:pPr marL="288858" indent="-288858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/>
          </a:p>
          <a:p>
            <a:pPr marL="288858" indent="-288858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The </a:t>
            </a:r>
            <a:r>
              <a:rPr lang="en-US" sz="2400" dirty="0"/>
              <a:t>Grantee Survey section of the Performance Data Form </a:t>
            </a:r>
            <a:r>
              <a:rPr lang="en-US" sz="2400" dirty="0" smtClean="0"/>
              <a:t>includes a question </a:t>
            </a:r>
            <a:r>
              <a:rPr lang="en-US" sz="2400" dirty="0"/>
              <a:t>to capture information on whether funds that were obligated in </a:t>
            </a:r>
            <a:r>
              <a:rPr lang="en-US" sz="2400" dirty="0" smtClean="0"/>
              <a:t>FY 2015 </a:t>
            </a:r>
            <a:r>
              <a:rPr lang="en-US" sz="2400" dirty="0"/>
              <a:t>were not expended until the subsequent year (FY </a:t>
            </a:r>
            <a:r>
              <a:rPr lang="en-US" sz="2400" dirty="0" smtClean="0"/>
              <a:t>2016).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/>
          </a:p>
          <a:p>
            <a:pPr marL="745954" indent="-45709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</a:pPr>
            <a:r>
              <a:rPr lang="en-US" sz="2200" i="1" dirty="0" smtClean="0"/>
              <a:t>Grantees </a:t>
            </a:r>
            <a:r>
              <a:rPr lang="en-US" sz="2200" i="1" dirty="0"/>
              <a:t>should use the drop down menu in this field to select ‘yes’ or ‘no.’ Special cases should be described in the ‘Notes’ field at the end of the Form.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fld id="{2FD95868-F3BC-4E5A-83DB-F4E842A3AE17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39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Trayvon Braxton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5800" y="4987599"/>
            <a:ext cx="8001000" cy="1066800"/>
            <a:chOff x="762001" y="4868441"/>
            <a:chExt cx="7772400" cy="93601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b="28130"/>
            <a:stretch/>
          </p:blipFill>
          <p:spPr>
            <a:xfrm>
              <a:off x="762001" y="4868441"/>
              <a:ext cx="7772400" cy="936011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</p:pic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 flipV="1">
              <a:off x="6757853" y="4868441"/>
              <a:ext cx="592183" cy="267432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446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 w="28575"/>
        </p:spPr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3"/>
            <a:ext cx="8229600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What is the Performance Data Form?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OMB approved the Form in November of 2014.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The Form combines Grantee Survey and Performance Measures reporting into one report.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Three sections of the Form include: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806266" indent="-45709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2400" dirty="0"/>
              <a:t>Grantee Survey</a:t>
            </a:r>
          </a:p>
          <a:p>
            <a:pPr marL="806266" indent="-45709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2400" dirty="0"/>
              <a:t>Performance Measures</a:t>
            </a:r>
          </a:p>
          <a:p>
            <a:pPr marL="806266" indent="-45709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AutoNum type="alphaLcPeriod"/>
            </a:pPr>
            <a:r>
              <a:rPr lang="en-US" sz="2400" dirty="0"/>
              <a:t>Optional Performance Measures.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7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fld id="{954AE607-470B-4CD8-9B41-D65AD6794A67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defTabSz="914192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Melissa Torgerson</a:t>
            </a:r>
          </a:p>
        </p:txBody>
      </p:sp>
    </p:spTree>
    <p:extLst>
      <p:ext uri="{BB962C8B-B14F-4D97-AF65-F5344CB8AC3E}">
        <p14:creationId xmlns:p14="http://schemas.microsoft.com/office/powerpoint/2010/main" val="140840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Section #3 </a:t>
            </a:r>
            <a:r>
              <a:rPr lang="en-US" b="1" dirty="0" smtClean="0"/>
              <a:t>– Average Benefit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066800"/>
            <a:ext cx="8229600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C00000"/>
                </a:solidFill>
              </a:rPr>
              <a:t>Item </a:t>
            </a:r>
            <a:r>
              <a:rPr lang="en-US" b="1" dirty="0" smtClean="0">
                <a:solidFill>
                  <a:srgbClr val="C00000"/>
                </a:solidFill>
              </a:rPr>
              <a:t>#3:  </a:t>
            </a:r>
            <a:r>
              <a:rPr lang="en-US" b="1" dirty="0" smtClean="0"/>
              <a:t>Average </a:t>
            </a:r>
            <a:r>
              <a:rPr lang="en-US" b="1" dirty="0"/>
              <a:t>Benefit </a:t>
            </a:r>
            <a:r>
              <a:rPr lang="en-US" b="1" dirty="0" smtClean="0"/>
              <a:t>Reporting</a:t>
            </a:r>
            <a:endParaRPr lang="en-US" b="1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/>
          </a:p>
          <a:p>
            <a:r>
              <a:rPr lang="en-US" sz="2400" dirty="0"/>
              <a:t>The Grantee Survey section of the Performance Data Form </a:t>
            </a:r>
            <a:r>
              <a:rPr lang="en-US" sz="2400" dirty="0" smtClean="0"/>
              <a:t>includes a column in which grantees are to report on the “Average Household Benefit” for each type of LIHEAP benefit program operated by the grantee during the fiscal year.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i="1" dirty="0" smtClean="0"/>
              <a:t>For FY 2015, if a grantee’s calculated average household benefit includes funds obligated for benefits </a:t>
            </a:r>
            <a:r>
              <a:rPr lang="en-US" sz="2000" b="1" i="1" u="sng" dirty="0" smtClean="0"/>
              <a:t>other</a:t>
            </a:r>
            <a:r>
              <a:rPr lang="en-US" sz="2000" b="1" i="1" dirty="0" smtClean="0"/>
              <a:t> than bill payment assistance, the grantee should include a description </a:t>
            </a:r>
            <a:r>
              <a:rPr lang="en-US" sz="2000" b="1" i="1" dirty="0"/>
              <a:t>of the benefit </a:t>
            </a:r>
            <a:r>
              <a:rPr lang="en-US" sz="2000" b="1" i="1" dirty="0" smtClean="0"/>
              <a:t>types included in its calculation in </a:t>
            </a:r>
            <a:r>
              <a:rPr lang="en-US" sz="2000" b="1" i="1" dirty="0"/>
              <a:t>the Notes </a:t>
            </a:r>
            <a:r>
              <a:rPr lang="en-US" sz="2000" b="1" i="1" dirty="0" smtClean="0"/>
              <a:t>section.</a:t>
            </a:r>
            <a:endParaRPr lang="en-US" sz="2000" b="1" i="1" dirty="0"/>
          </a:p>
        </p:txBody>
      </p:sp>
      <p:sp>
        <p:nvSpPr>
          <p:cNvPr id="4" name="Rounded Rectangle 3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Trayvon Braxton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fld id="{696BCAA0-B6E9-4C0B-BFAB-3E36D41BAB28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40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-851" r="1" b="41400"/>
          <a:stretch/>
        </p:blipFill>
        <p:spPr>
          <a:xfrm>
            <a:off x="1600200" y="4599019"/>
            <a:ext cx="4812983" cy="2164279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 flipV="1">
            <a:off x="4953000" y="5029200"/>
            <a:ext cx="724073" cy="173409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535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3600" b="1" dirty="0"/>
              <a:t>Section #3 – Question 2: Average Benefit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151507"/>
            <a:ext cx="8229600" cy="4641197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 smtClean="0">
                <a:solidFill>
                  <a:srgbClr val="C00000"/>
                </a:solidFill>
              </a:rPr>
              <a:t>Item #4:  </a:t>
            </a:r>
            <a:r>
              <a:rPr lang="en-US" sz="2600" b="1" dirty="0" smtClean="0"/>
              <a:t>Question </a:t>
            </a:r>
            <a:r>
              <a:rPr lang="en-US" sz="2600" b="1" dirty="0"/>
              <a:t>2 – Average Benefit </a:t>
            </a:r>
            <a:r>
              <a:rPr lang="en-US" sz="2600" b="1" dirty="0" smtClean="0"/>
              <a:t>Calculation</a:t>
            </a:r>
            <a:endParaRPr lang="en-US" sz="22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The </a:t>
            </a:r>
            <a:r>
              <a:rPr lang="en-US" sz="2400" dirty="0"/>
              <a:t>Grantee Survey section of the Performance Data Form </a:t>
            </a:r>
            <a:r>
              <a:rPr lang="en-US" sz="2400" dirty="0" smtClean="0"/>
              <a:t>includes a </a:t>
            </a:r>
            <a:r>
              <a:rPr lang="en-US" sz="2400" dirty="0"/>
              <a:t>question to capture whether the average benefit for one or more types of LIHEAP assistance was </a:t>
            </a:r>
            <a:r>
              <a:rPr lang="en-US" sz="2400" dirty="0" smtClean="0"/>
              <a:t>estimated, rather than directly calculated, due to difficulties </a:t>
            </a:r>
            <a:r>
              <a:rPr lang="en-US" sz="2400" dirty="0"/>
              <a:t>in computing an average benefit because of unique program components</a:t>
            </a:r>
            <a:r>
              <a:rPr lang="en-US" sz="2400" dirty="0" smtClean="0"/>
              <a:t>.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i="1" dirty="0" smtClean="0"/>
              <a:t>Grantees should use the drop down menu in this field to select ‘yes’ or ‘no.’ Special cases should be described in the ‘Notes’ field at the end of the Form.</a:t>
            </a:r>
          </a:p>
          <a:p>
            <a:endParaRPr lang="en-US" sz="2000" dirty="0"/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fld id="{412F8A61-0BDF-47D8-B8AD-EB26E096F89F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41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5802" y="5105402"/>
            <a:ext cx="8001000" cy="1066800"/>
            <a:chOff x="762001" y="4868441"/>
            <a:chExt cx="7772400" cy="93601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b="28130"/>
            <a:stretch/>
          </p:blipFill>
          <p:spPr>
            <a:xfrm>
              <a:off x="762001" y="4868441"/>
              <a:ext cx="7772400" cy="936011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</p:pic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 flipV="1">
              <a:off x="6757850" y="5135870"/>
              <a:ext cx="633551" cy="28763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Trayvon Braxton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</a:t>
            </a:r>
            <a:r>
              <a:rPr lang="en-US" b="1" dirty="0" smtClean="0"/>
              <a:t>ection </a:t>
            </a:r>
            <a:r>
              <a:rPr lang="en-US" b="1" dirty="0"/>
              <a:t>#3 – Average Benefit, by main </a:t>
            </a:r>
            <a:r>
              <a:rPr lang="en-US" b="1" dirty="0" smtClean="0"/>
              <a:t>heat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717397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</a:rPr>
              <a:t>Item </a:t>
            </a:r>
            <a:r>
              <a:rPr lang="en-US" sz="2400" b="1" dirty="0" smtClean="0">
                <a:solidFill>
                  <a:srgbClr val="C00000"/>
                </a:solidFill>
              </a:rPr>
              <a:t>#5: </a:t>
            </a:r>
            <a:r>
              <a:rPr lang="en-US" sz="2400" b="1" dirty="0" smtClean="0"/>
              <a:t>Bill </a:t>
            </a:r>
            <a:r>
              <a:rPr lang="en-US" sz="2400" b="1" dirty="0"/>
              <a:t>Payment-assisted average annual Total LIHEAP Benefit per household (including heating, cooling, crisis, and supplemental assistance</a:t>
            </a:r>
            <a:r>
              <a:rPr lang="en-US" sz="2400" b="1" dirty="0" smtClean="0"/>
              <a:t>) </a:t>
            </a:r>
            <a:r>
              <a:rPr lang="en-US" sz="2400" b="1" dirty="0" smtClean="0">
                <a:solidFill>
                  <a:srgbClr val="C00000"/>
                </a:solidFill>
              </a:rPr>
              <a:t>OPTIONAL </a:t>
            </a:r>
            <a:r>
              <a:rPr lang="en-US" sz="2400" b="1" dirty="0">
                <a:solidFill>
                  <a:srgbClr val="C00000"/>
                </a:solidFill>
              </a:rPr>
              <a:t>FOR FY </a:t>
            </a:r>
            <a:r>
              <a:rPr lang="en-US" sz="2400" b="1" dirty="0" smtClean="0">
                <a:solidFill>
                  <a:srgbClr val="C00000"/>
                </a:solidFill>
              </a:rPr>
              <a:t>2015</a:t>
            </a:r>
            <a:endParaRPr lang="en-US" sz="2400" b="1" dirty="0">
              <a:solidFill>
                <a:srgbClr val="C0000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/>
              <a:t>The Grantee Survey section of the Performance Data Form </a:t>
            </a:r>
            <a:r>
              <a:rPr lang="en-US" sz="2200" dirty="0" smtClean="0"/>
              <a:t>includes a</a:t>
            </a:r>
            <a:r>
              <a:rPr lang="en-US" sz="2200" dirty="0" smtClean="0">
                <a:solidFill>
                  <a:srgbClr val="7030A0"/>
                </a:solidFill>
              </a:rPr>
              <a:t> </a:t>
            </a:r>
            <a:r>
              <a:rPr lang="en-US" sz="2200" dirty="0" smtClean="0"/>
              <a:t>line </a:t>
            </a:r>
            <a:r>
              <a:rPr lang="en-US" sz="2200" dirty="0"/>
              <a:t>for grantees to report the bill payment-assisted average annual total LIHEAP benefit per household.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</a:pPr>
            <a:r>
              <a:rPr lang="en-US" sz="2000" dirty="0"/>
              <a:t>Grantees should report </a:t>
            </a:r>
            <a:r>
              <a:rPr lang="en-US" sz="2000" dirty="0" smtClean="0"/>
              <a:t>the average </a:t>
            </a:r>
            <a:r>
              <a:rPr lang="en-US" sz="2000" dirty="0"/>
              <a:t>annual total </a:t>
            </a:r>
            <a:r>
              <a:rPr lang="en-US" sz="2000" dirty="0" smtClean="0"/>
              <a:t>LIHEAP bill assistance </a:t>
            </a:r>
            <a:r>
              <a:rPr lang="en-US" sz="2000" dirty="0"/>
              <a:t>benefit by Main Fuel Type.</a:t>
            </a:r>
          </a:p>
          <a:p>
            <a:pPr marL="457095" lvl="1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endParaRPr lang="en-US" sz="1600" dirty="0"/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</a:pPr>
            <a:r>
              <a:rPr lang="en-US" sz="2000" dirty="0"/>
              <a:t>Grantees should only include households with 12 consecutive months of bill </a:t>
            </a:r>
            <a:r>
              <a:rPr lang="en-US" sz="2000" dirty="0" smtClean="0"/>
              <a:t>data </a:t>
            </a:r>
            <a:r>
              <a:rPr lang="en-US" sz="2000" dirty="0"/>
              <a:t>(Main Fuel AND </a:t>
            </a:r>
            <a:r>
              <a:rPr lang="en-US" sz="2000" dirty="0" smtClean="0"/>
              <a:t>Electric) </a:t>
            </a:r>
            <a:r>
              <a:rPr lang="en-US" sz="2000" dirty="0"/>
              <a:t>for this </a:t>
            </a:r>
            <a:r>
              <a:rPr lang="en-US" sz="2000" dirty="0" smtClean="0"/>
              <a:t>line.</a:t>
            </a:r>
            <a:endParaRPr lang="en-US" sz="2000" dirty="0"/>
          </a:p>
          <a:p>
            <a:pPr marL="457095" lvl="1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/>
              <a:t>Please note that these data are </a:t>
            </a:r>
            <a:r>
              <a:rPr lang="en-US" sz="2400" b="1" i="1" dirty="0"/>
              <a:t>not</a:t>
            </a:r>
            <a:r>
              <a:rPr lang="en-US" sz="2400" i="1" dirty="0"/>
              <a:t> required in </a:t>
            </a:r>
            <a:r>
              <a:rPr lang="en-US" sz="2400" i="1" dirty="0" smtClean="0"/>
              <a:t>FY 2015</a:t>
            </a:r>
            <a:r>
              <a:rPr lang="en-US" sz="2400" b="1" i="1" dirty="0" smtClean="0"/>
              <a:t>.</a:t>
            </a:r>
            <a:endParaRPr lang="en-US" sz="2400" b="1" i="1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fld id="{FDC9FD21-A093-48E5-B160-D43DD8D96492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42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Trayvon Braxton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94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</a:t>
            </a:r>
            <a:r>
              <a:rPr lang="en-US" b="1" dirty="0" smtClean="0"/>
              <a:t>ection </a:t>
            </a:r>
            <a:r>
              <a:rPr lang="en-US" b="1" dirty="0"/>
              <a:t>#3 – </a:t>
            </a:r>
            <a:r>
              <a:rPr lang="en-US" b="1" dirty="0" smtClean="0"/>
              <a:t>Average Benefit, by main heat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265469"/>
            <a:ext cx="8229600" cy="464119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000" b="1" dirty="0"/>
              <a:t>Bill Payment-assisted average annual Total LIHEAP Benefit per household (including heating, cooling, crisis, and supplemental assistance).</a:t>
            </a:r>
          </a:p>
          <a:p>
            <a:endParaRPr lang="en-US" dirty="0"/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fld id="{E1656473-9A10-49B0-9171-118719254740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43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14400" y="1981200"/>
            <a:ext cx="7391400" cy="4114800"/>
            <a:chOff x="973932" y="1865542"/>
            <a:chExt cx="7119937" cy="3562171"/>
          </a:xfrm>
        </p:grpSpPr>
        <p:pic>
          <p:nvPicPr>
            <p:cNvPr id="6" name="Picture 5"/>
            <p:cNvPicPr/>
            <p:nvPr/>
          </p:nvPicPr>
          <p:blipFill rotWithShape="1">
            <a:blip r:embed="rId3"/>
            <a:srcRect b="33012"/>
            <a:stretch/>
          </p:blipFill>
          <p:spPr bwMode="auto">
            <a:xfrm>
              <a:off x="1126332" y="1865542"/>
              <a:ext cx="6858000" cy="3562171"/>
            </a:xfrm>
            <a:prstGeom prst="rect">
              <a:avLst/>
            </a:prstGeom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 flipV="1">
              <a:off x="973932" y="4555344"/>
              <a:ext cx="7119937" cy="74576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Trayvon Braxton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Section #3 </a:t>
            </a:r>
            <a:r>
              <a:rPr lang="en-US" b="1" dirty="0" smtClean="0"/>
              <a:t>– Common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143000"/>
            <a:ext cx="8229600" cy="54102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b="1" dirty="0"/>
              <a:t>Common issues with </a:t>
            </a:r>
            <a:r>
              <a:rPr lang="en-US" b="1" dirty="0" smtClean="0"/>
              <a:t>‘Uses </a:t>
            </a:r>
            <a:r>
              <a:rPr lang="en-US" b="1" dirty="0"/>
              <a:t>of Funds’</a:t>
            </a:r>
          </a:p>
          <a:p>
            <a:pPr marL="457095" lvl="1" indent="0">
              <a:lnSpc>
                <a:spcPct val="9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396784" lvl="1" indent="-39678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/>
              <a:t>Reported “Maximum Annual Dollar Income for 4-person Household” threshold is inconsistent with Federal Poverty </a:t>
            </a:r>
            <a:r>
              <a:rPr lang="en-US" sz="2400" dirty="0"/>
              <a:t>Guidelines or State Median Income Guidelines in </a:t>
            </a:r>
            <a:r>
              <a:rPr lang="en-US" sz="2400" dirty="0" smtClean="0"/>
              <a:t>effect </a:t>
            </a:r>
            <a:r>
              <a:rPr lang="en-US" sz="2400" dirty="0"/>
              <a:t>at the </a:t>
            </a:r>
            <a:r>
              <a:rPr lang="en-US" sz="2400" b="1" dirty="0" smtClean="0"/>
              <a:t>start</a:t>
            </a:r>
            <a:r>
              <a:rPr lang="en-US" sz="2400" dirty="0" smtClean="0"/>
              <a:t> </a:t>
            </a:r>
            <a:r>
              <a:rPr lang="en-US" sz="2400" dirty="0"/>
              <a:t>of the fiscal </a:t>
            </a:r>
            <a:r>
              <a:rPr lang="en-US" sz="2400" dirty="0" smtClean="0"/>
              <a:t>year.</a:t>
            </a:r>
          </a:p>
          <a:p>
            <a:pPr marL="857158" lvl="2" indent="-45720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i="1" dirty="0" smtClean="0"/>
              <a:t>For FY 2015, reported amounts should reflect the 2014 HHS Poverty Guidelines or 2015 State Median Income Guidelines in effect on 10/1/2014.</a:t>
            </a:r>
          </a:p>
          <a:p>
            <a:pPr marL="399958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396784" lvl="1" indent="-39678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b="1" dirty="0" smtClean="0"/>
              <a:t>Note:</a:t>
            </a:r>
            <a:r>
              <a:rPr lang="en-US" sz="2400" dirty="0" smtClean="0"/>
              <a:t> If a Grantee’s LIHEAP program component began after the release of the 2015 HHS Federal Poverty Guidelines, the grantee may choose to use the 2015 Guidelines in its FY 2015 Grantee Survey reporting. </a:t>
            </a:r>
          </a:p>
          <a:p>
            <a:pPr marL="742858" lvl="2" indent="-34290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i="1" dirty="0" smtClean="0"/>
              <a:t>If applicable, grantee should include a note of this in the </a:t>
            </a:r>
            <a:r>
              <a:rPr lang="en-US" sz="2000" i="1" dirty="0"/>
              <a:t>‘Notes’ </a:t>
            </a:r>
            <a:r>
              <a:rPr lang="en-US" sz="2000" i="1" dirty="0" smtClean="0"/>
              <a:t>section of the form.</a:t>
            </a:r>
            <a:endParaRPr lang="en-US" sz="2000" i="1" dirty="0"/>
          </a:p>
          <a:p>
            <a:pPr marL="396784" lvl="1" indent="-396784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i="1" dirty="0"/>
          </a:p>
        </p:txBody>
      </p:sp>
      <p:sp>
        <p:nvSpPr>
          <p:cNvPr id="4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fld id="{DFA278E1-4C5B-4EEE-BB45-1D87A0A4E764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44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Trayvon Braxton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00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</a:t>
            </a:r>
            <a:r>
              <a:rPr lang="en-US" b="1" dirty="0" smtClean="0"/>
              <a:t>ection #3 </a:t>
            </a:r>
            <a:r>
              <a:rPr lang="en-US" b="1" dirty="0"/>
              <a:t>– Carryover </a:t>
            </a:r>
            <a:r>
              <a:rPr lang="en-US" b="1" dirty="0" smtClean="0"/>
              <a:t>to FY 2016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451680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The </a:t>
            </a:r>
            <a:r>
              <a:rPr lang="en-US" sz="2400" dirty="0" smtClean="0"/>
              <a:t>FY 2015 </a:t>
            </a:r>
            <a:r>
              <a:rPr lang="en-US" sz="2400" dirty="0"/>
              <a:t>Carryover &amp; Re-allotment report that grantees submitted </a:t>
            </a:r>
            <a:r>
              <a:rPr lang="en-US" sz="2400" dirty="0" smtClean="0"/>
              <a:t>December </a:t>
            </a:r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, </a:t>
            </a:r>
            <a:r>
              <a:rPr lang="en-US" sz="2400" dirty="0" smtClean="0"/>
              <a:t>2015 </a:t>
            </a:r>
            <a:r>
              <a:rPr lang="en-US" sz="2400" dirty="0"/>
              <a:t>should match reports of carryover from </a:t>
            </a:r>
            <a:r>
              <a:rPr lang="en-US" sz="2400" dirty="0" smtClean="0"/>
              <a:t>FY 2015 </a:t>
            </a:r>
            <a:r>
              <a:rPr lang="en-US" sz="2400" dirty="0"/>
              <a:t>in the </a:t>
            </a:r>
            <a:r>
              <a:rPr lang="en-US" sz="2400" dirty="0" smtClean="0"/>
              <a:t>FY 2015 </a:t>
            </a:r>
            <a:r>
              <a:rPr lang="en-US" sz="2400" dirty="0"/>
              <a:t>Grantee Survey section of the Performance Data Form.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fld id="{D1D677BD-1A0D-480E-BC15-17353CD5B621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45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Trayvon Braxton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98336" y="3429000"/>
            <a:ext cx="8147332" cy="2209800"/>
            <a:chOff x="381000" y="4037399"/>
            <a:chExt cx="8147332" cy="1898057"/>
          </a:xfrm>
        </p:grpSpPr>
        <p:grpSp>
          <p:nvGrpSpPr>
            <p:cNvPr id="13" name="Group 12"/>
            <p:cNvGrpSpPr/>
            <p:nvPr/>
          </p:nvGrpSpPr>
          <p:grpSpPr>
            <a:xfrm>
              <a:off x="381000" y="4037399"/>
              <a:ext cx="8105689" cy="1898057"/>
              <a:chOff x="-160990" y="4139585"/>
              <a:chExt cx="9234366" cy="192989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5833869" y="5001721"/>
                <a:ext cx="2727768" cy="39374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sz="1400" dirty="0" smtClean="0"/>
                  <a:t>FY 2015 </a:t>
                </a:r>
                <a:r>
                  <a:rPr lang="en-US" sz="1400" dirty="0"/>
                  <a:t>GS Section –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1400" dirty="0"/>
                  <a:t>Uses of Funds</a:t>
                </a: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60990" y="4567876"/>
                <a:ext cx="5201583" cy="1501599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989632" y="4139585"/>
                <a:ext cx="2796012" cy="27428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FY 2015 C&amp;R Report</a:t>
                </a:r>
                <a:endParaRPr lang="en-US" dirty="0"/>
              </a:p>
            </p:txBody>
          </p:sp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 flipV="1">
                <a:off x="3933227" y="5392877"/>
                <a:ext cx="1162387" cy="235169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10714" y="5508863"/>
                <a:ext cx="3662662" cy="560612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</p:pic>
          <p:sp>
            <p:nvSpPr>
              <p:cNvPr id="24" name="Right Arrow 23"/>
              <p:cNvSpPr/>
              <p:nvPr/>
            </p:nvSpPr>
            <p:spPr>
              <a:xfrm rot="439737">
                <a:off x="5106291" y="5592823"/>
                <a:ext cx="3261100" cy="248781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 flipV="1">
              <a:off x="7508019" y="5653775"/>
              <a:ext cx="1020313" cy="23129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929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</a:t>
            </a:r>
            <a:r>
              <a:rPr lang="en-US" b="1" dirty="0" smtClean="0"/>
              <a:t>ection #3 </a:t>
            </a:r>
            <a:r>
              <a:rPr lang="en-US" b="1" dirty="0"/>
              <a:t>– Carryover </a:t>
            </a:r>
            <a:r>
              <a:rPr lang="en-US" b="1" dirty="0" smtClean="0"/>
              <a:t>to FY 2016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451680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b="1" dirty="0" smtClean="0"/>
              <a:t>Summary: Carryover to FY 2016</a:t>
            </a:r>
            <a:endParaRPr lang="en-US" sz="24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fld id="{C496348D-D936-4F7D-BB75-79B1C5A621C8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46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Trayvon Braxton</a:t>
            </a:r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44658555"/>
              </p:ext>
            </p:extLst>
          </p:nvPr>
        </p:nvGraphicFramePr>
        <p:xfrm>
          <a:off x="871588" y="1900606"/>
          <a:ext cx="740082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509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Section #3 </a:t>
            </a:r>
            <a:r>
              <a:rPr lang="en-US" dirty="0" smtClean="0"/>
              <a:t>– </a:t>
            </a:r>
            <a:r>
              <a:rPr lang="en-US" b="1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3"/>
            <a:ext cx="8229600" cy="403159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Grantee Questions regarding the </a:t>
            </a:r>
            <a:r>
              <a:rPr lang="en-US" b="1" dirty="0" smtClean="0"/>
              <a:t>requirements in the ‘Uses of Funds’ </a:t>
            </a:r>
            <a:r>
              <a:rPr lang="en-US" b="1" dirty="0"/>
              <a:t>part of the </a:t>
            </a:r>
            <a:r>
              <a:rPr lang="en-US" b="1" dirty="0" smtClean="0"/>
              <a:t>Grantee Survey section?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fld id="{5F9EC7A1-C623-4FC2-A3EC-F3B75EFAE89B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47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Melissa Torgerson</a:t>
            </a:r>
          </a:p>
        </p:txBody>
      </p:sp>
    </p:spTree>
    <p:extLst>
      <p:ext uri="{BB962C8B-B14F-4D97-AF65-F5344CB8AC3E}">
        <p14:creationId xmlns:p14="http://schemas.microsoft.com/office/powerpoint/2010/main" val="67997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GoToWebinar</a:t>
            </a:r>
            <a:r>
              <a:rPr lang="en-US" dirty="0"/>
              <a:t> – </a:t>
            </a:r>
            <a:r>
              <a:rPr lang="en-US" b="1" dirty="0"/>
              <a:t>Asking a Question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610600" cy="517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fld id="{3FB36894-59D4-40F6-B10B-F658B4CBB5D9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48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454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/>
        </p:spPr>
        <p:txBody>
          <a:bodyPr>
            <a:normAutofit/>
          </a:bodyPr>
          <a:lstStyle/>
          <a:p>
            <a:r>
              <a:rPr lang="en-US" b="1" dirty="0"/>
              <a:t>S</a:t>
            </a:r>
            <a:r>
              <a:rPr lang="en-US" b="1" dirty="0" smtClean="0"/>
              <a:t>ection #4:  ‘Uses of Funds’ - Validations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219200"/>
            <a:ext cx="8458200" cy="5387183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I. Current Validations in OLDC</a:t>
            </a:r>
            <a:endParaRPr lang="en-US" dirty="0"/>
          </a:p>
          <a:p>
            <a:pPr marL="457095" lvl="1" indent="-45709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5000"/>
              <a:buFont typeface="Arial" pitchFamily="34" charset="0"/>
              <a:buChar char="•"/>
            </a:pPr>
            <a:r>
              <a:rPr lang="en-US" sz="2400" dirty="0"/>
              <a:t>Comparison of Carryover Report to Grantee Survey</a:t>
            </a:r>
          </a:p>
          <a:p>
            <a:pPr marL="571369" lvl="1" indent="-571369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ct val="85000"/>
              <a:buFont typeface="Arial" pitchFamily="34" charset="0"/>
              <a:buChar char="•"/>
            </a:pPr>
            <a:endParaRPr lang="en-US" sz="2400" dirty="0"/>
          </a:p>
          <a:p>
            <a:pPr marL="457095" lvl="1" indent="-45709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5000"/>
              <a:buFont typeface="Arial" pitchFamily="34" charset="0"/>
              <a:buChar char="•"/>
            </a:pPr>
            <a:r>
              <a:rPr lang="en-US" sz="2400" dirty="0"/>
              <a:t>Comparison of Household Report to Grantee Survey</a:t>
            </a:r>
          </a:p>
          <a:p>
            <a:pPr marL="571369" lvl="1" indent="-571369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ct val="85000"/>
              <a:buFont typeface="Arial" pitchFamily="34" charset="0"/>
              <a:buChar char="•"/>
            </a:pPr>
            <a:endParaRPr lang="en-US" sz="2400" dirty="0"/>
          </a:p>
          <a:p>
            <a:pPr marL="457095" lvl="1" indent="-457095">
              <a:spcBef>
                <a:spcPts val="0"/>
              </a:spcBef>
              <a:spcAft>
                <a:spcPts val="0"/>
              </a:spcAft>
              <a:buSzPct val="85000"/>
              <a:buFont typeface="Arial" pitchFamily="34" charset="0"/>
              <a:buChar char="•"/>
            </a:pPr>
            <a:r>
              <a:rPr lang="en-US" sz="2400" dirty="0"/>
              <a:t>Comparison of </a:t>
            </a:r>
            <a:r>
              <a:rPr lang="en-US" sz="2400" dirty="0" smtClean="0"/>
              <a:t>FY 2014 </a:t>
            </a:r>
            <a:r>
              <a:rPr lang="en-US" sz="2400" dirty="0"/>
              <a:t>Grantee Survey to </a:t>
            </a:r>
            <a:r>
              <a:rPr lang="en-US" sz="2400" dirty="0" smtClean="0"/>
              <a:t>FY 2015 </a:t>
            </a:r>
            <a:r>
              <a:rPr lang="en-US" sz="2400" dirty="0"/>
              <a:t>Grantee </a:t>
            </a:r>
            <a:r>
              <a:rPr lang="en-US" sz="2400" dirty="0" smtClean="0"/>
              <a:t>Survey</a:t>
            </a:r>
          </a:p>
          <a:p>
            <a:pPr marL="457095" lvl="1" indent="-457095">
              <a:spcBef>
                <a:spcPts val="0"/>
              </a:spcBef>
              <a:spcAft>
                <a:spcPts val="0"/>
              </a:spcAft>
              <a:buSzPct val="85000"/>
              <a:buFont typeface="Arial" pitchFamily="34" charset="0"/>
              <a:buChar char="•"/>
            </a:pPr>
            <a:r>
              <a:rPr lang="en-US" sz="2400" dirty="0" smtClean="0"/>
              <a:t>Comparison of ‘Sources of Funds’ and ‘Uses of Funds’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SzPct val="85000"/>
              <a:buNone/>
            </a:pPr>
            <a:endParaRPr lang="en-US" sz="2700" dirty="0"/>
          </a:p>
          <a:p>
            <a:pPr marL="0" lvl="1" indent="0">
              <a:spcBef>
                <a:spcPts val="0"/>
              </a:spcBef>
              <a:spcAft>
                <a:spcPts val="0"/>
              </a:spcAft>
              <a:buSzPct val="85000"/>
              <a:buNone/>
            </a:pPr>
            <a:r>
              <a:rPr lang="en-US" sz="3200" b="1" dirty="0" smtClean="0"/>
              <a:t>II. Manual Validations by APPRISE</a:t>
            </a:r>
            <a:endParaRPr lang="en-US" sz="3200" dirty="0"/>
          </a:p>
          <a:p>
            <a:pPr marL="457200" lvl="1" indent="-457200">
              <a:spcBef>
                <a:spcPts val="0"/>
              </a:spcBef>
              <a:spcAft>
                <a:spcPts val="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sz="2400" dirty="0"/>
              <a:t>Comparison of State Plan to Income </a:t>
            </a:r>
            <a:r>
              <a:rPr lang="en-US" sz="2400" dirty="0" smtClean="0"/>
              <a:t>Thresholds</a:t>
            </a:r>
          </a:p>
          <a:p>
            <a:pPr marL="457200" lvl="1" indent="-457200">
              <a:spcBef>
                <a:spcPts val="0"/>
              </a:spcBef>
              <a:spcAft>
                <a:spcPts val="0"/>
              </a:spcAft>
              <a:buSzPct val="85000"/>
              <a:buFont typeface="Arial" panose="020B0604020202020204" pitchFamily="34" charset="0"/>
              <a:buChar char="•"/>
            </a:pPr>
            <a:r>
              <a:rPr lang="en-US" sz="2400" dirty="0"/>
              <a:t>Comparison of State Plan to Grantee Survey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SzPct val="85000"/>
              <a:buNone/>
            </a:pPr>
            <a:endParaRPr lang="en-US" sz="2700" dirty="0" smtClean="0"/>
          </a:p>
          <a:p>
            <a:pPr marL="0" lvl="1" indent="0">
              <a:spcBef>
                <a:spcPts val="0"/>
              </a:spcBef>
              <a:spcAft>
                <a:spcPts val="0"/>
              </a:spcAft>
              <a:buSzPct val="85000"/>
              <a:buNone/>
            </a:pPr>
            <a:endParaRPr lang="en-US" sz="3600" b="1" dirty="0"/>
          </a:p>
          <a:p>
            <a:pPr marL="0" lvl="1" indent="0">
              <a:spcBef>
                <a:spcPts val="0"/>
              </a:spcBef>
              <a:spcAft>
                <a:spcPts val="0"/>
              </a:spcAft>
              <a:buSzPct val="85000"/>
              <a:buNone/>
            </a:pPr>
            <a:endParaRPr lang="en-US" sz="2700" dirty="0" smtClean="0">
              <a:solidFill>
                <a:srgbClr val="7030A0"/>
              </a:solidFill>
            </a:endParaRPr>
          </a:p>
          <a:p>
            <a:pPr marL="457095" lvl="1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US" dirty="0" smtClean="0"/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fld id="{63A21194-7887-4EE4-8816-365BBCC49C02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49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Melissa Torgerson</a:t>
            </a:r>
          </a:p>
        </p:txBody>
      </p:sp>
    </p:spTree>
    <p:extLst>
      <p:ext uri="{BB962C8B-B14F-4D97-AF65-F5344CB8AC3E}">
        <p14:creationId xmlns:p14="http://schemas.microsoft.com/office/powerpoint/2010/main" val="176606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 w="28575"/>
        </p:spPr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600" b="1" dirty="0"/>
              <a:t>Reporting Requirements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600" dirty="0"/>
              <a:t>For </a:t>
            </a:r>
            <a:r>
              <a:rPr lang="en-US" sz="2600" dirty="0" smtClean="0"/>
              <a:t>FY 2015—the </a:t>
            </a:r>
            <a:r>
              <a:rPr lang="en-US" sz="2600" dirty="0"/>
              <a:t>Grantee Survey is the </a:t>
            </a:r>
            <a:r>
              <a:rPr lang="en-US" sz="2600" u="sng" dirty="0"/>
              <a:t>only</a:t>
            </a:r>
            <a:r>
              <a:rPr lang="en-US" sz="2600" dirty="0"/>
              <a:t> required section.  </a:t>
            </a:r>
            <a:r>
              <a:rPr lang="en-US" sz="2600" b="1" dirty="0"/>
              <a:t>This must be completed by </a:t>
            </a:r>
            <a:r>
              <a:rPr lang="en-US" sz="2600" b="1" dirty="0" smtClean="0"/>
              <a:t>February 4, 2016.</a:t>
            </a:r>
            <a:endParaRPr lang="en-US" sz="2600" b="1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marL="806266" indent="-457095">
              <a:lnSpc>
                <a:spcPct val="90000"/>
              </a:lnSpc>
              <a:spcBef>
                <a:spcPts val="0"/>
              </a:spcBef>
              <a:buSzPct val="80000"/>
              <a:buFont typeface="Wingdings" pitchFamily="2" charset="2"/>
              <a:buChar char="Ø"/>
            </a:pPr>
            <a:r>
              <a:rPr lang="en-US" sz="2400" i="1" dirty="0"/>
              <a:t>This webinar will primarily focus on the Grantee Survey section of the Performance Data Form.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40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600" dirty="0"/>
              <a:t>Performance Measure data is not required until FY 2016.  However, grantees are encouraged to report any Performance Measure data that is available.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/>
          </a:p>
        </p:txBody>
      </p:sp>
      <p:sp>
        <p:nvSpPr>
          <p:cNvPr id="7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fld id="{954AE607-470B-4CD8-9B41-D65AD6794A67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defTabSz="914192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Melissa Torgerson</a:t>
            </a:r>
          </a:p>
        </p:txBody>
      </p:sp>
    </p:spTree>
    <p:extLst>
      <p:ext uri="{BB962C8B-B14F-4D97-AF65-F5344CB8AC3E}">
        <p14:creationId xmlns:p14="http://schemas.microsoft.com/office/powerpoint/2010/main" val="159370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</a:t>
            </a:r>
            <a:r>
              <a:rPr lang="en-US" b="1" dirty="0" smtClean="0"/>
              <a:t>ection #4:  Fatal Errors vs. Warnings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328530"/>
            <a:ext cx="8458200" cy="5146548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Fatal Error Messages versus Warning Messages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 smtClean="0"/>
          </a:p>
          <a:p>
            <a:pPr marL="396784" lvl="1" indent="-39678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u="sng" dirty="0" smtClean="0"/>
              <a:t>Fatal </a:t>
            </a:r>
            <a:r>
              <a:rPr lang="en-US" u="sng" dirty="0"/>
              <a:t>E</a:t>
            </a:r>
            <a:r>
              <a:rPr lang="en-US" u="sng" dirty="0" smtClean="0"/>
              <a:t>rror Messages</a:t>
            </a:r>
            <a:r>
              <a:rPr lang="en-US" dirty="0" smtClean="0"/>
              <a:t> indicate </a:t>
            </a:r>
            <a:r>
              <a:rPr lang="en-US" dirty="0"/>
              <a:t>inconsistent data that must be corrected before states are able to submit their </a:t>
            </a:r>
            <a:r>
              <a:rPr lang="en-US" dirty="0" smtClean="0"/>
              <a:t>Grantee Survey in OLDC</a:t>
            </a:r>
          </a:p>
          <a:p>
            <a:pPr marL="396784" lvl="1" indent="-39678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dirty="0"/>
          </a:p>
          <a:p>
            <a:pPr marL="396784" lvl="1" indent="-39678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u="sng" dirty="0" smtClean="0"/>
              <a:t>Warning Messages</a:t>
            </a:r>
            <a:r>
              <a:rPr lang="en-US" b="1" dirty="0" smtClean="0"/>
              <a:t> </a:t>
            </a:r>
            <a:r>
              <a:rPr lang="en-US" dirty="0" smtClean="0"/>
              <a:t>indicate </a:t>
            </a:r>
            <a:r>
              <a:rPr lang="en-US" dirty="0"/>
              <a:t>data that may be correct but </a:t>
            </a:r>
            <a:r>
              <a:rPr lang="en-US" dirty="0" smtClean="0"/>
              <a:t>requires </a:t>
            </a:r>
            <a:r>
              <a:rPr lang="en-US" dirty="0"/>
              <a:t>confirmation </a:t>
            </a:r>
            <a:r>
              <a:rPr lang="en-US" dirty="0" smtClean="0"/>
              <a:t>through additional </a:t>
            </a:r>
            <a:r>
              <a:rPr lang="en-US" dirty="0"/>
              <a:t>explanation in the </a:t>
            </a:r>
            <a:r>
              <a:rPr lang="en-US" dirty="0" smtClean="0"/>
              <a:t>“Notes</a:t>
            </a:r>
            <a:r>
              <a:rPr lang="en-US" dirty="0"/>
              <a:t>” field of the </a:t>
            </a:r>
            <a:r>
              <a:rPr lang="en-US" dirty="0" smtClean="0"/>
              <a:t>form.</a:t>
            </a:r>
          </a:p>
          <a:p>
            <a:pPr marL="853880" lvl="1" indent="-45709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806266" lvl="2" indent="-40948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</a:pPr>
            <a:r>
              <a:rPr lang="en-US" sz="2600" i="1" dirty="0"/>
              <a:t>Notes will prevent follow-up contact from APPRISE.</a:t>
            </a:r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fld id="{9075C884-E01D-470F-8EB8-1FEA38F59839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50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Trayvon Braxton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0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I. Current Validations in </a:t>
            </a:r>
            <a:r>
              <a:rPr lang="en-US" sz="2800" b="1" dirty="0" smtClean="0"/>
              <a:t>OLDC:</a:t>
            </a:r>
            <a:r>
              <a:rPr lang="en-US" sz="2800" dirty="0" smtClean="0"/>
              <a:t> </a:t>
            </a:r>
            <a:r>
              <a:rPr lang="en-US" sz="2800" b="1" dirty="0" smtClean="0"/>
              <a:t>Carryover Report Comparison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2" y="1447800"/>
            <a:ext cx="8534400" cy="4724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600" dirty="0"/>
              <a:t>The Grantee Survey section of the LIHEAP Performance Data Form contains automated checks to compare </a:t>
            </a:r>
            <a:r>
              <a:rPr lang="en-US" sz="2600" dirty="0" smtClean="0"/>
              <a:t>FY 2015 </a:t>
            </a:r>
            <a:r>
              <a:rPr lang="en-US" sz="2600" dirty="0"/>
              <a:t>Grantee Survey data with </a:t>
            </a:r>
            <a:r>
              <a:rPr lang="en-US" sz="2600" dirty="0" smtClean="0"/>
              <a:t>FY 2014 </a:t>
            </a:r>
            <a:r>
              <a:rPr lang="en-US" sz="2600" dirty="0"/>
              <a:t>and </a:t>
            </a:r>
            <a:r>
              <a:rPr lang="en-US" sz="2600" dirty="0" smtClean="0"/>
              <a:t>FY 2015 </a:t>
            </a:r>
            <a:r>
              <a:rPr lang="en-US" sz="2600" dirty="0"/>
              <a:t>Carryover &amp; Re-allotment Report data.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600" dirty="0"/>
          </a:p>
          <a:p>
            <a:pPr marL="745954" lvl="1" indent="-396784">
              <a:lnSpc>
                <a:spcPct val="90000"/>
              </a:lnSpc>
              <a:spcBef>
                <a:spcPts val="0"/>
              </a:spcBef>
              <a:buSzPct val="80000"/>
              <a:buFont typeface="Wingdings" pitchFamily="2" charset="2"/>
              <a:buChar char="Ø"/>
            </a:pPr>
            <a:r>
              <a:rPr lang="en-US" sz="2000" i="1" dirty="0"/>
              <a:t>The amount of carryover reported from </a:t>
            </a:r>
            <a:r>
              <a:rPr lang="en-US" sz="2000" i="1" dirty="0" smtClean="0"/>
              <a:t>FY 2014 </a:t>
            </a:r>
            <a:r>
              <a:rPr lang="en-US" sz="2000" i="1" dirty="0"/>
              <a:t>in the ‘Sources of Funds’ section of the </a:t>
            </a:r>
            <a:r>
              <a:rPr lang="en-US" sz="2000" i="1" dirty="0" smtClean="0"/>
              <a:t>FY 2015 </a:t>
            </a:r>
            <a:r>
              <a:rPr lang="en-US" sz="2000" i="1" dirty="0"/>
              <a:t>Grantee Survey should match the carryover amount reported in the </a:t>
            </a:r>
            <a:r>
              <a:rPr lang="en-US" sz="2000" i="1" dirty="0" smtClean="0"/>
              <a:t>FY 2014 </a:t>
            </a:r>
            <a:r>
              <a:rPr lang="en-US" sz="2000" i="1" dirty="0"/>
              <a:t>Carryover &amp; Re-allotment report.</a:t>
            </a:r>
          </a:p>
          <a:p>
            <a:pPr marL="745954" lvl="1" indent="-396784">
              <a:lnSpc>
                <a:spcPct val="90000"/>
              </a:lnSpc>
              <a:spcBef>
                <a:spcPts val="0"/>
              </a:spcBef>
              <a:buSzPct val="80000"/>
              <a:buFont typeface="Wingdings" pitchFamily="2" charset="2"/>
              <a:buChar char="Ø"/>
            </a:pPr>
            <a:endParaRPr lang="en-US" sz="2000" i="1" dirty="0"/>
          </a:p>
          <a:p>
            <a:pPr marL="745954" lvl="1" indent="-396784">
              <a:lnSpc>
                <a:spcPct val="90000"/>
              </a:lnSpc>
              <a:spcBef>
                <a:spcPts val="0"/>
              </a:spcBef>
              <a:buSzPct val="80000"/>
              <a:buFont typeface="Wingdings" pitchFamily="2" charset="2"/>
              <a:buChar char="Ø"/>
            </a:pPr>
            <a:r>
              <a:rPr lang="en-US" sz="2000" i="1" dirty="0"/>
              <a:t>The amount of carryover </a:t>
            </a:r>
            <a:r>
              <a:rPr lang="en-US" sz="2000" i="1" dirty="0" smtClean="0"/>
              <a:t>to </a:t>
            </a:r>
            <a:r>
              <a:rPr lang="en-US" sz="2000" i="1" dirty="0"/>
              <a:t>FY </a:t>
            </a:r>
            <a:r>
              <a:rPr lang="en-US" sz="2000" i="1" dirty="0" smtClean="0"/>
              <a:t>2016 reported in </a:t>
            </a:r>
            <a:r>
              <a:rPr lang="en-US" sz="2000" i="1" dirty="0"/>
              <a:t>the ‘Uses of Funds’ section of the </a:t>
            </a:r>
            <a:r>
              <a:rPr lang="en-US" sz="2000" i="1" dirty="0" smtClean="0"/>
              <a:t>FY 2015 </a:t>
            </a:r>
            <a:r>
              <a:rPr lang="en-US" sz="2000" i="1" dirty="0"/>
              <a:t>Grantee Survey should match the carryover amount reported in the </a:t>
            </a:r>
            <a:r>
              <a:rPr lang="en-US" sz="2000" i="1" dirty="0" smtClean="0"/>
              <a:t>FY 2015 </a:t>
            </a:r>
            <a:r>
              <a:rPr lang="en-US" sz="2000" i="1" dirty="0"/>
              <a:t>Carryover &amp; Re-allotment report</a:t>
            </a:r>
            <a:r>
              <a:rPr lang="en-US" sz="2000" i="1" dirty="0" smtClean="0"/>
              <a:t>.</a:t>
            </a:r>
          </a:p>
          <a:p>
            <a:pPr marL="745954" lvl="1" indent="-396784">
              <a:lnSpc>
                <a:spcPct val="90000"/>
              </a:lnSpc>
              <a:spcBef>
                <a:spcPts val="0"/>
              </a:spcBef>
              <a:buSzPct val="80000"/>
              <a:buFont typeface="Wingdings" pitchFamily="2" charset="2"/>
              <a:buChar char="Ø"/>
            </a:pPr>
            <a:endParaRPr lang="en-US" sz="2000" i="1" dirty="0"/>
          </a:p>
          <a:p>
            <a:pPr marL="745954" lvl="1" indent="-396784">
              <a:lnSpc>
                <a:spcPct val="90000"/>
              </a:lnSpc>
              <a:spcBef>
                <a:spcPts val="0"/>
              </a:spcBef>
              <a:buSzPct val="80000"/>
              <a:buFont typeface="Wingdings" pitchFamily="2" charset="2"/>
              <a:buChar char="Ø"/>
            </a:pPr>
            <a:r>
              <a:rPr lang="en-US" sz="2000" b="1" i="1" dirty="0" smtClean="0"/>
              <a:t>NOTE:</a:t>
            </a:r>
            <a:r>
              <a:rPr lang="en-US" sz="2000" i="1" dirty="0" smtClean="0"/>
              <a:t> If the two reports do not match, OLDC issues a </a:t>
            </a:r>
            <a:r>
              <a:rPr lang="en-US" sz="2000" b="1" i="1" dirty="0" smtClean="0"/>
              <a:t>WARNING</a:t>
            </a:r>
            <a:endParaRPr lang="en-US" sz="2000" b="1" i="1" dirty="0"/>
          </a:p>
          <a:p>
            <a:pPr marL="349170" lvl="1" indent="-349170">
              <a:lnSpc>
                <a:spcPct val="9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349170" indent="-349170">
              <a:lnSpc>
                <a:spcPct val="90000"/>
              </a:lnSpc>
              <a:spcBef>
                <a:spcPts val="0"/>
              </a:spcBef>
            </a:pPr>
            <a:r>
              <a:rPr lang="en-US" sz="2600" dirty="0" smtClean="0"/>
              <a:t>Example </a:t>
            </a:r>
            <a:r>
              <a:rPr lang="en-US" sz="2600" dirty="0"/>
              <a:t>– next slide</a:t>
            </a:r>
          </a:p>
          <a:p>
            <a:endParaRPr lang="en-US" dirty="0" smtClean="0"/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fld id="{301D5E53-B7C6-44D1-95FF-561FAB6065C2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51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Trayvon Braxton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I. Current Validations in </a:t>
            </a:r>
            <a:r>
              <a:rPr lang="en-US" sz="2800" b="1" dirty="0" smtClean="0"/>
              <a:t>OLDC:</a:t>
            </a:r>
            <a:r>
              <a:rPr lang="en-US" sz="2800" dirty="0" smtClean="0"/>
              <a:t> </a:t>
            </a:r>
            <a:r>
              <a:rPr lang="en-US" sz="2800" b="1" dirty="0" smtClean="0"/>
              <a:t>Carryover </a:t>
            </a:r>
            <a:r>
              <a:rPr lang="en-US" sz="2800" b="1" dirty="0"/>
              <a:t>Report Comparison</a:t>
            </a:r>
          </a:p>
        </p:txBody>
      </p:sp>
      <p:sp>
        <p:nvSpPr>
          <p:cNvPr id="22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fld id="{16BD495E-63BC-4776-BF44-68611D442160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52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7010" y="1053773"/>
            <a:ext cx="8222925" cy="4540157"/>
            <a:chOff x="-806289" y="1099855"/>
            <a:chExt cx="9367926" cy="4616299"/>
          </a:xfrm>
        </p:grpSpPr>
        <p:sp>
          <p:nvSpPr>
            <p:cNvPr id="7" name="Rectangle 6"/>
            <p:cNvSpPr/>
            <p:nvPr/>
          </p:nvSpPr>
          <p:spPr>
            <a:xfrm>
              <a:off x="494124" y="1099855"/>
              <a:ext cx="2600756" cy="3137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FY 2014 C&amp;R Report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33869" y="5001721"/>
              <a:ext cx="2727768" cy="3937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400" dirty="0" smtClean="0"/>
                <a:t>FY 2015 </a:t>
              </a:r>
              <a:r>
                <a:rPr lang="en-US" sz="1400" dirty="0"/>
                <a:t>GS Section – 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dirty="0"/>
                <a:t>Uses of Funds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806289" y="4214555"/>
              <a:ext cx="5201583" cy="1501599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</p:pic>
        <p:sp>
          <p:nvSpPr>
            <p:cNvPr id="19" name="Rectangle 18"/>
            <p:cNvSpPr/>
            <p:nvPr/>
          </p:nvSpPr>
          <p:spPr>
            <a:xfrm>
              <a:off x="396497" y="3769581"/>
              <a:ext cx="2796010" cy="2742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FY 2015 C&amp;R Report</a:t>
              </a:r>
              <a:endParaRPr lang="en-US" dirty="0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 flipV="1">
              <a:off x="3232908" y="5081009"/>
              <a:ext cx="1162387" cy="235169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Trayvon Braxton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06" y="1476202"/>
            <a:ext cx="4729428" cy="1507320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 flipV="1">
            <a:off x="3873294" y="2569750"/>
            <a:ext cx="1020313" cy="23129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b="71053"/>
          <a:stretch/>
        </p:blipFill>
        <p:spPr>
          <a:xfrm>
            <a:off x="4980158" y="1525738"/>
            <a:ext cx="3941828" cy="6675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t="86842"/>
          <a:stretch/>
        </p:blipFill>
        <p:spPr>
          <a:xfrm>
            <a:off x="4980158" y="2325449"/>
            <a:ext cx="3941828" cy="264825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943600" y="1040621"/>
            <a:ext cx="2394365" cy="413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FY 2015 </a:t>
            </a:r>
            <a:r>
              <a:rPr lang="en-US" sz="1400" dirty="0"/>
              <a:t>GS Section – </a:t>
            </a:r>
          </a:p>
          <a:p>
            <a:pPr algn="ctr">
              <a:lnSpc>
                <a:spcPct val="80000"/>
              </a:lnSpc>
            </a:pPr>
            <a:r>
              <a:rPr lang="en-US" sz="1400" dirty="0"/>
              <a:t>Sources of Funds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 flipV="1">
            <a:off x="7931602" y="2343490"/>
            <a:ext cx="1020313" cy="23129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59378" y="1640553"/>
            <a:ext cx="4032224" cy="986803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2392" y="5250619"/>
            <a:ext cx="3598958" cy="15239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6248" y="5397445"/>
            <a:ext cx="3505200" cy="524588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37" name="Rectangle 36"/>
          <p:cNvSpPr>
            <a:spLocks noChangeArrowheads="1"/>
          </p:cNvSpPr>
          <p:nvPr/>
        </p:nvSpPr>
        <p:spPr bwMode="auto">
          <a:xfrm flipV="1">
            <a:off x="8038596" y="5659739"/>
            <a:ext cx="1020313" cy="23129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439737">
            <a:off x="4909243" y="5292012"/>
            <a:ext cx="2862510" cy="24467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7734" y="2669367"/>
            <a:ext cx="3975511" cy="1749778"/>
          </a:xfrm>
          <a:prstGeom prst="rect">
            <a:avLst/>
          </a:prstGeom>
        </p:spPr>
      </p:pic>
      <p:sp>
        <p:nvSpPr>
          <p:cNvPr id="41" name="Right Arrow 40"/>
          <p:cNvSpPr/>
          <p:nvPr/>
        </p:nvSpPr>
        <p:spPr>
          <a:xfrm rot="21324818">
            <a:off x="5039614" y="2460197"/>
            <a:ext cx="2729999" cy="2607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7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I. Current Validations in OLDC: Household </a:t>
            </a:r>
            <a:r>
              <a:rPr lang="en-US" sz="2800" b="1" dirty="0"/>
              <a:t>Report </a:t>
            </a:r>
            <a:r>
              <a:rPr lang="en-US" sz="2800" b="1" dirty="0" smtClean="0"/>
              <a:t>Comparison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448879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dirty="0"/>
              <a:t>The Grantee Survey section of the LIHEAP Performance Data Form contains automated checks to compare </a:t>
            </a:r>
            <a:r>
              <a:rPr lang="en-US" sz="2700" dirty="0" smtClean="0"/>
              <a:t>FY 2015 </a:t>
            </a:r>
            <a:r>
              <a:rPr lang="en-US" sz="2700" dirty="0"/>
              <a:t>Grantee Survey data with </a:t>
            </a:r>
            <a:r>
              <a:rPr lang="en-US" sz="2700" dirty="0" smtClean="0"/>
              <a:t>FY 2015 </a:t>
            </a:r>
            <a:r>
              <a:rPr lang="en-US" sz="2700" dirty="0"/>
              <a:t>Household Report data.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/>
          </a:p>
          <a:p>
            <a:pPr lvl="1" indent="-39361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</a:pPr>
            <a:r>
              <a:rPr lang="en-US" sz="2000" i="1" dirty="0"/>
              <a:t>If a state obligates funds for a given assistance, then the state should have assisted households with that particular type of assistance</a:t>
            </a:r>
          </a:p>
          <a:p>
            <a:pPr lvl="1" indent="-39361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</a:pPr>
            <a:endParaRPr lang="en-US" sz="2000" i="1" dirty="0"/>
          </a:p>
          <a:p>
            <a:pPr lvl="1" indent="-39361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</a:pPr>
            <a:r>
              <a:rPr lang="en-US" sz="2000" i="1" dirty="0"/>
              <a:t>If a state assists households with a given assistance, then the state should have obligated funds for that particular type of </a:t>
            </a:r>
            <a:r>
              <a:rPr lang="en-US" sz="2000" i="1" dirty="0" smtClean="0"/>
              <a:t>assistance</a:t>
            </a:r>
          </a:p>
          <a:p>
            <a:pPr lvl="1" indent="-39361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</a:pPr>
            <a:endParaRPr lang="en-US" sz="2000" i="1" dirty="0"/>
          </a:p>
          <a:p>
            <a:pPr lvl="1" indent="-39361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</a:pPr>
            <a:r>
              <a:rPr lang="en-US" sz="2000" b="1" i="1" dirty="0"/>
              <a:t>NOTE:</a:t>
            </a:r>
            <a:r>
              <a:rPr lang="en-US" sz="2000" i="1" dirty="0"/>
              <a:t> If the two reports do not match, OLDC issues a </a:t>
            </a:r>
            <a:r>
              <a:rPr lang="en-US" sz="2000" b="1" i="1" dirty="0" smtClean="0"/>
              <a:t>WARNING</a:t>
            </a:r>
            <a:endParaRPr lang="en-US" sz="2000" i="1" dirty="0"/>
          </a:p>
          <a:p>
            <a:pPr marL="457095" lvl="1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457095" lvl="1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dirty="0"/>
              <a:t>Example – next slide</a:t>
            </a:r>
          </a:p>
        </p:txBody>
      </p:sp>
      <p:sp>
        <p:nvSpPr>
          <p:cNvPr id="6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fld id="{4212CB57-5205-4844-BC24-88CEDD922ACD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53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Trayvon Braxton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3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I. Current Validations in </a:t>
            </a:r>
            <a:r>
              <a:rPr lang="en-US" sz="2800" b="1" dirty="0" smtClean="0"/>
              <a:t>OLDC: Household </a:t>
            </a:r>
            <a:r>
              <a:rPr lang="en-US" sz="2800" b="1" dirty="0"/>
              <a:t>Report Comparison</a:t>
            </a:r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fld id="{497B4767-7B30-4A92-8322-6E4388B483D6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54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3400" y="1447800"/>
            <a:ext cx="7894620" cy="4904616"/>
            <a:chOff x="491783" y="1656616"/>
            <a:chExt cx="8498246" cy="484794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87149" y="4729160"/>
              <a:ext cx="4980148" cy="1775400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</p:pic>
        <p:sp>
          <p:nvSpPr>
            <p:cNvPr id="9" name="Rectangle 8"/>
            <p:cNvSpPr/>
            <p:nvPr/>
          </p:nvSpPr>
          <p:spPr>
            <a:xfrm>
              <a:off x="491783" y="1656616"/>
              <a:ext cx="2772139" cy="3810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FY 2015 </a:t>
              </a:r>
              <a:r>
                <a:rPr lang="en-US" sz="1600" dirty="0"/>
                <a:t>Household Report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29200" y="1960545"/>
              <a:ext cx="2772139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FY 2015 </a:t>
              </a:r>
              <a:r>
                <a:rPr lang="en-US" sz="1600" dirty="0"/>
                <a:t>Grantee Survey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8339" y="2447541"/>
              <a:ext cx="5421690" cy="1484434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</p:pic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 flipV="1">
              <a:off x="5667492" y="3581400"/>
              <a:ext cx="1190508" cy="2286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rot="1346767">
              <a:off x="3426789" y="3085281"/>
              <a:ext cx="2300871" cy="25789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Trayvon Braxton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7351" y="1962300"/>
            <a:ext cx="2084298" cy="25545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/>
          <a:srcRect b="6606"/>
          <a:stretch/>
        </p:blipFill>
        <p:spPr>
          <a:xfrm>
            <a:off x="2145117" y="2039943"/>
            <a:ext cx="1049371" cy="2476895"/>
          </a:xfrm>
          <a:prstGeom prst="rect">
            <a:avLst/>
          </a:prstGeom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 flipV="1">
            <a:off x="2209881" y="2503107"/>
            <a:ext cx="950603" cy="15239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596308" y="2272805"/>
            <a:ext cx="9843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22,000</a:t>
            </a:r>
            <a:endParaRPr lang="en-US" sz="105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/>
          <a:srcRect l="53945" t="18324" b="-1"/>
          <a:stretch/>
        </p:blipFill>
        <p:spPr>
          <a:xfrm>
            <a:off x="5366218" y="2388547"/>
            <a:ext cx="3061802" cy="78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9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I. Current Validations in OLDC: FY 2014 </a:t>
            </a:r>
            <a:r>
              <a:rPr lang="en-US" sz="2800" b="1" dirty="0"/>
              <a:t>vs. </a:t>
            </a:r>
            <a:r>
              <a:rPr lang="en-US" sz="2800" b="1" dirty="0" smtClean="0"/>
              <a:t>FY 2015 Comparison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4648199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dirty="0"/>
              <a:t>The Grantee Survey section of the LIHEAP Performance Data Form contains automated checks to compare </a:t>
            </a:r>
            <a:r>
              <a:rPr lang="en-US" sz="2700" dirty="0" smtClean="0"/>
              <a:t>FY 2014 </a:t>
            </a:r>
            <a:r>
              <a:rPr lang="en-US" sz="2700" dirty="0"/>
              <a:t>Grantee Survey data with </a:t>
            </a:r>
            <a:r>
              <a:rPr lang="en-US" sz="2700" dirty="0" smtClean="0"/>
              <a:t>FY 2015 </a:t>
            </a:r>
            <a:r>
              <a:rPr lang="en-US" sz="2700" dirty="0"/>
              <a:t>Grantee Survey data.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lvl="1" indent="-39361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</a:pPr>
            <a:r>
              <a:rPr lang="en-US" sz="2000" i="1" dirty="0"/>
              <a:t>If a state obligates funds for a given assistance in </a:t>
            </a:r>
            <a:r>
              <a:rPr lang="en-US" sz="2000" i="1" dirty="0" smtClean="0"/>
              <a:t>FY 2014, </a:t>
            </a:r>
            <a:r>
              <a:rPr lang="en-US" sz="2000" i="1" dirty="0"/>
              <a:t>then the state should have obligated funds for that particular type of assistance in </a:t>
            </a:r>
            <a:r>
              <a:rPr lang="en-US" sz="2000" i="1" dirty="0" smtClean="0"/>
              <a:t>FY 2015.</a:t>
            </a:r>
            <a:endParaRPr lang="en-US" sz="2000" i="1" dirty="0"/>
          </a:p>
          <a:p>
            <a:pPr lvl="1" indent="-39361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</a:pPr>
            <a:endParaRPr lang="en-US" sz="2000" i="1" dirty="0"/>
          </a:p>
          <a:p>
            <a:pPr lvl="1" indent="-39361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</a:pPr>
            <a:r>
              <a:rPr lang="en-US" sz="2000" i="1" dirty="0"/>
              <a:t>If a state obligates funds for a given assistance in </a:t>
            </a:r>
            <a:r>
              <a:rPr lang="en-US" sz="2000" i="1" dirty="0" smtClean="0"/>
              <a:t>FY 2015, </a:t>
            </a:r>
            <a:r>
              <a:rPr lang="en-US" sz="2000" i="1" dirty="0"/>
              <a:t>then the state should have obligated funds for that particular type of assistance in </a:t>
            </a:r>
            <a:r>
              <a:rPr lang="en-US" sz="2000" i="1" dirty="0" smtClean="0"/>
              <a:t>FY 2014.</a:t>
            </a:r>
          </a:p>
          <a:p>
            <a:pPr lvl="1" indent="-39361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</a:pPr>
            <a:endParaRPr lang="en-US" sz="2000" i="1" dirty="0"/>
          </a:p>
          <a:p>
            <a:pPr lvl="1" indent="-39361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</a:pPr>
            <a:r>
              <a:rPr lang="en-US" sz="2000" b="1" i="1" dirty="0"/>
              <a:t>NOTE:</a:t>
            </a:r>
            <a:r>
              <a:rPr lang="en-US" sz="2000" i="1" dirty="0"/>
              <a:t> If the two reports do not match, OLDC issues a </a:t>
            </a:r>
            <a:r>
              <a:rPr lang="en-US" sz="2000" b="1" i="1" dirty="0" smtClean="0"/>
              <a:t>WARNING</a:t>
            </a:r>
            <a:endParaRPr lang="en-US" sz="2000" i="1" dirty="0"/>
          </a:p>
          <a:p>
            <a:pPr marL="457095" lvl="1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dirty="0">
                <a:solidFill>
                  <a:prstClr val="black"/>
                </a:solidFill>
              </a:rPr>
              <a:t>Example – next slide</a:t>
            </a:r>
          </a:p>
          <a:p>
            <a:pPr lvl="1"/>
            <a:endParaRPr lang="en-US" sz="2000" dirty="0"/>
          </a:p>
          <a:p>
            <a:pPr marL="457095" lvl="1" indent="0">
              <a:buNone/>
            </a:pPr>
            <a:endParaRPr lang="en-US" dirty="0"/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fld id="{AF0C85B9-ABBE-4F53-A113-C81131A09D05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55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Trayvon Braxton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0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I. Current Validations in </a:t>
            </a:r>
            <a:r>
              <a:rPr lang="en-US" sz="2800" b="1" dirty="0" smtClean="0"/>
              <a:t>OLDC: FY </a:t>
            </a:r>
            <a:r>
              <a:rPr lang="en-US" sz="2800" b="1" dirty="0"/>
              <a:t>2014 vs. FY 2015 </a:t>
            </a:r>
            <a:r>
              <a:rPr lang="en-US" sz="2800" b="1" dirty="0" smtClean="0"/>
              <a:t>Comparison</a:t>
            </a:r>
            <a:endParaRPr lang="en-US" sz="28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1138" y="3264161"/>
            <a:ext cx="5276850" cy="122207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5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fld id="{094A1AF2-E035-41D1-A821-B5B7EFD300B4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56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12338" y="1214018"/>
            <a:ext cx="8564590" cy="5437754"/>
            <a:chOff x="-383165" y="1472603"/>
            <a:chExt cx="9478967" cy="5632428"/>
          </a:xfrm>
        </p:grpSpPr>
        <p:sp>
          <p:nvSpPr>
            <p:cNvPr id="11" name="Rectangle 10"/>
            <p:cNvSpPr/>
            <p:nvPr/>
          </p:nvSpPr>
          <p:spPr>
            <a:xfrm>
              <a:off x="6323663" y="3053376"/>
              <a:ext cx="2772139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FY 2015 Grantee Survey</a:t>
              </a:r>
              <a:endParaRPr lang="en-US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-383165" y="1472603"/>
              <a:ext cx="6622492" cy="5632428"/>
              <a:chOff x="-383165" y="1472603"/>
              <a:chExt cx="6622492" cy="5632428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7584" y="5037981"/>
                <a:ext cx="5171743" cy="2067050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</p:pic>
          <p:grpSp>
            <p:nvGrpSpPr>
              <p:cNvPr id="8" name="Group 7"/>
              <p:cNvGrpSpPr/>
              <p:nvPr/>
            </p:nvGrpSpPr>
            <p:grpSpPr>
              <a:xfrm>
                <a:off x="-383165" y="1472603"/>
                <a:ext cx="6517378" cy="2762062"/>
                <a:chOff x="-383165" y="1472603"/>
                <a:chExt cx="6517378" cy="2762062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-383165" y="1472603"/>
                  <a:ext cx="6468861" cy="1961772"/>
                  <a:chOff x="-383165" y="1472603"/>
                  <a:chExt cx="6468861" cy="1961772"/>
                </a:xfrm>
              </p:grpSpPr>
              <p:sp>
                <p:nvSpPr>
                  <p:cNvPr id="12" name="Rectangle 11"/>
                  <p:cNvSpPr/>
                  <p:nvPr/>
                </p:nvSpPr>
                <p:spPr>
                  <a:xfrm>
                    <a:off x="1149165" y="1472603"/>
                    <a:ext cx="3542081" cy="38100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FY 2014 Grantee Survey</a:t>
                    </a:r>
                    <a:endParaRPr lang="en-US" dirty="0"/>
                  </a:p>
                </p:txBody>
              </p:sp>
              <p:grpSp>
                <p:nvGrpSpPr>
                  <p:cNvPr id="3" name="Group 2"/>
                  <p:cNvGrpSpPr/>
                  <p:nvPr/>
                </p:nvGrpSpPr>
                <p:grpSpPr>
                  <a:xfrm>
                    <a:off x="-383165" y="1969089"/>
                    <a:ext cx="6468861" cy="1465286"/>
                    <a:chOff x="-383165" y="1969089"/>
                    <a:chExt cx="6468861" cy="1465286"/>
                  </a:xfrm>
                </p:grpSpPr>
                <p:pic>
                  <p:nvPicPr>
                    <p:cNvPr id="10" name="Picture 9"/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-383165" y="1969089"/>
                      <a:ext cx="6468861" cy="1465286"/>
                    </a:xfrm>
                    <a:prstGeom prst="rect">
                      <a:avLst/>
                    </a:prstGeom>
                    <a:ln w="28575">
                      <a:solidFill>
                        <a:schemeClr val="accent1"/>
                      </a:solidFill>
                    </a:ln>
                  </p:spPr>
                </p:pic>
                <p:sp>
                  <p:nvSpPr>
                    <p:cNvPr id="13" name="Rectangle 12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3602932" y="3214385"/>
                      <a:ext cx="945345" cy="213701"/>
                    </a:xfrm>
                    <a:prstGeom prst="rect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4" name="Right Arrow 13"/>
                <p:cNvSpPr/>
                <p:nvPr/>
              </p:nvSpPr>
              <p:spPr>
                <a:xfrm rot="2648525">
                  <a:off x="4553404" y="3883067"/>
                  <a:ext cx="1580809" cy="351598"/>
                </a:xfrm>
                <a:prstGeom prst="right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7" name="Rounded Rectangle 16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Trayvon Braxton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84182" t="55032" r="545"/>
          <a:stretch/>
        </p:blipFill>
        <p:spPr>
          <a:xfrm>
            <a:off x="7392594" y="3264162"/>
            <a:ext cx="1065394" cy="4467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8019" y="1656328"/>
            <a:ext cx="719169" cy="67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6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I. Current Validations in OLDC: Sources of Funds vs. Uses of Funds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4648199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dirty="0"/>
              <a:t>The Grantee Survey section of the LIHEAP Performance Data Form </a:t>
            </a:r>
            <a:r>
              <a:rPr lang="en-US" sz="2700" dirty="0" smtClean="0"/>
              <a:t>contains an </a:t>
            </a:r>
            <a:r>
              <a:rPr lang="en-US" sz="2700" dirty="0"/>
              <a:t>automated </a:t>
            </a:r>
            <a:r>
              <a:rPr lang="en-US" sz="2700" dirty="0" smtClean="0"/>
              <a:t>check </a:t>
            </a:r>
            <a:r>
              <a:rPr lang="en-US" sz="2700" dirty="0"/>
              <a:t>to </a:t>
            </a:r>
            <a:r>
              <a:rPr lang="en-US" sz="2700" dirty="0" smtClean="0"/>
              <a:t>compare a grantee’s reported </a:t>
            </a:r>
            <a:r>
              <a:rPr lang="en-US" sz="2700" b="1" dirty="0" smtClean="0"/>
              <a:t>total ‘Sources of Funds’ in Section III with its total ‘Uses of Funds’ in Section IV</a:t>
            </a:r>
            <a:endParaRPr lang="en-US" sz="2700" b="1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lvl="1" indent="-39361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</a:pPr>
            <a:r>
              <a:rPr lang="en-US" sz="2000" i="1" dirty="0" smtClean="0"/>
              <a:t>Grantees’ total ‘Sources of Funds’ </a:t>
            </a:r>
            <a:r>
              <a:rPr lang="en-US" sz="2000" i="1" dirty="0"/>
              <a:t>(</a:t>
            </a:r>
            <a:r>
              <a:rPr lang="en-US" sz="2000" i="1" dirty="0" smtClean="0"/>
              <a:t>Section III: Line 11) should equal grantees’ total ‘Uses of Funds’ (Section IV: Line 15)</a:t>
            </a:r>
            <a:endParaRPr lang="en-US" sz="2000" i="1" dirty="0"/>
          </a:p>
          <a:p>
            <a:pPr marL="349170" lvl="1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endParaRPr lang="en-US" sz="2000" i="1" dirty="0"/>
          </a:p>
          <a:p>
            <a:pPr lvl="1" indent="-39361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</a:pPr>
            <a:r>
              <a:rPr lang="en-US" sz="2000" b="1" i="1" dirty="0"/>
              <a:t>NOTE:</a:t>
            </a:r>
            <a:r>
              <a:rPr lang="en-US" sz="2000" i="1" dirty="0"/>
              <a:t> If the two </a:t>
            </a:r>
            <a:r>
              <a:rPr lang="en-US" sz="2000" i="1" dirty="0" smtClean="0"/>
              <a:t>line items </a:t>
            </a:r>
            <a:r>
              <a:rPr lang="en-US" sz="2000" i="1" dirty="0"/>
              <a:t>do not match, OLDC issues a </a:t>
            </a:r>
            <a:r>
              <a:rPr lang="en-US" sz="2000" b="1" i="1" dirty="0" smtClean="0"/>
              <a:t>WARNING</a:t>
            </a:r>
            <a:endParaRPr lang="en-US" sz="2000" i="1" dirty="0"/>
          </a:p>
          <a:p>
            <a:pPr marL="457095" lvl="1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dirty="0">
                <a:solidFill>
                  <a:prstClr val="black"/>
                </a:solidFill>
              </a:rPr>
              <a:t>Example – next slide</a:t>
            </a:r>
          </a:p>
          <a:p>
            <a:pPr lvl="1"/>
            <a:endParaRPr lang="en-US" sz="2000" dirty="0"/>
          </a:p>
          <a:p>
            <a:pPr marL="457095" lvl="1" indent="0">
              <a:buNone/>
            </a:pPr>
            <a:endParaRPr lang="en-US" dirty="0"/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fld id="{30B5B0F4-5B18-4B0A-A28F-6346766523C4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57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Trayvon Braxton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77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I. Current Validations in OLDC: Sources of Funds vs. Uses of Funds</a:t>
            </a:r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fld id="{0BCBE93F-85D2-491C-BE0C-DFFC2856588B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58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Trayvon Braxton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150" y="3937782"/>
            <a:ext cx="3144039" cy="207912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842489" y="1131412"/>
            <a:ext cx="2394365" cy="413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FY 2015 </a:t>
            </a:r>
            <a:r>
              <a:rPr lang="en-US" sz="1400" dirty="0"/>
              <a:t>GS Section – </a:t>
            </a:r>
          </a:p>
          <a:p>
            <a:pPr algn="ctr">
              <a:lnSpc>
                <a:spcPct val="80000"/>
              </a:lnSpc>
            </a:pPr>
            <a:r>
              <a:rPr lang="en-US" sz="1400" dirty="0"/>
              <a:t>Sources of Funds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97060" y="1607621"/>
            <a:ext cx="2394365" cy="413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400" dirty="0" smtClean="0"/>
              <a:t>FY 2015 </a:t>
            </a:r>
            <a:r>
              <a:rPr lang="en-US" sz="1400" dirty="0"/>
              <a:t>GS Section – </a:t>
            </a:r>
          </a:p>
          <a:p>
            <a:pPr algn="ctr">
              <a:lnSpc>
                <a:spcPct val="80000"/>
              </a:lnSpc>
            </a:pPr>
            <a:r>
              <a:rPr lang="en-US" sz="1400" dirty="0" smtClean="0"/>
              <a:t>Uses </a:t>
            </a:r>
            <a:r>
              <a:rPr lang="en-US" sz="1400" dirty="0"/>
              <a:t>of Funds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879" y="2318625"/>
            <a:ext cx="4606725" cy="783663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287" y="2615048"/>
            <a:ext cx="784225" cy="482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18287" y="2703460"/>
            <a:ext cx="8778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+mn-lt"/>
              </a:rPr>
              <a:t>$98,300,000</a:t>
            </a:r>
            <a:endParaRPr lang="en-US" sz="1000" b="1" dirty="0">
              <a:latin typeface="+mn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t="12351"/>
          <a:stretch/>
        </p:blipFill>
        <p:spPr>
          <a:xfrm>
            <a:off x="412979" y="1804959"/>
            <a:ext cx="2356783" cy="26718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9762" y="1828249"/>
            <a:ext cx="934184" cy="26757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979" y="1627741"/>
            <a:ext cx="3297297" cy="200508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 flipV="1">
            <a:off x="2759492" y="4280864"/>
            <a:ext cx="954724" cy="19591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 flipV="1">
            <a:off x="6639718" y="2684466"/>
            <a:ext cx="762794" cy="27290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20139385">
            <a:off x="3786037" y="3463030"/>
            <a:ext cx="2815207" cy="33944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3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b="1" dirty="0" smtClean="0"/>
              <a:t>II.</a:t>
            </a:r>
            <a:r>
              <a:rPr lang="en-US" sz="3000" b="1" dirty="0" smtClean="0">
                <a:solidFill>
                  <a:srgbClr val="FF0000"/>
                </a:solidFill>
              </a:rPr>
              <a:t> </a:t>
            </a:r>
            <a:r>
              <a:rPr lang="en-US" sz="3000" b="1" dirty="0" smtClean="0"/>
              <a:t>Manual Validations by APPRISE: State Plan Income Threshold Comparison 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3"/>
            <a:ext cx="8382000" cy="4442336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500" dirty="0"/>
              <a:t>After states submit their Grantee Survey section of the Performance Data Form, APPRISE will compare reported income thresholds in the </a:t>
            </a:r>
            <a:r>
              <a:rPr lang="en-US" sz="2500" dirty="0" smtClean="0"/>
              <a:t>FY 2015 </a:t>
            </a:r>
            <a:r>
              <a:rPr lang="en-US" sz="2500" dirty="0"/>
              <a:t>Grantee Survey to income thresholds reported in the </a:t>
            </a:r>
            <a:r>
              <a:rPr lang="en-US" sz="2500" dirty="0" smtClean="0"/>
              <a:t>FY 2015 </a:t>
            </a:r>
            <a:r>
              <a:rPr lang="en-US" sz="2500" dirty="0"/>
              <a:t>State Plan.</a:t>
            </a:r>
          </a:p>
        </p:txBody>
      </p:sp>
      <p:sp>
        <p:nvSpPr>
          <p:cNvPr id="9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fld id="{53838DFA-9EF6-4F2B-9B47-2C2B7933A2F1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59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18704" y="2971623"/>
            <a:ext cx="7306695" cy="2848601"/>
            <a:chOff x="375214" y="2592916"/>
            <a:chExt cx="7673411" cy="322748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600" y="4679904"/>
              <a:ext cx="7058025" cy="1140498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</p:pic>
        <p:sp>
          <p:nvSpPr>
            <p:cNvPr id="6" name="Right Arrow 5"/>
            <p:cNvSpPr/>
            <p:nvPr/>
          </p:nvSpPr>
          <p:spPr>
            <a:xfrm rot="3306004">
              <a:off x="6688902" y="4734409"/>
              <a:ext cx="1286523" cy="25789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5214" y="2592916"/>
              <a:ext cx="3510986" cy="16918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/>
                <a:t>Please be sure to report Income Thresholds using the Poverty Guidelines or State Median Income available at the beginning of the FFY.</a:t>
              </a:r>
            </a:p>
            <a:p>
              <a:pPr algn="ctr">
                <a:lnSpc>
                  <a:spcPct val="50000"/>
                </a:lnSpc>
              </a:pPr>
              <a:endParaRPr lang="en-US" sz="1300" b="1" dirty="0"/>
            </a:p>
            <a:p>
              <a:pPr algn="ctr"/>
              <a:r>
                <a:rPr lang="en-US" sz="1300" b="1" dirty="0">
                  <a:solidFill>
                    <a:schemeClr val="bg1"/>
                  </a:solidFill>
                </a:rPr>
                <a:t>- </a:t>
              </a:r>
              <a:r>
                <a:rPr lang="en-US" sz="1300" b="1" dirty="0"/>
                <a:t>FY 2014 HHS Poverty Guidelines</a:t>
              </a:r>
            </a:p>
            <a:p>
              <a:pPr algn="ctr"/>
              <a:r>
                <a:rPr lang="en-US" sz="1300" b="1" dirty="0"/>
                <a:t>- FY 2015 State Median Income</a:t>
              </a: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Trayvon Braxton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849" y="2932410"/>
            <a:ext cx="4267200" cy="1571625"/>
          </a:xfrm>
          <a:prstGeom prst="rect">
            <a:avLst/>
          </a:prstGeom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 flipV="1">
            <a:off x="5005157" y="4194819"/>
            <a:ext cx="2190356" cy="22760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634043" y="3022013"/>
            <a:ext cx="7479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 2015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91612" y="4233856"/>
            <a:ext cx="8281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 2015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38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/>
        </p:spPr>
        <p:txBody>
          <a:bodyPr/>
          <a:lstStyle/>
          <a:p>
            <a:r>
              <a:rPr lang="en-US" b="1" dirty="0" smtClean="0"/>
              <a:t>Section #1</a:t>
            </a:r>
            <a:r>
              <a:rPr lang="en-US" dirty="0" smtClean="0"/>
              <a:t> – </a:t>
            </a:r>
            <a:r>
              <a:rPr lang="en-US" b="1" dirty="0" smtClean="0"/>
              <a:t>OLDC Access Interface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r>
              <a:rPr lang="en-US" sz="2800" dirty="0"/>
              <a:t>Previous webinars providing detailed instructions for OLDC access are located on the </a:t>
            </a:r>
            <a:r>
              <a:rPr lang="en-US" sz="2800" dirty="0" smtClean="0"/>
              <a:t>ACF website:</a:t>
            </a:r>
            <a:endParaRPr lang="en-US" sz="2800" dirty="0"/>
          </a:p>
          <a:p>
            <a:pPr marL="0" indent="0">
              <a:lnSpc>
                <a:spcPct val="50000"/>
              </a:lnSpc>
              <a:buNone/>
            </a:pPr>
            <a:endParaRPr lang="en-US" sz="2400" dirty="0"/>
          </a:p>
          <a:p>
            <a:pPr marL="349170" indent="0">
              <a:buNone/>
            </a:pPr>
            <a:r>
              <a:rPr lang="en-US" sz="2800" b="1" dirty="0">
                <a:hlinkClick r:id="rId2"/>
              </a:rPr>
              <a:t>http://</a:t>
            </a:r>
            <a:r>
              <a:rPr lang="en-US" sz="2800" b="1" dirty="0" smtClean="0">
                <a:hlinkClick r:id="rId2"/>
              </a:rPr>
              <a:t>www.acf.hhs.gov/programs/ocs/resource/liheap-trainings</a:t>
            </a:r>
            <a:endParaRPr lang="en-US" sz="2800" b="1" dirty="0" smtClean="0"/>
          </a:p>
          <a:p>
            <a:pPr marL="349170" indent="0">
              <a:buNone/>
            </a:pPr>
            <a:endParaRPr lang="en-US" sz="2800" b="1" dirty="0"/>
          </a:p>
        </p:txBody>
      </p:sp>
      <p:sp>
        <p:nvSpPr>
          <p:cNvPr id="8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6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Trayvon Braxton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65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II.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/>
              <a:t>Manual Validations by </a:t>
            </a:r>
            <a:r>
              <a:rPr lang="en-US" sz="2800" b="1" dirty="0" smtClean="0"/>
              <a:t>APPRISE: </a:t>
            </a:r>
            <a:r>
              <a:rPr lang="en-US" sz="2800" b="1" dirty="0"/>
              <a:t>State Plan </a:t>
            </a:r>
            <a:r>
              <a:rPr lang="en-US" sz="2800" b="1" dirty="0" smtClean="0"/>
              <a:t>Comparison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After states submit their Grantee Survey section of the Performance Data Form, APPRISE </a:t>
            </a:r>
            <a:r>
              <a:rPr lang="en-US" sz="2800" dirty="0" smtClean="0"/>
              <a:t> will also manually </a:t>
            </a:r>
            <a:r>
              <a:rPr lang="en-US" sz="2800" dirty="0"/>
              <a:t>compare grantees’ FY 2015 State Plan data with their FY 2015 Grantee Survey data.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/>
          </a:p>
          <a:p>
            <a:pPr lvl="1" indent="-39361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</a:pPr>
            <a:r>
              <a:rPr lang="en-US" sz="2000" i="1" dirty="0" smtClean="0"/>
              <a:t>If </a:t>
            </a:r>
            <a:r>
              <a:rPr lang="en-US" sz="2000" i="1" dirty="0"/>
              <a:t>a state reports providing assistance for a particular type of assistance for </a:t>
            </a:r>
            <a:r>
              <a:rPr lang="en-US" sz="2000" i="1" dirty="0" smtClean="0"/>
              <a:t>FY </a:t>
            </a:r>
            <a:r>
              <a:rPr lang="en-US" sz="2000" i="1" dirty="0"/>
              <a:t>2015 in </a:t>
            </a:r>
            <a:r>
              <a:rPr lang="en-US" sz="2000" i="1" dirty="0" smtClean="0"/>
              <a:t>its State Plan, </a:t>
            </a:r>
            <a:r>
              <a:rPr lang="en-US" sz="2000" i="1" dirty="0"/>
              <a:t>then the state should have </a:t>
            </a:r>
            <a:r>
              <a:rPr lang="en-US" sz="2000" i="1" dirty="0" smtClean="0"/>
              <a:t>obligated funds for </a:t>
            </a:r>
            <a:r>
              <a:rPr lang="en-US" sz="2000" i="1" dirty="0"/>
              <a:t>that particular type of </a:t>
            </a:r>
            <a:r>
              <a:rPr lang="en-US" sz="2000" i="1" dirty="0" smtClean="0"/>
              <a:t>assistance in its Grantee Survey.</a:t>
            </a:r>
            <a:endParaRPr lang="en-US" sz="2000" i="1" dirty="0"/>
          </a:p>
          <a:p>
            <a:pPr lvl="1" indent="-39361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</a:pPr>
            <a:endParaRPr lang="en-US" sz="2000" i="1" dirty="0"/>
          </a:p>
          <a:p>
            <a:pPr lvl="1" indent="-39361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</a:pPr>
            <a:r>
              <a:rPr lang="en-US" sz="2000" i="1" dirty="0"/>
              <a:t>If a state obligated funds for</a:t>
            </a:r>
            <a:r>
              <a:rPr lang="en-US" sz="2000" i="1" dirty="0" smtClean="0"/>
              <a:t> </a:t>
            </a:r>
            <a:r>
              <a:rPr lang="en-US" sz="2000" i="1" dirty="0"/>
              <a:t>a given </a:t>
            </a:r>
            <a:r>
              <a:rPr lang="en-US" sz="2000" i="1" dirty="0" smtClean="0"/>
              <a:t>assistance in its Grantee Survey, </a:t>
            </a:r>
            <a:r>
              <a:rPr lang="en-US" sz="2000" i="1" dirty="0"/>
              <a:t>then the state should have </a:t>
            </a:r>
            <a:r>
              <a:rPr lang="en-US" sz="2000" i="1" dirty="0" smtClean="0"/>
              <a:t>reported </a:t>
            </a:r>
            <a:r>
              <a:rPr lang="en-US" sz="2000" i="1" dirty="0"/>
              <a:t>providing assistance for </a:t>
            </a:r>
            <a:r>
              <a:rPr lang="en-US" sz="2000" i="1" dirty="0" smtClean="0"/>
              <a:t>that </a:t>
            </a:r>
            <a:r>
              <a:rPr lang="en-US" sz="2000" i="1" dirty="0"/>
              <a:t>particular type of </a:t>
            </a:r>
            <a:r>
              <a:rPr lang="en-US" sz="2000" i="1" dirty="0" smtClean="0"/>
              <a:t>assistance in </a:t>
            </a:r>
            <a:r>
              <a:rPr lang="en-US" sz="2000" i="1" dirty="0"/>
              <a:t>its State </a:t>
            </a:r>
            <a:r>
              <a:rPr lang="en-US" sz="2000" i="1" dirty="0" smtClean="0"/>
              <a:t>Plan. </a:t>
            </a:r>
          </a:p>
          <a:p>
            <a:pPr lvl="1" indent="-39361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Ø"/>
            </a:pPr>
            <a:endParaRPr lang="en-US" sz="2000" i="1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dirty="0" smtClean="0"/>
              <a:t>Example </a:t>
            </a:r>
            <a:r>
              <a:rPr lang="en-US" sz="2700" dirty="0"/>
              <a:t>– next slide</a:t>
            </a:r>
            <a:endParaRPr lang="en-US" dirty="0"/>
          </a:p>
        </p:txBody>
      </p:sp>
      <p:sp>
        <p:nvSpPr>
          <p:cNvPr id="4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fld id="{E94474F2-E754-48B9-AACF-AC39F9320322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60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Trayvon Braxton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 dirty="0" smtClean="0"/>
              <a:t>II. </a:t>
            </a:r>
            <a:r>
              <a:rPr lang="en-US" sz="2700" b="1" dirty="0"/>
              <a:t>Manual </a:t>
            </a:r>
            <a:r>
              <a:rPr lang="en-US" sz="2700" b="1" dirty="0" smtClean="0"/>
              <a:t>Validations </a:t>
            </a:r>
            <a:r>
              <a:rPr lang="en-US" sz="2700" b="1" dirty="0"/>
              <a:t>by APPRISE: State Plan Comparison </a:t>
            </a:r>
            <a:endParaRPr lang="en-US" sz="2700" dirty="0"/>
          </a:p>
        </p:txBody>
      </p:sp>
      <p:sp>
        <p:nvSpPr>
          <p:cNvPr id="4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fld id="{9E613ED1-72E1-442F-9829-7BCF95832C46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61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Trayvon Braxton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0101" y="1695496"/>
            <a:ext cx="2244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FY 2015 – Model Plan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030" y="2186759"/>
            <a:ext cx="3963970" cy="293497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27030" y="3978707"/>
            <a:ext cx="3963970" cy="177422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29300" y="1695496"/>
            <a:ext cx="2362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FY 2015 – Grantee Survey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265724"/>
            <a:ext cx="4192575" cy="193629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6858000" y="3938552"/>
            <a:ext cx="685800" cy="217577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273550" y="3943589"/>
            <a:ext cx="368300" cy="2584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5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</a:t>
            </a:r>
            <a:r>
              <a:rPr lang="en-US" b="1" dirty="0" smtClean="0"/>
              <a:t>ection #4 </a:t>
            </a:r>
            <a:r>
              <a:rPr lang="en-US" dirty="0"/>
              <a:t>– </a:t>
            </a:r>
            <a:r>
              <a:rPr lang="en-US" b="1" dirty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3"/>
            <a:ext cx="8229600" cy="3879197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prstClr val="black"/>
                </a:solidFill>
              </a:rPr>
              <a:t>Grantee Questions regarding the </a:t>
            </a:r>
            <a:r>
              <a:rPr lang="en-US" b="1" dirty="0" smtClean="0">
                <a:solidFill>
                  <a:prstClr val="black"/>
                </a:solidFill>
              </a:rPr>
              <a:t>validations in </a:t>
            </a:r>
            <a:r>
              <a:rPr lang="en-US" b="1" dirty="0">
                <a:solidFill>
                  <a:prstClr val="black"/>
                </a:solidFill>
              </a:rPr>
              <a:t>the ‘Uses of Funds’ part of the </a:t>
            </a:r>
            <a:r>
              <a:rPr lang="en-US" b="1" dirty="0" smtClean="0">
                <a:solidFill>
                  <a:prstClr val="black"/>
                </a:solidFill>
              </a:rPr>
              <a:t>Grantee Survey section?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228601" y="6340475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fld id="{7BEF25E1-E722-41DE-9C8A-882D81C9BE3D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62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Melissa Torgerson</a:t>
            </a:r>
          </a:p>
        </p:txBody>
      </p:sp>
    </p:spTree>
    <p:extLst>
      <p:ext uri="{BB962C8B-B14F-4D97-AF65-F5344CB8AC3E}">
        <p14:creationId xmlns:p14="http://schemas.microsoft.com/office/powerpoint/2010/main" val="258294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GoToWebinar</a:t>
            </a:r>
            <a:r>
              <a:rPr lang="en-US" dirty="0"/>
              <a:t> – </a:t>
            </a:r>
            <a:r>
              <a:rPr lang="en-US" b="1" dirty="0"/>
              <a:t>Asking a Question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610600" cy="517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fld id="{A5BC0B8F-89F7-4E9E-9DC4-DD682120548E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63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284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Upcoming Reporting Deadlines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3"/>
            <a:ext cx="8229600" cy="4564997"/>
          </a:xfrm>
        </p:spPr>
        <p:txBody>
          <a:bodyPr/>
          <a:lstStyle/>
          <a:p>
            <a:pPr marL="396784" indent="-396784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Final </a:t>
            </a:r>
            <a:r>
              <a:rPr lang="en-US" dirty="0" smtClean="0"/>
              <a:t>FY 2015 </a:t>
            </a:r>
            <a:r>
              <a:rPr lang="en-US" dirty="0"/>
              <a:t>Household Report D</a:t>
            </a:r>
            <a:r>
              <a:rPr lang="en-US" dirty="0" smtClean="0"/>
              <a:t>ata</a:t>
            </a:r>
          </a:p>
          <a:p>
            <a:pPr marL="396784" indent="-396784">
              <a:lnSpc>
                <a:spcPct val="5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966567" lvl="1" indent="-569783">
              <a:lnSpc>
                <a:spcPct val="90000"/>
              </a:lnSpc>
              <a:spcBef>
                <a:spcPts val="0"/>
              </a:spcBef>
              <a:buSzPct val="80000"/>
              <a:buFont typeface="Wingdings" pitchFamily="2" charset="2"/>
              <a:buChar char="Ø"/>
            </a:pPr>
            <a:r>
              <a:rPr lang="en-US" sz="2600" dirty="0" smtClean="0"/>
              <a:t>Submitted in OLDC on </a:t>
            </a:r>
            <a:r>
              <a:rPr lang="en-US" sz="2600" b="1" dirty="0" smtClean="0"/>
              <a:t>December 31</a:t>
            </a:r>
            <a:r>
              <a:rPr lang="en-US" sz="2600" b="1" baseline="30000" dirty="0" smtClean="0"/>
              <a:t>th</a:t>
            </a:r>
            <a:r>
              <a:rPr lang="en-US" sz="2600" b="1" dirty="0"/>
              <a:t>, </a:t>
            </a:r>
            <a:r>
              <a:rPr lang="en-US" sz="2600" b="1" dirty="0" smtClean="0"/>
              <a:t>2015</a:t>
            </a:r>
          </a:p>
          <a:p>
            <a:pPr marL="457095" lvl="1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4000" dirty="0"/>
          </a:p>
          <a:p>
            <a:pPr marL="396784" indent="-396784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FY 2015 </a:t>
            </a:r>
            <a:r>
              <a:rPr lang="en-US" dirty="0"/>
              <a:t>Performance Data </a:t>
            </a:r>
            <a:r>
              <a:rPr lang="en-US" dirty="0" smtClean="0"/>
              <a:t>Form</a:t>
            </a:r>
          </a:p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endParaRPr lang="en-US" dirty="0"/>
          </a:p>
          <a:p>
            <a:pPr marL="966567" lvl="1" indent="-569783">
              <a:lnSpc>
                <a:spcPct val="90000"/>
              </a:lnSpc>
              <a:spcBef>
                <a:spcPts val="0"/>
              </a:spcBef>
              <a:buSzPct val="80000"/>
              <a:buFont typeface="Wingdings" pitchFamily="2" charset="2"/>
              <a:buChar char="Ø"/>
            </a:pPr>
            <a:r>
              <a:rPr lang="en-US" sz="2600" b="1" i="1" dirty="0" smtClean="0"/>
              <a:t>FY 2015 </a:t>
            </a:r>
            <a:r>
              <a:rPr lang="en-US" sz="2600" b="1" i="1" dirty="0"/>
              <a:t>Grantee Survey data </a:t>
            </a:r>
            <a:r>
              <a:rPr lang="en-US" sz="2600" b="1" i="1" dirty="0" smtClean="0"/>
              <a:t>portion must </a:t>
            </a:r>
            <a:r>
              <a:rPr lang="en-US" sz="2600" b="1" i="1" dirty="0"/>
              <a:t>be submitted in OLDC by </a:t>
            </a:r>
            <a:r>
              <a:rPr lang="en-US" sz="2600" b="1" i="1" dirty="0" smtClean="0"/>
              <a:t>February 4</a:t>
            </a:r>
            <a:r>
              <a:rPr lang="en-US" sz="2600" b="1" i="1" baseline="30000" dirty="0" smtClean="0"/>
              <a:t>th</a:t>
            </a:r>
            <a:r>
              <a:rPr lang="en-US" sz="2600" b="1" i="1" dirty="0" smtClean="0"/>
              <a:t>, </a:t>
            </a:r>
            <a:r>
              <a:rPr lang="en-US" sz="2600" b="1" i="1" dirty="0"/>
              <a:t>2016</a:t>
            </a:r>
            <a:r>
              <a:rPr lang="en-US" sz="2600" b="1" i="1" dirty="0" smtClean="0"/>
              <a:t>.</a:t>
            </a:r>
          </a:p>
          <a:p>
            <a:pPr marL="966567" lvl="1" indent="-569783">
              <a:lnSpc>
                <a:spcPct val="90000"/>
              </a:lnSpc>
              <a:spcBef>
                <a:spcPts val="0"/>
              </a:spcBef>
              <a:buNone/>
            </a:pPr>
            <a:endParaRPr lang="en-US" sz="2600" dirty="0"/>
          </a:p>
          <a:p>
            <a:pPr marL="966567" lvl="1" indent="-569783">
              <a:lnSpc>
                <a:spcPct val="90000"/>
              </a:lnSpc>
              <a:spcBef>
                <a:spcPts val="0"/>
              </a:spcBef>
              <a:buSzPct val="80000"/>
              <a:buFont typeface="Wingdings" pitchFamily="2" charset="2"/>
              <a:buChar char="Ø"/>
            </a:pPr>
            <a:r>
              <a:rPr lang="en-US" sz="2600" dirty="0" smtClean="0"/>
              <a:t>FY 2015 </a:t>
            </a:r>
            <a:r>
              <a:rPr lang="en-US" sz="2600" dirty="0"/>
              <a:t>Performance Measures data </a:t>
            </a:r>
            <a:r>
              <a:rPr lang="en-US" sz="2600" dirty="0" smtClean="0"/>
              <a:t>portion is </a:t>
            </a:r>
            <a:r>
              <a:rPr lang="en-US" sz="2600" b="1" dirty="0" smtClean="0"/>
              <a:t>OPTIONAL</a:t>
            </a:r>
            <a:r>
              <a:rPr lang="en-US" sz="2600" dirty="0" smtClean="0"/>
              <a:t> </a:t>
            </a:r>
            <a:r>
              <a:rPr lang="en-US" sz="2600" dirty="0"/>
              <a:t>for grantees to submit for </a:t>
            </a:r>
            <a:r>
              <a:rPr lang="en-US" sz="2600" dirty="0" smtClean="0"/>
              <a:t>FY 2015.</a:t>
            </a:r>
            <a:endParaRPr lang="en-US" sz="2600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fld id="{33FBD1FA-E1FD-42D4-886F-EDE28C2D1647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64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Melissa Torgerson</a:t>
            </a:r>
          </a:p>
        </p:txBody>
      </p:sp>
    </p:spTree>
    <p:extLst>
      <p:ext uri="{BB962C8B-B14F-4D97-AF65-F5344CB8AC3E}">
        <p14:creationId xmlns:p14="http://schemas.microsoft.com/office/powerpoint/2010/main" val="308982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Resources: </a:t>
            </a:r>
            <a:r>
              <a:rPr lang="en-US" b="1" dirty="0" smtClean="0"/>
              <a:t> Grantee Support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641197"/>
          </a:xfrm>
        </p:spPr>
        <p:txBody>
          <a:bodyPr/>
          <a:lstStyle/>
          <a:p>
            <a:r>
              <a:rPr lang="en-US" dirty="0"/>
              <a:t>OCS liaisons</a:t>
            </a:r>
          </a:p>
          <a:p>
            <a:pPr lvl="1"/>
            <a:r>
              <a:rPr lang="en-US" dirty="0">
                <a:hlinkClick r:id="rId2"/>
              </a:rPr>
              <a:t>http://www.acf.hhs.gov/programs/ocs/resource/division-of-energy-assistance-federal-staff</a:t>
            </a:r>
            <a:endParaRPr lang="en-US" dirty="0"/>
          </a:p>
          <a:p>
            <a:r>
              <a:rPr lang="en-US" dirty="0"/>
              <a:t>OLDC Support Center</a:t>
            </a:r>
          </a:p>
          <a:p>
            <a:pPr lvl="1"/>
            <a:r>
              <a:rPr lang="en-US" i="1" dirty="0">
                <a:solidFill>
                  <a:schemeClr val="accent1"/>
                </a:solidFill>
              </a:rPr>
              <a:t>app_support@acf.hhs.gov  </a:t>
            </a:r>
            <a:r>
              <a:rPr lang="en-US" dirty="0"/>
              <a:t>or 866-577-0771</a:t>
            </a:r>
          </a:p>
          <a:p>
            <a:r>
              <a:rPr lang="en-US" dirty="0"/>
              <a:t>APPRISE Team</a:t>
            </a:r>
          </a:p>
          <a:p>
            <a:pPr lvl="1"/>
            <a:r>
              <a:rPr lang="en-US" sz="2000" dirty="0"/>
              <a:t>Trayvon Braxton, </a:t>
            </a:r>
            <a:r>
              <a:rPr lang="en-US" sz="2000" dirty="0">
                <a:hlinkClick r:id="rId3"/>
              </a:rPr>
              <a:t>Trayvon-Braxton@appriseinc.org</a:t>
            </a:r>
            <a:r>
              <a:rPr lang="en-US" sz="2000" dirty="0"/>
              <a:t> 609-252-9053</a:t>
            </a:r>
          </a:p>
          <a:p>
            <a:pPr lvl="1"/>
            <a:r>
              <a:rPr lang="en-US" sz="2000" dirty="0"/>
              <a:t>Gina Talt, </a:t>
            </a:r>
            <a:r>
              <a:rPr lang="en-US" sz="2000" dirty="0">
                <a:hlinkClick r:id="rId4"/>
              </a:rPr>
              <a:t>Gina-Talt@appriseinc.org</a:t>
            </a:r>
            <a:r>
              <a:rPr lang="en-US" sz="2000" dirty="0"/>
              <a:t> 609-252-9052</a:t>
            </a:r>
          </a:p>
          <a:p>
            <a:pPr lvl="1"/>
            <a:r>
              <a:rPr lang="en-US" sz="2000" dirty="0"/>
              <a:t>Melissa </a:t>
            </a:r>
            <a:r>
              <a:rPr lang="en-US" sz="2000" dirty="0" err="1"/>
              <a:t>Torgerson</a:t>
            </a:r>
            <a:r>
              <a:rPr lang="en-US" sz="2000" dirty="0"/>
              <a:t>, </a:t>
            </a:r>
            <a:r>
              <a:rPr lang="en-US" sz="2000" dirty="0">
                <a:hlinkClick r:id="rId5"/>
              </a:rPr>
              <a:t>melissa@verveassociates.net</a:t>
            </a:r>
            <a:endParaRPr lang="en-US" sz="2000" dirty="0"/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fld id="{A604F1B9-F464-4849-9F76-29B2D23858F6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65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Melissa Torgerson</a:t>
            </a:r>
          </a:p>
        </p:txBody>
      </p:sp>
    </p:spTree>
    <p:extLst>
      <p:ext uri="{BB962C8B-B14F-4D97-AF65-F5344CB8AC3E}">
        <p14:creationId xmlns:p14="http://schemas.microsoft.com/office/powerpoint/2010/main" val="20616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FY 2015 </a:t>
            </a:r>
            <a:r>
              <a:rPr lang="en-US" b="1" dirty="0"/>
              <a:t>Performance Data Form</a:t>
            </a:r>
            <a:r>
              <a:rPr lang="en-US" b="1" dirty="0" smtClean="0"/>
              <a:t> </a:t>
            </a:r>
            <a:r>
              <a:rPr lang="en-US" dirty="0"/>
              <a:t>– </a:t>
            </a:r>
            <a:r>
              <a:rPr lang="en-US" b="1" dirty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3"/>
            <a:ext cx="8229600" cy="3574397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prstClr val="black"/>
                </a:solidFill>
              </a:rPr>
              <a:t>Grantee </a:t>
            </a:r>
            <a:r>
              <a:rPr lang="en-US" b="1" dirty="0" smtClean="0">
                <a:solidFill>
                  <a:prstClr val="black"/>
                </a:solidFill>
              </a:rPr>
              <a:t>Questions?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fld id="{70ECFF9A-2B3E-43E4-81DC-1DB1EB34D479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t>66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Melissa Torgerson</a:t>
            </a:r>
          </a:p>
        </p:txBody>
      </p:sp>
    </p:spTree>
    <p:extLst>
      <p:ext uri="{BB962C8B-B14F-4D97-AF65-F5344CB8AC3E}">
        <p14:creationId xmlns:p14="http://schemas.microsoft.com/office/powerpoint/2010/main" val="39421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GoToWebinar</a:t>
            </a:r>
            <a:r>
              <a:rPr lang="en-US" dirty="0"/>
              <a:t> – </a:t>
            </a:r>
            <a:r>
              <a:rPr lang="en-US" b="1" dirty="0"/>
              <a:t>Asking a Question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02934"/>
            <a:ext cx="8610600" cy="517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fld id="{9BC5DAF9-A33E-40B1-8755-62CDC2979E7A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67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226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ln w="28575"/>
        </p:spPr>
        <p:txBody>
          <a:bodyPr/>
          <a:lstStyle/>
          <a:p>
            <a:r>
              <a:rPr lang="en-US" b="1" dirty="0"/>
              <a:t>S</a:t>
            </a:r>
            <a:r>
              <a:rPr lang="en-US" b="1" dirty="0" smtClean="0"/>
              <a:t>ection </a:t>
            </a:r>
            <a:r>
              <a:rPr lang="en-US" b="1" dirty="0"/>
              <a:t>#1</a:t>
            </a:r>
            <a:r>
              <a:rPr lang="en-US" dirty="0"/>
              <a:t> – </a:t>
            </a:r>
            <a:r>
              <a:rPr lang="en-US" b="1" dirty="0" smtClean="0"/>
              <a:t>OLDC </a:t>
            </a:r>
            <a:r>
              <a:rPr lang="en-US" b="1" dirty="0"/>
              <a:t>Access Interface</a:t>
            </a:r>
            <a:endParaRPr lang="en-US" b="1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336396"/>
          </a:xfrm>
        </p:spPr>
        <p:txBody>
          <a:bodyPr/>
          <a:lstStyle/>
          <a:p>
            <a:pPr marL="457095" indent="-457095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Reminder: OLDC Passwords must be changed every 60 days.</a:t>
            </a:r>
          </a:p>
          <a:p>
            <a:pPr marL="457095" indent="-45709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/>
          </a:p>
          <a:p>
            <a:pPr marL="457095" indent="-457095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The Support Center provides assistance for OLDC customers.</a:t>
            </a:r>
          </a:p>
          <a:p>
            <a:pPr marL="457095" indent="-45709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/>
          </a:p>
          <a:p>
            <a:pPr marL="457095" indent="-457095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Support team personnel are available Monday through Friday 8 a.m. to 6 p.m. ET</a:t>
            </a:r>
          </a:p>
          <a:p>
            <a:pPr marL="457095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/>
          </a:p>
          <a:p>
            <a:pPr marL="457095" lvl="1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 smtClean="0">
                <a:hlinkClick r:id="rId2"/>
              </a:rPr>
              <a:t>app_support@acf.hhs.gov</a:t>
            </a:r>
            <a:endParaRPr lang="en-US" b="1" i="1" dirty="0" smtClean="0"/>
          </a:p>
          <a:p>
            <a:pPr marL="457095" lvl="1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866-577-0771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fld id="{954AE607-470B-4CD8-9B41-D65AD6794A67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defTabSz="914192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Trayvon Braxton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634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3"/>
            <a:ext cx="8686800" cy="4411451"/>
          </a:xfrm>
        </p:spPr>
        <p:txBody>
          <a:bodyPr/>
          <a:lstStyle/>
          <a:p>
            <a:pPr marL="457095" indent="-457095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FY 2015 OLDC Access and Navigation for the Performance Data Form are the same as </a:t>
            </a:r>
            <a:r>
              <a:rPr lang="en-US" sz="2800" dirty="0" smtClean="0"/>
              <a:t>for FY 2014.</a:t>
            </a:r>
            <a:endParaRPr lang="en-US" sz="2800" dirty="0"/>
          </a:p>
          <a:p>
            <a:pPr marL="457095" indent="-457095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 smtClean="0"/>
          </a:p>
          <a:p>
            <a:pPr marL="457095" indent="-457095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Grantees </a:t>
            </a:r>
            <a:r>
              <a:rPr lang="en-US" sz="2800" dirty="0"/>
              <a:t>access the Performance Data Form by selecting the </a:t>
            </a:r>
            <a:r>
              <a:rPr lang="en-US" sz="2800" dirty="0" smtClean="0"/>
              <a:t>‘</a:t>
            </a:r>
            <a:r>
              <a:rPr lang="en-US" sz="2800" b="1" i="1" dirty="0" smtClean="0"/>
              <a:t>Performance Data Form (LIHEAP</a:t>
            </a:r>
            <a:r>
              <a:rPr lang="en-US" sz="2800" b="1" i="1" dirty="0" smtClean="0">
                <a:solidFill>
                  <a:srgbClr val="7030A0"/>
                </a:solidFill>
              </a:rPr>
              <a:t> </a:t>
            </a:r>
            <a:r>
              <a:rPr lang="en-US" sz="2800" b="1" i="1" dirty="0" smtClean="0"/>
              <a:t>PDF</a:t>
            </a:r>
            <a:r>
              <a:rPr lang="en-US" sz="2800" b="1" i="1" dirty="0"/>
              <a:t>)’ </a:t>
            </a:r>
            <a:r>
              <a:rPr lang="en-US" sz="2800" dirty="0"/>
              <a:t>and clicking ‘enter.’</a:t>
            </a:r>
            <a:endParaRPr lang="en-US" sz="20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/>
        </p:spPr>
        <p:txBody>
          <a:bodyPr/>
          <a:lstStyle/>
          <a:p>
            <a:r>
              <a:rPr lang="en-US" b="1" dirty="0"/>
              <a:t>S</a:t>
            </a:r>
            <a:r>
              <a:rPr lang="en-US" b="1" dirty="0" smtClean="0"/>
              <a:t>ection </a:t>
            </a:r>
            <a:r>
              <a:rPr lang="en-US" b="1" dirty="0"/>
              <a:t>#1</a:t>
            </a:r>
            <a:r>
              <a:rPr lang="en-US" dirty="0"/>
              <a:t> – </a:t>
            </a:r>
            <a:r>
              <a:rPr lang="en-US" b="1" dirty="0" smtClean="0"/>
              <a:t>OLDC </a:t>
            </a:r>
            <a:r>
              <a:rPr lang="en-US" b="1" dirty="0"/>
              <a:t>Access Interface</a:t>
            </a:r>
          </a:p>
        </p:txBody>
      </p:sp>
      <p:sp>
        <p:nvSpPr>
          <p:cNvPr id="7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8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5800" y="3844808"/>
            <a:ext cx="7547113" cy="2479795"/>
            <a:chOff x="606287" y="2743201"/>
            <a:chExt cx="7547113" cy="2479795"/>
          </a:xfrm>
        </p:grpSpPr>
        <p:pic>
          <p:nvPicPr>
            <p:cNvPr id="11" name="Picture 10" descr="C:\Users\Melissa\AppData\Local\Microsoft\Windows\Temporary Internet Files\Content.Word\slide12.pn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287" y="2743201"/>
              <a:ext cx="7547113" cy="24797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828800" y="4373650"/>
              <a:ext cx="3505200" cy="332532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18" tIns="45710" rIns="91418" bIns="4571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379843" y="4876801"/>
              <a:ext cx="626146" cy="2286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18" tIns="45710" rIns="91418" bIns="45710" anchor="t" anchorCtr="0" upright="1">
              <a:noAutofit/>
            </a:bodyPr>
            <a:lstStyle/>
            <a:p>
              <a:endParaRPr lang="en-US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Trayvon Braxton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99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/>
        </p:spPr>
        <p:txBody>
          <a:bodyPr/>
          <a:lstStyle/>
          <a:p>
            <a:r>
              <a:rPr lang="en-US" b="1" dirty="0"/>
              <a:t>S</a:t>
            </a:r>
            <a:r>
              <a:rPr lang="en-US" b="1" dirty="0" smtClean="0"/>
              <a:t>ection </a:t>
            </a:r>
            <a:r>
              <a:rPr lang="en-US" b="1" dirty="0"/>
              <a:t>#1</a:t>
            </a:r>
            <a:r>
              <a:rPr lang="en-US" dirty="0"/>
              <a:t> – </a:t>
            </a:r>
            <a:r>
              <a:rPr lang="en-US" b="1" dirty="0" smtClean="0"/>
              <a:t>OLDC </a:t>
            </a:r>
            <a:r>
              <a:rPr lang="en-US" b="1" dirty="0"/>
              <a:t>Access </a:t>
            </a:r>
            <a:r>
              <a:rPr lang="en-US" b="1" dirty="0" smtClean="0"/>
              <a:t>Interface: FY 2015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40" y="1143000"/>
            <a:ext cx="8229600" cy="442263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T</a:t>
            </a:r>
            <a:r>
              <a:rPr lang="en-US" sz="2600" dirty="0" smtClean="0"/>
              <a:t>o </a:t>
            </a:r>
            <a:r>
              <a:rPr lang="en-US" sz="2600" dirty="0"/>
              <a:t>access </a:t>
            </a:r>
            <a:r>
              <a:rPr lang="en-US" sz="2600" dirty="0" smtClean="0"/>
              <a:t>the FY 2015 </a:t>
            </a:r>
            <a:r>
              <a:rPr lang="en-US" sz="2600" dirty="0"/>
              <a:t>report, please select the </a:t>
            </a:r>
            <a:r>
              <a:rPr lang="en-US" sz="2600" dirty="0" smtClean="0"/>
              <a:t>radial button </a:t>
            </a:r>
            <a:r>
              <a:rPr lang="en-US" sz="2600" dirty="0"/>
              <a:t>for </a:t>
            </a:r>
            <a:r>
              <a:rPr lang="en-US" sz="2600" dirty="0" smtClean="0"/>
              <a:t>the FY 2015 </a:t>
            </a:r>
            <a:r>
              <a:rPr lang="en-US" sz="2600" dirty="0"/>
              <a:t>reporting period.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Then, select “</a:t>
            </a:r>
            <a:r>
              <a:rPr lang="en-US" sz="2600" b="1" dirty="0"/>
              <a:t>New/Edit/Revise Report</a:t>
            </a:r>
            <a:r>
              <a:rPr lang="en-US" sz="2600" dirty="0"/>
              <a:t>” for Step 2 and click “</a:t>
            </a:r>
            <a:r>
              <a:rPr lang="en-US" sz="2600" b="1" dirty="0"/>
              <a:t>Enter.</a:t>
            </a:r>
            <a:r>
              <a:rPr lang="en-US" sz="2600" dirty="0"/>
              <a:t>”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67400" y="3590743"/>
            <a:ext cx="2667000" cy="1491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b="1" dirty="0" smtClean="0"/>
              <a:t>Please contact your OCS liaison if your FY 2015 Report Form is not available for editing</a:t>
            </a:r>
            <a:endParaRPr lang="en-US" b="1" dirty="0"/>
          </a:p>
        </p:txBody>
      </p:sp>
      <p:sp>
        <p:nvSpPr>
          <p:cNvPr id="21" name="Right Arrow 20"/>
          <p:cNvSpPr/>
          <p:nvPr/>
        </p:nvSpPr>
        <p:spPr>
          <a:xfrm>
            <a:off x="913083" y="5674482"/>
            <a:ext cx="352058" cy="273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916879" y="4822970"/>
            <a:ext cx="352058" cy="273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7"/>
          <p:cNvSpPr txBox="1">
            <a:spLocks/>
          </p:cNvSpPr>
          <p:nvPr/>
        </p:nvSpPr>
        <p:spPr>
          <a:xfrm>
            <a:off x="228601" y="6324603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41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9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010400" y="6172202"/>
            <a:ext cx="2001982" cy="43418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Presenter(s):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Trayvon Braxton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122655"/>
            <a:ext cx="4044910" cy="3183432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905000" y="4883629"/>
            <a:ext cx="2452124" cy="1983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60173" y="5689031"/>
            <a:ext cx="3020163" cy="2240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255572" y="6047117"/>
            <a:ext cx="429363" cy="2240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3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 PowerPoint Slides for meeting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 PowerPoint Slides for meetings</Template>
  <TotalTime>13956</TotalTime>
  <Words>4001</Words>
  <Application>Microsoft Office PowerPoint</Application>
  <PresentationFormat>On-screen Show (4:3)</PresentationFormat>
  <Paragraphs>630</Paragraphs>
  <Slides>67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3" baseType="lpstr">
      <vt:lpstr>Arial</vt:lpstr>
      <vt:lpstr>Calibri</vt:lpstr>
      <vt:lpstr>Courier New</vt:lpstr>
      <vt:lpstr>Times New Roman</vt:lpstr>
      <vt:lpstr>Wingdings</vt:lpstr>
      <vt:lpstr>GS PowerPoint Slides for meetings</vt:lpstr>
      <vt:lpstr> The FY 2015 Performance Data Form Section I. Grantee Survey Online Data Collection (OLDC) System </vt:lpstr>
      <vt:lpstr>Welcome</vt:lpstr>
      <vt:lpstr>Webinar Agenda</vt:lpstr>
      <vt:lpstr>Introduction</vt:lpstr>
      <vt:lpstr>Introduction</vt:lpstr>
      <vt:lpstr>Section #1 – OLDC Access Interface</vt:lpstr>
      <vt:lpstr>Section #1 – OLDC Access Interface</vt:lpstr>
      <vt:lpstr>Section #1 – OLDC Access Interface</vt:lpstr>
      <vt:lpstr>Section #1 – OLDC Access Interface: FY 2015</vt:lpstr>
      <vt:lpstr>Section #1 – OLDC Access Interface</vt:lpstr>
      <vt:lpstr>Section #1 – Completing the Grantee Survey</vt:lpstr>
      <vt:lpstr>Section #1 – Completing the Grantee Survey</vt:lpstr>
      <vt:lpstr>Section #1 – Data Submission and Review Procedures</vt:lpstr>
      <vt:lpstr>Section #1 – Data Submission </vt:lpstr>
      <vt:lpstr>Section #1 – Data Submission and Review Procedures</vt:lpstr>
      <vt:lpstr>Section #1 – Data Submission and Review Procedures</vt:lpstr>
      <vt:lpstr>Section #1 – Data Revision and Re-Submission </vt:lpstr>
      <vt:lpstr>Section #1 – Data Revision and Re-Submission </vt:lpstr>
      <vt:lpstr>Section #1 – Data Revision and Re-Submission </vt:lpstr>
      <vt:lpstr>Section #1 – Data Submission and Review Procedures</vt:lpstr>
      <vt:lpstr>Section #1 – OLDC Access Interface: View FY 2014 Report</vt:lpstr>
      <vt:lpstr>Section #1 – OLDC Access Interface: View FY 2014 Report</vt:lpstr>
      <vt:lpstr>Section #1 – OLDC Access Interface: View FY 2014 Report</vt:lpstr>
      <vt:lpstr>Section #1 – Questions</vt:lpstr>
      <vt:lpstr>GoToWebinar – Asking a Question</vt:lpstr>
      <vt:lpstr>Section #2:  Sources of Funds</vt:lpstr>
      <vt:lpstr>Section #2 – Pre-populated Data</vt:lpstr>
      <vt:lpstr>Section #2 – Pre-populated Data</vt:lpstr>
      <vt:lpstr>Section #2 – Pre-populated Data: Carryover Funds</vt:lpstr>
      <vt:lpstr>Section #2 – Common Issues</vt:lpstr>
      <vt:lpstr>Section #2 – Carryover from FY 2014</vt:lpstr>
      <vt:lpstr>Section #2 – Carryover from FY 2014</vt:lpstr>
      <vt:lpstr>Section #2 – Carryover from FY 2014</vt:lpstr>
      <vt:lpstr>Section #2 – Carryover from FY 2014</vt:lpstr>
      <vt:lpstr>Section #2 – Questions</vt:lpstr>
      <vt:lpstr>GoToWebinar – Asking a Question</vt:lpstr>
      <vt:lpstr>Section #3:  Uses of Funds</vt:lpstr>
      <vt:lpstr>Section #3 – Nominal Benefits</vt:lpstr>
      <vt:lpstr>Section #3 – Question 1: Obligation of Funds</vt:lpstr>
      <vt:lpstr>Section #3 – Average Benefit Reporting</vt:lpstr>
      <vt:lpstr>Section #3 – Question 2: Average Benefit</vt:lpstr>
      <vt:lpstr>Section #3 – Average Benefit, by main heat</vt:lpstr>
      <vt:lpstr>Section #3 – Average Benefit, by main heat</vt:lpstr>
      <vt:lpstr>Section #3 – Common Issues</vt:lpstr>
      <vt:lpstr>Section #3 – Carryover to FY 2016</vt:lpstr>
      <vt:lpstr>Section #3 – Carryover to FY 2016</vt:lpstr>
      <vt:lpstr>Section #3 – Questions</vt:lpstr>
      <vt:lpstr>GoToWebinar – Asking a Question</vt:lpstr>
      <vt:lpstr>Section #4:  ‘Uses of Funds’ - Validations</vt:lpstr>
      <vt:lpstr>Section #4:  Fatal Errors vs. Warnings</vt:lpstr>
      <vt:lpstr>I. Current Validations in OLDC: Carryover Report Comparison</vt:lpstr>
      <vt:lpstr>I. Current Validations in OLDC: Carryover Report Comparison</vt:lpstr>
      <vt:lpstr>I. Current Validations in OLDC: Household Report Comparison</vt:lpstr>
      <vt:lpstr>I. Current Validations in OLDC: Household Report Comparison</vt:lpstr>
      <vt:lpstr>I. Current Validations in OLDC: FY 2014 vs. FY 2015 Comparison</vt:lpstr>
      <vt:lpstr>I. Current Validations in OLDC: FY 2014 vs. FY 2015 Comparison</vt:lpstr>
      <vt:lpstr>I. Current Validations in OLDC: Sources of Funds vs. Uses of Funds</vt:lpstr>
      <vt:lpstr>I. Current Validations in OLDC: Sources of Funds vs. Uses of Funds</vt:lpstr>
      <vt:lpstr>II. Manual Validations by APPRISE: State Plan Income Threshold Comparison </vt:lpstr>
      <vt:lpstr>II. Manual Validations by APPRISE: State Plan Comparison </vt:lpstr>
      <vt:lpstr>II. Manual Validations by APPRISE: State Plan Comparison </vt:lpstr>
      <vt:lpstr>Section #4 – Questions</vt:lpstr>
      <vt:lpstr>GoToWebinar – Asking a Question</vt:lpstr>
      <vt:lpstr>Upcoming Reporting Deadlines</vt:lpstr>
      <vt:lpstr>Resources:  Grantee Support</vt:lpstr>
      <vt:lpstr>FY 2015 Performance Data Form – Questions</vt:lpstr>
      <vt:lpstr>GoToWebinar – Asking a Question</vt:lpstr>
    </vt:vector>
  </TitlesOfParts>
  <Company>DHHS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Online Data  Collection (OLDC) System</dc:title>
  <dc:creator>DHHS</dc:creator>
  <cp:lastModifiedBy>Trayvon Braxton</cp:lastModifiedBy>
  <cp:revision>1572</cp:revision>
  <cp:lastPrinted>2016-01-04T21:40:49Z</cp:lastPrinted>
  <dcterms:created xsi:type="dcterms:W3CDTF">2012-08-29T17:12:36Z</dcterms:created>
  <dcterms:modified xsi:type="dcterms:W3CDTF">2016-01-05T16:32:38Z</dcterms:modified>
</cp:coreProperties>
</file>