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handoutMasterIdLst>
    <p:handoutMasterId r:id="rId33"/>
  </p:handoutMasterIdLst>
  <p:sldIdLst>
    <p:sldId id="257" r:id="rId5"/>
    <p:sldId id="288" r:id="rId6"/>
    <p:sldId id="295" r:id="rId7"/>
    <p:sldId id="290" r:id="rId8"/>
    <p:sldId id="296" r:id="rId9"/>
    <p:sldId id="269" r:id="rId10"/>
    <p:sldId id="270" r:id="rId11"/>
    <p:sldId id="293" r:id="rId12"/>
    <p:sldId id="294" r:id="rId13"/>
    <p:sldId id="301" r:id="rId14"/>
    <p:sldId id="271" r:id="rId15"/>
    <p:sldId id="272" r:id="rId16"/>
    <p:sldId id="268" r:id="rId17"/>
    <p:sldId id="275" r:id="rId18"/>
    <p:sldId id="276" r:id="rId19"/>
    <p:sldId id="277" r:id="rId20"/>
    <p:sldId id="278" r:id="rId21"/>
    <p:sldId id="279" r:id="rId22"/>
    <p:sldId id="274" r:id="rId23"/>
    <p:sldId id="299" r:id="rId24"/>
    <p:sldId id="289" r:id="rId25"/>
    <p:sldId id="280" r:id="rId26"/>
    <p:sldId id="283" r:id="rId27"/>
    <p:sldId id="300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7" autoAdjust="0"/>
  </p:normalViewPr>
  <p:slideViewPr>
    <p:cSldViewPr snapToGrid="0">
      <p:cViewPr varScale="1">
        <p:scale>
          <a:sx n="70" d="100"/>
          <a:sy n="70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9693C-D287-448A-A5CF-C1C2CD79192B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B570C-3BF6-4029-B737-28CCEB35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6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399"/>
            <a:ext cx="7772400" cy="18478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95659C06-CE84-497A-85BB-E8C964531067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6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36"/>
            <a:ext cx="5486400" cy="3350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DDE1-83C9-4F74-B4A1-94DEFB81B58F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D2-9362-4576-8B6F-2DA59B830277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7990"/>
            <a:ext cx="85153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44" y="3438525"/>
            <a:ext cx="6589713" cy="1362075"/>
          </a:xfrm>
        </p:spPr>
        <p:txBody>
          <a:bodyPr anchor="t">
            <a:normAutofit/>
          </a:bodyPr>
          <a:lstStyle>
            <a:lvl1pPr algn="ctr">
              <a:defRPr sz="36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144" y="1938338"/>
            <a:ext cx="6589713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655525B-741E-4D0B-9C1D-8C1785D41C46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BAF7-AE8E-444F-97A1-0E8253A88AFD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7990"/>
            <a:ext cx="85153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C7C8-CB7A-428A-B1E3-50D4E634E2B7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7990"/>
            <a:ext cx="85153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2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3D25-5933-4D99-8FD5-8F7CC7D04D5E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7990"/>
            <a:ext cx="85153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F0CC-7881-491B-BDE0-D01E38A23FE3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1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47800" y="1387867"/>
            <a:ext cx="6477000" cy="4173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EBB59AB6-FED5-4296-9B15-EC20576D15B5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B9369D10-7EB0-41BB-A9FD-3C3BFD2F5E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56189"/>
            <a:ext cx="5111750" cy="4769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3008313" cy="292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09BF-A527-4B56-8726-DB97D4707A0D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8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153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8E97-0E8E-4113-96CE-0F126B9AD4F2}" type="datetime1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9D10-7EB0-41BB-A9FD-3C3BFD2F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@verveassociates.net" TargetMode="External"/><Relationship Id="rId2" Type="http://schemas.openxmlformats.org/officeDocument/2006/relationships/hyperlink" Target="mailto:Trayvon-Braxton@appriseinc.or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assessme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LIHEAP Virtual Library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05250"/>
            <a:ext cx="6400800" cy="1752600"/>
          </a:xfrm>
        </p:spPr>
        <p:txBody>
          <a:bodyPr/>
          <a:lstStyle/>
          <a:p>
            <a:r>
              <a:rPr lang="en-US" b="0" i="1" dirty="0" smtClean="0"/>
              <a:t>Melissa Torgerson, APPRISE</a:t>
            </a:r>
          </a:p>
          <a:p>
            <a:r>
              <a:rPr lang="en-US" b="0" i="1" dirty="0" smtClean="0"/>
              <a:t>Heather Jones, Missouri</a:t>
            </a: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412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LIHEAP Virtual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9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Virtual Library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643743"/>
            <a:ext cx="7840436" cy="4339650"/>
            <a:chOff x="582386" y="1752600"/>
            <a:chExt cx="7840436" cy="4339650"/>
          </a:xfrm>
        </p:grpSpPr>
        <p:sp>
          <p:nvSpPr>
            <p:cNvPr id="4" name="TextBox 3"/>
            <p:cNvSpPr txBox="1"/>
            <p:nvPr/>
          </p:nvSpPr>
          <p:spPr>
            <a:xfrm>
              <a:off x="582386" y="1752600"/>
              <a:ext cx="7840436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98463" indent="-398463">
                <a:buFont typeface="Arial" panose="020B0604020202020204" pitchFamily="34" charset="0"/>
                <a:buChar char="•"/>
              </a:pP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</a:rPr>
                <a:t>NCAT LIHEAP Clearinghouse: 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Houses all LIHEAP grantee resources in one location.  Includes examples, summaries, and issue briefs.</a:t>
              </a:r>
            </a:p>
            <a:p>
              <a:pPr marL="398463" indent="-398463"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398463" indent="-398463">
                <a:buFont typeface="Arial" panose="020B0604020202020204" pitchFamily="34" charset="0"/>
                <a:buChar char="•"/>
              </a:pP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</a:rPr>
                <a:t>ACF Website: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“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O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fficial” guidance, training resources, contact information.</a:t>
              </a:r>
            </a:p>
            <a:p>
              <a:pPr marL="398463" indent="-398463"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398463" indent="-398463">
                <a:buFont typeface="Arial" panose="020B0604020202020204" pitchFamily="34" charset="0"/>
                <a:buChar char="•"/>
              </a:pP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</a:rPr>
                <a:t>LIHEAP Performance Management Website: 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Performance Management training and technical assistance resources--including a grantee forum, data warehouse, and report building capabilities.</a:t>
              </a:r>
            </a:p>
            <a:p>
              <a:pPr marL="398463" indent="-398463">
                <a:buFont typeface="Arial" panose="020B0604020202020204" pitchFamily="34" charset="0"/>
                <a:buChar char="•"/>
              </a:pPr>
              <a:endParaRPr lang="en-US" sz="2400" dirty="0" smtClean="0"/>
            </a:p>
            <a:p>
              <a:pPr marL="398463" indent="-398463">
                <a:buFont typeface="Arial" panose="020B0604020202020204" pitchFamily="34" charset="0"/>
                <a:buChar char="•"/>
              </a:pP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</a:rPr>
                <a:t>NEADA Website: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Forum for NEADA members and national LIHEAP information.</a:t>
              </a:r>
            </a:p>
            <a:p>
              <a:endParaRPr lang="en-US" sz="2400" dirty="0" smtClean="0"/>
            </a:p>
            <a:p>
              <a:pPr marL="398463" lvl="0"/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</a:rPr>
                <a:t>LIHEAP Virtual Library: 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Provides a</a:t>
              </a:r>
              <a:r>
                <a:rPr lang="en-US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u="sng" dirty="0">
                  <a:solidFill>
                    <a:schemeClr val="accent6">
                      <a:lumMod val="75000"/>
                    </a:schemeClr>
                  </a:solidFill>
                </a:rPr>
                <a:t>f</a:t>
              </a:r>
              <a:r>
                <a:rPr lang="en-US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ramework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that helps grantees find and use information to manage their programs.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582386" y="5479144"/>
              <a:ext cx="283029" cy="239486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07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Virtual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2068285"/>
            <a:ext cx="7840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What makes the Virtual Library </a:t>
            </a:r>
            <a:r>
              <a:rPr lang="en-US" sz="2400" b="1" dirty="0">
                <a:solidFill>
                  <a:schemeClr val="tx2"/>
                </a:solidFill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</a:rPr>
              <a:t>istinct?</a:t>
            </a:r>
          </a:p>
          <a:p>
            <a:endParaRPr lang="en-US" sz="2400" dirty="0"/>
          </a:p>
          <a:p>
            <a:pPr lvl="0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Although the LIHEAP Virtual Library references and categorizes resources found across multiple websites, the primary purpose of the Virtual Library is to </a:t>
            </a:r>
            <a:r>
              <a:rPr lang="en-US" sz="2200" b="1" i="1" dirty="0" smtClean="0">
                <a:solidFill>
                  <a:schemeClr val="accent6">
                    <a:lumMod val="75000"/>
                  </a:schemeClr>
                </a:solidFill>
              </a:rPr>
              <a:t>help grantees think about how they use information to design, manage, evaluate, and ultimately improve their programs.</a:t>
            </a:r>
          </a:p>
        </p:txBody>
      </p:sp>
    </p:spTree>
    <p:extLst>
      <p:ext uri="{BB962C8B-B14F-4D97-AF65-F5344CB8AC3E}">
        <p14:creationId xmlns:p14="http://schemas.microsoft.com/office/powerpoint/2010/main" val="10860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73741"/>
            <a:ext cx="8153400" cy="1010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 smtClean="0"/>
              <a:t>As a new coordinator, you’ve been tasked with making sure your state is prepared to comply with new LIHEAP Performance Measurement requirements.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 Performance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16" t="4233"/>
          <a:stretch/>
        </p:blipFill>
        <p:spPr>
          <a:xfrm>
            <a:off x="628650" y="2814155"/>
            <a:ext cx="8007730" cy="33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6325" y="2275341"/>
            <a:ext cx="3442152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The LIHEAP Virtual Library allows grantees to get a quick (10,000 foot) overview of LIHEAP Performance Management </a:t>
            </a:r>
            <a:r>
              <a:rPr lang="en-US" dirty="0" smtClean="0"/>
              <a:t>via the Snapshot.  </a:t>
            </a:r>
            <a:endParaRPr lang="en-US" b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 Performance Management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149" t="6001" r="47789" b="4059"/>
          <a:stretch/>
        </p:blipFill>
        <p:spPr bwMode="auto">
          <a:xfrm>
            <a:off x="377371" y="1663170"/>
            <a:ext cx="3614056" cy="437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8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6325" y="1801056"/>
            <a:ext cx="3868056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dirty="0" smtClean="0"/>
              <a:t>Category headings in the Guided </a:t>
            </a:r>
            <a:r>
              <a:rPr lang="en-US" sz="2200" b="0" dirty="0"/>
              <a:t>S</a:t>
            </a:r>
            <a:r>
              <a:rPr lang="en-US" sz="2200" b="0" dirty="0" smtClean="0"/>
              <a:t>earch illustrate </a:t>
            </a:r>
            <a:r>
              <a:rPr lang="en-US" sz="2200" i="1" dirty="0" smtClean="0"/>
              <a:t>how to think </a:t>
            </a:r>
            <a:r>
              <a:rPr lang="en-US" sz="2200" b="0" dirty="0" smtClean="0"/>
              <a:t>about Performance Management in an increasingly progressive manner. </a:t>
            </a:r>
          </a:p>
          <a:p>
            <a:pPr marL="0" indent="0">
              <a:buNone/>
            </a:pPr>
            <a:r>
              <a:rPr lang="en-US" sz="2200" b="0" dirty="0" smtClean="0"/>
              <a:t> </a:t>
            </a:r>
          </a:p>
          <a:p>
            <a:pPr marL="0" indent="0">
              <a:buNone/>
            </a:pPr>
            <a:r>
              <a:rPr lang="en-US" sz="2200" b="0" dirty="0" smtClean="0"/>
              <a:t>For example, the Guided Search starts with the basics.</a:t>
            </a:r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r>
              <a:rPr lang="en-US" sz="2200" b="0" dirty="0"/>
              <a:t>T</a:t>
            </a:r>
            <a:r>
              <a:rPr lang="en-US" sz="2200" b="0" dirty="0" smtClean="0"/>
              <a:t>hen moves into steps for implementation.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 Performance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339" t="7920" r="2041" b="5741"/>
          <a:stretch/>
        </p:blipFill>
        <p:spPr>
          <a:xfrm>
            <a:off x="554874" y="1599759"/>
            <a:ext cx="3770384" cy="437364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267200" y="5428343"/>
            <a:ext cx="558800" cy="18868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96229" y="3987838"/>
            <a:ext cx="529771" cy="3301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3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6325" y="1793218"/>
            <a:ext cx="3868056" cy="46121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0" dirty="0" smtClean="0"/>
              <a:t>Many experienced LIHEAP coordinators say that “if I had understood </a:t>
            </a:r>
            <a:r>
              <a:rPr lang="en-US" sz="1700" b="0" dirty="0"/>
              <a:t>how everything works </a:t>
            </a:r>
            <a:r>
              <a:rPr lang="en-US" sz="1700" b="0" dirty="0" smtClean="0"/>
              <a:t>together, I could have saved a lot of time.”</a:t>
            </a:r>
          </a:p>
          <a:p>
            <a:pPr marL="0" indent="0">
              <a:buNone/>
            </a:pPr>
            <a:endParaRPr lang="en-US" sz="1700" b="0" dirty="0"/>
          </a:p>
          <a:p>
            <a:pPr marL="0" indent="0">
              <a:buNone/>
            </a:pPr>
            <a:r>
              <a:rPr lang="en-US" sz="1700" b="0" dirty="0"/>
              <a:t>The LIHEAP Virtual Library also helps grantees to identify intersections between key program elements.  </a:t>
            </a:r>
            <a:r>
              <a:rPr lang="en-US" sz="1700" b="0" dirty="0" smtClean="0"/>
              <a:t>For example:</a:t>
            </a:r>
          </a:p>
          <a:p>
            <a:pPr marL="0" indent="0">
              <a:buNone/>
            </a:pPr>
            <a:endParaRPr lang="en-US" sz="1700" b="0" dirty="0"/>
          </a:p>
          <a:p>
            <a:pPr marL="174625" indent="-174625"/>
            <a:r>
              <a:rPr lang="en-US" sz="1700" b="0" dirty="0" smtClean="0"/>
              <a:t>How should I be updating my vendor agreements to meet Performance Measure requirements?</a:t>
            </a:r>
          </a:p>
          <a:p>
            <a:pPr marL="0" indent="0">
              <a:buNone/>
            </a:pPr>
            <a:endParaRPr lang="en-US" sz="1700" b="0" dirty="0" smtClean="0"/>
          </a:p>
          <a:p>
            <a:pPr marL="174625" indent="-174625"/>
            <a:r>
              <a:rPr lang="en-US" sz="1700" b="0" dirty="0" smtClean="0"/>
              <a:t>How </a:t>
            </a:r>
            <a:r>
              <a:rPr lang="en-US" sz="1700" b="0" dirty="0"/>
              <a:t>can Performance Measurement Data be used to increase Program Integrity?</a:t>
            </a:r>
          </a:p>
          <a:p>
            <a:pPr marL="0" indent="0">
              <a:buNone/>
            </a:pPr>
            <a:endParaRPr lang="en-US" sz="1700" b="0" dirty="0" smtClean="0"/>
          </a:p>
          <a:p>
            <a:pPr marL="174625" indent="-174625"/>
            <a:r>
              <a:rPr lang="en-US" sz="1700" b="0" dirty="0" smtClean="0"/>
              <a:t>When updating data systems for Performance Measurement, what other updates should I be considering?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 Performance Management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3657" y="1724684"/>
            <a:ext cx="4278766" cy="4383956"/>
            <a:chOff x="213835" y="1724684"/>
            <a:chExt cx="4478588" cy="4383956"/>
          </a:xfrm>
        </p:grpSpPr>
        <p:grpSp>
          <p:nvGrpSpPr>
            <p:cNvPr id="14" name="Group 13"/>
            <p:cNvGrpSpPr/>
            <p:nvPr/>
          </p:nvGrpSpPr>
          <p:grpSpPr>
            <a:xfrm>
              <a:off x="217170" y="4262664"/>
              <a:ext cx="4475253" cy="1845976"/>
              <a:chOff x="217170" y="4458606"/>
              <a:chExt cx="4475253" cy="184597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9074" t="55563" r="1852" b="6937"/>
              <a:stretch/>
            </p:blipFill>
            <p:spPr>
              <a:xfrm>
                <a:off x="1068841" y="4458606"/>
                <a:ext cx="3623582" cy="1845976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17170" y="4970114"/>
                <a:ext cx="822960" cy="82296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900" b="1" dirty="0" smtClean="0"/>
                  <a:t>DATA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900" b="1" dirty="0" smtClean="0"/>
                  <a:t>SYSTEMS</a:t>
                </a:r>
                <a:endParaRPr lang="en-US" sz="9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7170" y="3057801"/>
              <a:ext cx="4460897" cy="1041475"/>
              <a:chOff x="217170" y="3255794"/>
              <a:chExt cx="4460897" cy="104147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48822" t="72821" r="2059" b="5661"/>
              <a:stretch/>
            </p:blipFill>
            <p:spPr>
              <a:xfrm>
                <a:off x="1083196" y="3255794"/>
                <a:ext cx="3594871" cy="1041475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217170" y="3314252"/>
                <a:ext cx="822960" cy="8229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900" b="1" dirty="0" smtClean="0"/>
                  <a:t>PROGRAM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900" b="1" dirty="0" smtClean="0"/>
                  <a:t>INTEGRITY</a:t>
                </a:r>
                <a:endParaRPr lang="en-US" sz="900" b="1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49102" t="74371" r="1868" b="5523"/>
            <a:stretch/>
          </p:blipFill>
          <p:spPr>
            <a:xfrm>
              <a:off x="1083196" y="1736658"/>
              <a:ext cx="3609227" cy="99847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13835" y="1724684"/>
              <a:ext cx="822960" cy="822960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900" b="1" dirty="0" smtClean="0"/>
                <a:t>DATA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b="1" dirty="0" smtClean="0"/>
                <a:t>SYSTEMS</a:t>
              </a:r>
              <a:endParaRPr 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582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1200" y="1537993"/>
            <a:ext cx="7975600" cy="118961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0" dirty="0" smtClean="0"/>
              <a:t>The director of your agency has just returned from a week-long leadership conference.  He is now concerned that you are too focused on program basics, and not spending enough time building relationships.  He wants you to develop a plan to address this.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 Stakeholder Relationships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43" t="19204" r="1889" b="13601"/>
          <a:stretch/>
        </p:blipFill>
        <p:spPr>
          <a:xfrm>
            <a:off x="1182914" y="2922048"/>
            <a:ext cx="6810828" cy="31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296" y="1713970"/>
            <a:ext cx="3868056" cy="4373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0" dirty="0" smtClean="0"/>
              <a:t>Category headings in the </a:t>
            </a:r>
            <a:r>
              <a:rPr lang="en-US" dirty="0" smtClean="0"/>
              <a:t>Guided </a:t>
            </a:r>
            <a:r>
              <a:rPr lang="en-US" dirty="0"/>
              <a:t>S</a:t>
            </a:r>
            <a:r>
              <a:rPr lang="en-US" dirty="0" smtClean="0"/>
              <a:t>earch </a:t>
            </a:r>
            <a:r>
              <a:rPr lang="en-US" b="0" dirty="0" smtClean="0"/>
              <a:t>help grantees identify ways to think about stakeholder relationships in an increasingly progressive manner.  For example:</a:t>
            </a:r>
          </a:p>
          <a:p>
            <a:pPr marL="0" indent="0">
              <a:buNone/>
            </a:pPr>
            <a:r>
              <a:rPr lang="en-US" b="0" dirty="0" smtClean="0"/>
              <a:t> </a:t>
            </a:r>
          </a:p>
          <a:p>
            <a:pPr marL="230188" indent="0">
              <a:buNone/>
            </a:pPr>
            <a:r>
              <a:rPr lang="en-US" b="0" dirty="0" smtClean="0"/>
              <a:t>Newer coordinators may want to begin by figuring out who their stakeholders are.  </a:t>
            </a:r>
          </a:p>
          <a:p>
            <a:pPr marL="230188" indent="0">
              <a:buNone/>
            </a:pPr>
            <a:endParaRPr lang="en-US" b="0" dirty="0"/>
          </a:p>
          <a:p>
            <a:pPr marL="230188" indent="0">
              <a:buNone/>
            </a:pPr>
            <a:r>
              <a:rPr lang="en-US" b="0" dirty="0" smtClean="0"/>
              <a:t>The library also walks through stakeholders that should be considered when developing an engagement plan.  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 Stakeholder Relationships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84350" y="4854498"/>
            <a:ext cx="527504" cy="141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484350" y="3326199"/>
            <a:ext cx="529771" cy="3301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397" t="6291" r="1468" b="7124"/>
          <a:stretch/>
        </p:blipFill>
        <p:spPr>
          <a:xfrm>
            <a:off x="327102" y="1419920"/>
            <a:ext cx="4125952" cy="47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4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 Stakeholder Relationships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10076" y="1607256"/>
            <a:ext cx="4276724" cy="46121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0" dirty="0" smtClean="0"/>
              <a:t>Your director’s newfound enthusiasm for relationship building does not come with additional FTE.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b="0" dirty="0" smtClean="0"/>
              <a:t>The LIHEAP Virtual Library helps grantees </a:t>
            </a:r>
            <a:r>
              <a:rPr lang="en-US" sz="1700" dirty="0" smtClean="0"/>
              <a:t>think about ways to engage stakeholders in the work they are already doing.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b="0" dirty="0" smtClean="0"/>
              <a:t>For example:</a:t>
            </a:r>
            <a:endParaRPr lang="en-US" sz="1700" b="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 smtClean="0"/>
          </a:p>
          <a:p>
            <a:pPr marL="174625" indent="-174625"/>
            <a:r>
              <a:rPr lang="en-US" sz="1600" b="0" dirty="0" smtClean="0"/>
              <a:t>Selected resources provide specific information about engaging stakeholders to conduct outreach, advocate for households, and inform program design.</a:t>
            </a:r>
          </a:p>
          <a:p>
            <a:pPr marL="174625" indent="-174625"/>
            <a:endParaRPr lang="en-US" sz="1600" b="0" dirty="0"/>
          </a:p>
          <a:p>
            <a:pPr marL="174625" indent="-174625"/>
            <a:r>
              <a:rPr lang="en-US" sz="1600" b="0" dirty="0" smtClean="0"/>
              <a:t>“Intersections” across the library highlight areas where subgrantees and vendors have a direct role in Performance Management.</a:t>
            </a:r>
            <a:endParaRPr lang="en-US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117" t="30668" r="1831" b="5115"/>
          <a:stretch/>
        </p:blipFill>
        <p:spPr>
          <a:xfrm>
            <a:off x="480333" y="1607256"/>
            <a:ext cx="3831271" cy="3343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915" t="74304" r="1967" b="6119"/>
          <a:stretch/>
        </p:blipFill>
        <p:spPr>
          <a:xfrm>
            <a:off x="484365" y="5109230"/>
            <a:ext cx="3827239" cy="1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this session, attendees will have a better understanding of: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Purpose of the LIHEAP Virtual Library</a:t>
            </a:r>
          </a:p>
          <a:p>
            <a:pPr lvl="1"/>
            <a:r>
              <a:rPr lang="en-US" dirty="0"/>
              <a:t>Key Features of the LIHEAP Virtual Library</a:t>
            </a:r>
          </a:p>
          <a:p>
            <a:pPr lvl="1"/>
            <a:r>
              <a:rPr lang="en-US" dirty="0"/>
              <a:t>How the LIHEAP Virtual Library Fits with Other Grantee Resources</a:t>
            </a:r>
          </a:p>
          <a:p>
            <a:pPr lvl="1"/>
            <a:r>
              <a:rPr lang="en-US" dirty="0"/>
              <a:t>Ways the LIHEAP Virtual Library Can Be Used to Improve LIHEAP Programs</a:t>
            </a:r>
          </a:p>
          <a:p>
            <a:pPr lvl="1"/>
            <a:r>
              <a:rPr lang="en-US" dirty="0"/>
              <a:t>Grantee Role in Developing the LIHEAP Virtual </a:t>
            </a:r>
            <a:r>
              <a:rPr lang="en-US" dirty="0" smtClean="0"/>
              <a:t>Library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Questions and Answers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491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LIHEAP Virtual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LIHEAP Virtual Library was designed to be both responsive and dynamic.  </a:t>
            </a:r>
          </a:p>
          <a:p>
            <a:endParaRPr lang="en-US" b="0" dirty="0"/>
          </a:p>
          <a:p>
            <a:r>
              <a:rPr lang="en-US" dirty="0"/>
              <a:t>This means that:</a:t>
            </a:r>
          </a:p>
          <a:p>
            <a:pPr lvl="1"/>
            <a:r>
              <a:rPr lang="en-US" dirty="0"/>
              <a:t>The library will be regularly updated to reflect new guidance, issues, or requirements.</a:t>
            </a:r>
          </a:p>
          <a:p>
            <a:pPr lvl="1"/>
            <a:r>
              <a:rPr lang="en-US" dirty="0"/>
              <a:t>The library is open to resources generated by Grantees.</a:t>
            </a:r>
          </a:p>
          <a:p>
            <a:pPr lvl="1"/>
            <a:r>
              <a:rPr lang="en-US" dirty="0"/>
              <a:t>The library is adaptive to Grantee feedback.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Role in Developing the Virtual Library</a:t>
            </a:r>
          </a:p>
        </p:txBody>
      </p:sp>
    </p:spTree>
    <p:extLst>
      <p:ext uri="{BB962C8B-B14F-4D97-AF65-F5344CB8AC3E}">
        <p14:creationId xmlns:p14="http://schemas.microsoft.com/office/powerpoint/2010/main" val="108267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0" y="3093503"/>
            <a:ext cx="4574909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 many areas, grantees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have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resources or examples that would be useful to others.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“Suggest a Resource”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button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allows grantees to submit resources to be added to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Virtual Library.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Note: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All resources are vetted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by the PMIWG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and OCS before being added to 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Virtual Library.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52949" y="2555926"/>
            <a:ext cx="1524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65547" y="1618120"/>
            <a:ext cx="2954339" cy="4534318"/>
            <a:chOff x="5425996" y="1503624"/>
            <a:chExt cx="3355147" cy="4781062"/>
          </a:xfrm>
        </p:grpSpPr>
        <p:pic>
          <p:nvPicPr>
            <p:cNvPr id="11" name="Picture 10"/>
            <p:cNvPicPr/>
            <p:nvPr/>
          </p:nvPicPr>
          <p:blipFill rotWithShape="1">
            <a:blip r:embed="rId2"/>
            <a:srcRect l="9630" t="7222" r="57505" b="15879"/>
            <a:stretch/>
          </p:blipFill>
          <p:spPr bwMode="auto">
            <a:xfrm>
              <a:off x="5425996" y="1503624"/>
              <a:ext cx="3270408" cy="47398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79143" y="1503624"/>
              <a:ext cx="3302000" cy="47810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239" y="1625913"/>
            <a:ext cx="4710713" cy="849636"/>
            <a:chOff x="628650" y="1503625"/>
            <a:chExt cx="4710713" cy="849636"/>
          </a:xfrm>
        </p:grpSpPr>
        <p:pic>
          <p:nvPicPr>
            <p:cNvPr id="10" name="Picture 9"/>
            <p:cNvPicPr/>
            <p:nvPr/>
          </p:nvPicPr>
          <p:blipFill rotWithShape="1">
            <a:blip r:embed="rId3"/>
            <a:srcRect t="5994" b="72283"/>
            <a:stretch/>
          </p:blipFill>
          <p:spPr bwMode="auto">
            <a:xfrm>
              <a:off x="764454" y="1576210"/>
              <a:ext cx="4439104" cy="7101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28650" y="1503625"/>
              <a:ext cx="4710713" cy="8496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Role in Developing the Virtual Library</a:t>
            </a:r>
          </a:p>
        </p:txBody>
      </p:sp>
    </p:spTree>
    <p:extLst>
      <p:ext uri="{BB962C8B-B14F-4D97-AF65-F5344CB8AC3E}">
        <p14:creationId xmlns:p14="http://schemas.microsoft.com/office/powerpoint/2010/main" val="32099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67" y="1778875"/>
            <a:ext cx="81534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8650" y="3275321"/>
            <a:ext cx="8156781" cy="2751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The “Leave Feedback” button at the top of each page allows grantees to provide their suggestions or ideas.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0" dirty="0" smtClean="0"/>
              <a:t>For example: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0" dirty="0"/>
          </a:p>
          <a:p>
            <a:pPr marL="341313" indent="-341313">
              <a:spcBef>
                <a:spcPts val="0"/>
              </a:spcBef>
              <a:buAutoNum type="alphaLcPeriod"/>
            </a:pPr>
            <a:r>
              <a:rPr lang="en-US" sz="2000" dirty="0"/>
              <a:t>Usability, Navigation</a:t>
            </a:r>
            <a:r>
              <a:rPr lang="en-US" sz="2000" b="0" dirty="0"/>
              <a:t>—How could we make the Virtual Library easier to use?</a:t>
            </a:r>
          </a:p>
          <a:p>
            <a:pPr marL="341313" indent="-341313">
              <a:spcBef>
                <a:spcPts val="0"/>
              </a:spcBef>
              <a:buAutoNum type="alphaLcPeriod"/>
            </a:pPr>
            <a:endParaRPr lang="en-US" sz="2000" b="0" dirty="0"/>
          </a:p>
          <a:p>
            <a:pPr marL="341313" indent="-341313">
              <a:spcBef>
                <a:spcPts val="0"/>
              </a:spcBef>
              <a:buAutoNum type="alphaLcPeriod"/>
            </a:pPr>
            <a:r>
              <a:rPr lang="en-US" sz="2000" dirty="0"/>
              <a:t>Guided Search</a:t>
            </a:r>
            <a:r>
              <a:rPr lang="en-US" sz="2000" b="0" dirty="0"/>
              <a:t>—Are there categories missing?  </a:t>
            </a:r>
          </a:p>
          <a:p>
            <a:pPr marL="341313" indent="-341313">
              <a:spcBef>
                <a:spcPts val="0"/>
              </a:spcBef>
              <a:buAutoNum type="alphaLcPeriod"/>
            </a:pPr>
            <a:endParaRPr lang="en-US" sz="2000" b="0" dirty="0"/>
          </a:p>
          <a:p>
            <a:pPr marL="341313" indent="-341313">
              <a:spcBef>
                <a:spcPts val="0"/>
              </a:spcBef>
              <a:buAutoNum type="alphaLcPeriod"/>
            </a:pPr>
            <a:r>
              <a:rPr lang="en-US" sz="2000" dirty="0"/>
              <a:t>Resources</a:t>
            </a:r>
            <a:r>
              <a:rPr lang="en-US" sz="2000" b="0" dirty="0"/>
              <a:t>—Are there gaps you can help fill?  Were you expecting to see something, but didn’t?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0" dirty="0" smtClean="0"/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t="5994" b="72283"/>
          <a:stretch/>
        </p:blipFill>
        <p:spPr bwMode="auto">
          <a:xfrm>
            <a:off x="490764" y="1524875"/>
            <a:ext cx="8226425" cy="1191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5638800" y="2716135"/>
            <a:ext cx="193222" cy="4334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Role in Developing the Virtual Library</a:t>
            </a:r>
          </a:p>
        </p:txBody>
      </p:sp>
    </p:spTree>
    <p:extLst>
      <p:ext uri="{BB962C8B-B14F-4D97-AF65-F5344CB8AC3E}">
        <p14:creationId xmlns:p14="http://schemas.microsoft.com/office/powerpoint/2010/main" val="12705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Feedback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us about your experience using the Virtual Library!</a:t>
            </a:r>
          </a:p>
          <a:p>
            <a:endParaRPr lang="en-US" dirty="0"/>
          </a:p>
          <a:p>
            <a:r>
              <a:rPr lang="en-US" dirty="0" smtClean="0"/>
              <a:t>What was your favorite part of the tool?  Why?</a:t>
            </a:r>
          </a:p>
          <a:p>
            <a:endParaRPr lang="en-US" dirty="0"/>
          </a:p>
          <a:p>
            <a:r>
              <a:rPr lang="en-US" dirty="0" smtClean="0"/>
              <a:t>Are there improvements you’d like to see?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Discussion, </a:t>
            </a:r>
            <a:r>
              <a:rPr lang="en-US" dirty="0"/>
              <a:t>Ideas, Questions</a:t>
            </a:r>
          </a:p>
        </p:txBody>
      </p:sp>
    </p:spTree>
    <p:extLst>
      <p:ext uri="{BB962C8B-B14F-4D97-AF65-F5344CB8AC3E}">
        <p14:creationId xmlns:p14="http://schemas.microsoft.com/office/powerpoint/2010/main" val="39068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en-US" dirty="0" smtClean="0"/>
              <a:t>Users with questions about using the Virtual Library can:</a:t>
            </a:r>
          </a:p>
          <a:p>
            <a:pPr lvl="1">
              <a:spcBef>
                <a:spcPts val="0"/>
              </a:spcBef>
              <a:buSzPct val="80000"/>
            </a:pPr>
            <a:r>
              <a:rPr lang="en-US" b="0" dirty="0" smtClean="0"/>
              <a:t>Click the “Help</a:t>
            </a:r>
            <a:r>
              <a:rPr lang="en-US" b="0" dirty="0"/>
              <a:t>” Button at the </a:t>
            </a:r>
            <a:r>
              <a:rPr lang="en-US" b="0" dirty="0" smtClean="0"/>
              <a:t>top of each page to generate a request for support.</a:t>
            </a:r>
            <a:endParaRPr lang="en-US" b="0" dirty="0"/>
          </a:p>
          <a:p>
            <a:pPr>
              <a:spcBef>
                <a:spcPts val="0"/>
              </a:spcBef>
              <a:buSzPct val="80000"/>
            </a:pPr>
            <a:endParaRPr lang="en-US" sz="3500" dirty="0" smtClean="0"/>
          </a:p>
          <a:p>
            <a:pPr lvl="1">
              <a:spcBef>
                <a:spcPts val="0"/>
              </a:spcBef>
              <a:buSzPct val="80000"/>
            </a:pPr>
            <a:r>
              <a:rPr lang="en-US" dirty="0" smtClean="0"/>
              <a:t>Contact </a:t>
            </a:r>
            <a:r>
              <a:rPr lang="en-US" dirty="0"/>
              <a:t>the APPRISE Team directly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pPr marL="742950" lvl="2" indent="0">
              <a:spcBef>
                <a:spcPts val="0"/>
              </a:spcBef>
              <a:buSzPct val="80000"/>
              <a:buNone/>
            </a:pPr>
            <a:r>
              <a:rPr lang="en-US" dirty="0"/>
              <a:t>Trayvon Braxton			</a:t>
            </a:r>
            <a:endParaRPr lang="en-US" dirty="0" smtClean="0"/>
          </a:p>
          <a:p>
            <a:pPr marL="742950" lvl="2" indent="0">
              <a:spcBef>
                <a:spcPts val="0"/>
              </a:spcBef>
              <a:buSzPct val="80000"/>
              <a:buNone/>
            </a:pPr>
            <a:r>
              <a:rPr lang="en-US" dirty="0" smtClean="0">
                <a:hlinkClick r:id="rId2"/>
              </a:rPr>
              <a:t>Trayvon-Braxton@appriseinc.org</a:t>
            </a:r>
            <a:r>
              <a:rPr lang="en-US" dirty="0" smtClean="0"/>
              <a:t>    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609-252-9053	</a:t>
            </a:r>
            <a:endParaRPr lang="en-US" dirty="0" smtClean="0"/>
          </a:p>
          <a:p>
            <a:pPr marL="742950" lvl="2" indent="0">
              <a:spcBef>
                <a:spcPts val="0"/>
              </a:spcBef>
              <a:buSzPct val="80000"/>
              <a:buNone/>
            </a:pPr>
            <a:endParaRPr lang="en-US" dirty="0"/>
          </a:p>
          <a:p>
            <a:pPr marL="742950" lvl="2" indent="0">
              <a:spcBef>
                <a:spcPts val="0"/>
              </a:spcBef>
              <a:buSzPct val="80000"/>
              <a:buNone/>
            </a:pPr>
            <a:r>
              <a:rPr lang="en-US" dirty="0"/>
              <a:t> Melissa </a:t>
            </a:r>
            <a:r>
              <a:rPr lang="en-US" dirty="0" err="1" smtClean="0"/>
              <a:t>Torgerson</a:t>
            </a:r>
            <a:endParaRPr lang="en-US" dirty="0" smtClean="0"/>
          </a:p>
          <a:p>
            <a:pPr marL="742950" lvl="2" indent="0">
              <a:spcBef>
                <a:spcPts val="0"/>
              </a:spcBef>
              <a:buSzPct val="80000"/>
              <a:buNone/>
            </a:pPr>
            <a:r>
              <a:rPr lang="en-US" dirty="0" smtClean="0">
                <a:hlinkClick r:id="rId3"/>
              </a:rPr>
              <a:t>melissa@verveassociates.net</a:t>
            </a:r>
            <a:endParaRPr lang="en-US" dirty="0" smtClean="0"/>
          </a:p>
          <a:p>
            <a:pPr marL="742950" lvl="2" indent="0">
              <a:spcBef>
                <a:spcPts val="0"/>
              </a:spcBef>
              <a:buSzPct val="80000"/>
              <a:buNone/>
            </a:pPr>
            <a:r>
              <a:rPr lang="en-US" dirty="0" smtClean="0"/>
              <a:t>503-706-2647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2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next session is...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  <a:cs typeface="Arial" panose="020B0604020202020204" pitchFamily="34" charset="0"/>
              </a:rPr>
              <a:t>Roundtables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5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LIHEAP Virtual Library was designed by the Performance Management Implementation Work Group (PMIWG) to help grantees:</a:t>
            </a:r>
          </a:p>
          <a:p>
            <a:pPr lvl="1"/>
            <a:r>
              <a:rPr lang="en-US" dirty="0" smtClean="0"/>
              <a:t>Learn </a:t>
            </a:r>
            <a:r>
              <a:rPr lang="en-US" dirty="0"/>
              <a:t>about key elements of an effective LIHEAP program 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use information to plan, design, manage, evaluate, and improve their programs (Performance Management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The Beta Version of the LIHEAP Virtual Library is currently available </a:t>
            </a:r>
            <a:r>
              <a:rPr lang="en-US" dirty="0" smtClean="0"/>
              <a:t>at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liheappm.acf.hhs.gov</a:t>
            </a:r>
            <a:r>
              <a:rPr lang="en-US" u="sng" dirty="0">
                <a:hlinkClick r:id="rId2"/>
              </a:rPr>
              <a:t>/assessment/#</a:t>
            </a:r>
            <a:r>
              <a:rPr lang="en-US" u="sng" dirty="0" err="1">
                <a:hlinkClick r:id="rId2"/>
              </a:rPr>
              <a:t>nbb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809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9D10-7EB0-41BB-A9FD-3C3BFD2F5E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8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Features—The Landing 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1582057"/>
            <a:ext cx="784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587" y="1905222"/>
            <a:ext cx="3534773" cy="3565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8173" y="2637435"/>
            <a:ext cx="4572000" cy="18573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page graphic outlines nine focus areas for grantees as they plan, design, and evaluate their programs.   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focus area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there are two primary methods for exploring resources.  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Features—Exploring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263" y="1967014"/>
            <a:ext cx="3761324" cy="3704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9057" y="1752600"/>
            <a:ext cx="4066296" cy="4096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044348" y="2958682"/>
            <a:ext cx="1028395" cy="187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044347" y="4542422"/>
            <a:ext cx="1028395" cy="187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36949" y="1803082"/>
            <a:ext cx="3637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Snapshot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provides an overview of the specific focus area.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relevant legal citations as well as highlighted resources and guidance.  The snapshot also outlines steps grantees can take to use resources in program planning and evaluation.</a:t>
            </a:r>
          </a:p>
          <a:p>
            <a:pPr marL="174625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Search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intended to serve as a “road map” for grantees.  Category headings help users systematically think about each focus area.  Resources are sorted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each category to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grantees learn more based on their needs.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0" dirty="0" smtClean="0"/>
              <a:t>Resources </a:t>
            </a:r>
            <a:r>
              <a:rPr lang="en-US" b="0" dirty="0"/>
              <a:t>listed anywhere in the </a:t>
            </a:r>
            <a:r>
              <a:rPr lang="en-US" b="0" dirty="0" smtClean="0"/>
              <a:t>Virtual Library </a:t>
            </a:r>
            <a:r>
              <a:rPr lang="en-US" b="0" dirty="0"/>
              <a:t>can be opened and previewed in a new tab, or added to a “</a:t>
            </a:r>
            <a:r>
              <a:rPr lang="en-US" b="0" dirty="0" smtClean="0"/>
              <a:t>toolbox.”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Features—Exploring Resources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28914" y="2714171"/>
            <a:ext cx="7057821" cy="3211285"/>
            <a:chOff x="687365" y="2375160"/>
            <a:chExt cx="7494125" cy="3429000"/>
          </a:xfrm>
        </p:grpSpPr>
        <p:pic>
          <p:nvPicPr>
            <p:cNvPr id="11" name="Picture 10"/>
            <p:cNvPicPr/>
            <p:nvPr/>
          </p:nvPicPr>
          <p:blipFill rotWithShape="1">
            <a:blip r:embed="rId2"/>
            <a:srcRect l="7768" t="5834" r="10288" b="38044"/>
            <a:stretch/>
          </p:blipFill>
          <p:spPr bwMode="auto">
            <a:xfrm>
              <a:off x="773827" y="2375160"/>
              <a:ext cx="7407663" cy="3429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4282029" y="4873172"/>
              <a:ext cx="391260" cy="2286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87365" y="3044372"/>
              <a:ext cx="600152" cy="3048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5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Features—Downloading Resources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2600" y="1709057"/>
            <a:ext cx="8229600" cy="4194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Once a customized toolbox is created, the user can download all resources into one folder for printing or later viewing.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>
                <a:solidFill>
                  <a:srgbClr val="C00000"/>
                </a:solidFill>
              </a:rPr>
              <a:t>Note:  </a:t>
            </a:r>
            <a:r>
              <a:rPr lang="en-US" b="0" dirty="0" smtClean="0"/>
              <a:t>The toolbox is saved locally.  This means that if you exit the site, your resources will no longer be in your toolbox when you come back.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11111" t="9722" r="51111" b="70278"/>
          <a:stretch/>
        </p:blipFill>
        <p:spPr bwMode="auto">
          <a:xfrm>
            <a:off x="1823917" y="2644019"/>
            <a:ext cx="5445365" cy="2164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2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152 - LIHEAP Speaker Slide v2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2134A4BD2C443ADAA59A637FCDD7A" ma:contentTypeVersion="5" ma:contentTypeDescription="Create a new document." ma:contentTypeScope="" ma:versionID="c4d84367d209501cf1f4706ab6b021a4">
  <xsd:schema xmlns:xsd="http://www.w3.org/2001/XMLSchema" xmlns:xs="http://www.w3.org/2001/XMLSchema" xmlns:p="http://schemas.microsoft.com/office/2006/metadata/properties" xmlns:ns2="http://schemas.microsoft.com/sharepoint/v3/fields" xmlns:ns3="7e6df3a6-516c-4be2-820c-f3fba899ddab" targetNamespace="http://schemas.microsoft.com/office/2006/metadata/properties" ma:root="true" ma:fieldsID="11cfae06777324bd02ddd9609af5d6f5" ns2:_="" ns3:_="">
    <xsd:import namespace="http://schemas.microsoft.com/sharepoint/v3/fields"/>
    <xsd:import namespace="7e6df3a6-516c-4be2-820c-f3fba899ddab"/>
    <xsd:element name="properties">
      <xsd:complexType>
        <xsd:sequence>
          <xsd:element name="documentManagement">
            <xsd:complexType>
              <xsd:all>
                <xsd:element ref="ns3:Picture_x0020_Height" minOccurs="0"/>
                <xsd:element ref="ns3:Picture_x0020_Width" minOccurs="0"/>
                <xsd:element ref="ns2:ImageCreateDate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CreateDate" ma:index="11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df3a6-516c-4be2-820c-f3fba899ddab" elementFormDefault="qualified">
    <xsd:import namespace="http://schemas.microsoft.com/office/2006/documentManagement/types"/>
    <xsd:import namespace="http://schemas.microsoft.com/office/infopath/2007/PartnerControls"/>
    <xsd:element name="Picture_x0020_Height" ma:index="9" nillable="true" ma:displayName="Picture Height" ma:decimals="0" ma:internalName="Picture_x0020_Height">
      <xsd:simpleType>
        <xsd:restriction base="dms:Number"/>
      </xsd:simpleType>
    </xsd:element>
    <xsd:element name="Picture_x0020_Width" ma:index="10" nillable="true" ma:displayName="Picture Width" ma:decimals="0" ma:internalName="Picture_x0020_Width">
      <xsd:simpleType>
        <xsd:restriction base="dms:Number"/>
      </xsd:simpleType>
    </xsd:element>
    <xsd:element name="Description0" ma:index="1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_x0020_Width xmlns="7e6df3a6-516c-4be2-820c-f3fba899ddab" xsi:nil="true"/>
    <ImageCreateDate xmlns="http://schemas.microsoft.com/sharepoint/v3/fields" xsi:nil="true"/>
    <Description0 xmlns="7e6df3a6-516c-4be2-820c-f3fba899ddab" xsi:nil="true"/>
    <Picture_x0020_Height xmlns="7e6df3a6-516c-4be2-820c-f3fba899ddab" xsi:nil="true"/>
  </documentManagement>
</p:properties>
</file>

<file path=customXml/itemProps1.xml><?xml version="1.0" encoding="utf-8"?>
<ds:datastoreItem xmlns:ds="http://schemas.openxmlformats.org/officeDocument/2006/customXml" ds:itemID="{7106CCFC-559D-4FEF-8296-A2D873DB84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46514-384F-444C-B16C-5D4E7755E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7e6df3a6-516c-4be2-820c-f3fba899dd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B3CD5-D9FE-4754-91C7-B764FB5C08CD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e6df3a6-516c-4be2-820c-f3fba899ddab"/>
    <ds:schemaRef ds:uri="http://purl.org/dc/elements/1.1/"/>
    <ds:schemaRef ds:uri="http://schemas.openxmlformats.org/package/2006/metadata/core-properties"/>
    <ds:schemaRef ds:uri="http://purl.org/dc/terms/"/>
    <ds:schemaRef ds:uri="http://schemas.microsoft.com/sharepoint/v3/field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1156</Words>
  <Application>Microsoft Office PowerPoint</Application>
  <PresentationFormat>On-screen Show (4:3)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4152 - LIHEAP Speaker Slide v2</vt:lpstr>
      <vt:lpstr>LIHEAP Virtual Library</vt:lpstr>
      <vt:lpstr>Objectives</vt:lpstr>
      <vt:lpstr>purpose</vt:lpstr>
      <vt:lpstr>Background</vt:lpstr>
      <vt:lpstr>Key features</vt:lpstr>
      <vt:lpstr>Key Features—The Landing Page</vt:lpstr>
      <vt:lpstr>Key Features—Exploring Resources</vt:lpstr>
      <vt:lpstr>Key Features—Exploring Resources</vt:lpstr>
      <vt:lpstr>Key Features—Downloading Resources</vt:lpstr>
      <vt:lpstr>Using the LIHEAP Virtual Library</vt:lpstr>
      <vt:lpstr>The Role of the Virtual Library</vt:lpstr>
      <vt:lpstr>The Role of the Virtual Library</vt:lpstr>
      <vt:lpstr>Example #1:  Performance Management</vt:lpstr>
      <vt:lpstr>Example #1:  Performance Management</vt:lpstr>
      <vt:lpstr>Example #1:  Performance Management</vt:lpstr>
      <vt:lpstr>Example #1:  Performance Management</vt:lpstr>
      <vt:lpstr>Example #2:  Stakeholder Relationships</vt:lpstr>
      <vt:lpstr>Example #2:  Stakeholder Relationships</vt:lpstr>
      <vt:lpstr>Example #2:  Stakeholder Relationships</vt:lpstr>
      <vt:lpstr>Developing the LIHEAP Virtual Library</vt:lpstr>
      <vt:lpstr>Grantee Role in Developing the Virtual Library</vt:lpstr>
      <vt:lpstr>Grantee Role in Developing the Virtual Library</vt:lpstr>
      <vt:lpstr>Grantee Role in Developing the Virtual Library</vt:lpstr>
      <vt:lpstr>Grantee Feedback</vt:lpstr>
      <vt:lpstr>Discussion, Ideas, Questions</vt:lpstr>
      <vt:lpstr>Resources</vt:lpstr>
      <vt:lpstr>Questions and Answers</vt:lpstr>
      <vt:lpstr>Roundtables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2016-02-18T05:40:35Z</dcterms:created>
  <dcterms:modified xsi:type="dcterms:W3CDTF">2016-06-16T18:46:29Z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0x0101005472134A4BD2C443ADAA59A637FCDD7A</vt:lpwstr>
  </property>
</Properties>
</file>