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4"/>
  </p:sldMasterIdLst>
  <p:notesMasterIdLst>
    <p:notesMasterId r:id="rId49"/>
  </p:notesMasterIdLst>
  <p:handoutMasterIdLst>
    <p:handoutMasterId r:id="rId50"/>
  </p:handoutMasterIdLst>
  <p:sldIdLst>
    <p:sldId id="257" r:id="rId5"/>
    <p:sldId id="261" r:id="rId6"/>
    <p:sldId id="318" r:id="rId7"/>
    <p:sldId id="266" r:id="rId8"/>
    <p:sldId id="340" r:id="rId9"/>
    <p:sldId id="286" r:id="rId10"/>
    <p:sldId id="287" r:id="rId11"/>
    <p:sldId id="339" r:id="rId12"/>
    <p:sldId id="337" r:id="rId13"/>
    <p:sldId id="338" r:id="rId14"/>
    <p:sldId id="335" r:id="rId15"/>
    <p:sldId id="334" r:id="rId16"/>
    <p:sldId id="333" r:id="rId17"/>
    <p:sldId id="332" r:id="rId18"/>
    <p:sldId id="331" r:id="rId19"/>
    <p:sldId id="330" r:id="rId20"/>
    <p:sldId id="343" r:id="rId21"/>
    <p:sldId id="319" r:id="rId22"/>
    <p:sldId id="299" r:id="rId23"/>
    <p:sldId id="300" r:id="rId24"/>
    <p:sldId id="302" r:id="rId25"/>
    <p:sldId id="301" r:id="rId26"/>
    <p:sldId id="303" r:id="rId27"/>
    <p:sldId id="304" r:id="rId28"/>
    <p:sldId id="329" r:id="rId29"/>
    <p:sldId id="328" r:id="rId30"/>
    <p:sldId id="327" r:id="rId31"/>
    <p:sldId id="326" r:id="rId32"/>
    <p:sldId id="325" r:id="rId33"/>
    <p:sldId id="341" r:id="rId34"/>
    <p:sldId id="315" r:id="rId35"/>
    <p:sldId id="309" r:id="rId36"/>
    <p:sldId id="312" r:id="rId37"/>
    <p:sldId id="313" r:id="rId38"/>
    <p:sldId id="314" r:id="rId39"/>
    <p:sldId id="317" r:id="rId40"/>
    <p:sldId id="316" r:id="rId41"/>
    <p:sldId id="311" r:id="rId42"/>
    <p:sldId id="284" r:id="rId43"/>
    <p:sldId id="324" r:id="rId44"/>
    <p:sldId id="321" r:id="rId45"/>
    <p:sldId id="322" r:id="rId46"/>
    <p:sldId id="342" r:id="rId47"/>
    <p:sldId id="323"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0665" autoAdjust="0"/>
  </p:normalViewPr>
  <p:slideViewPr>
    <p:cSldViewPr snapToGrid="0">
      <p:cViewPr>
        <p:scale>
          <a:sx n="83" d="100"/>
          <a:sy n="83" d="100"/>
        </p:scale>
        <p:origin x="-1488" y="-72"/>
      </p:cViewPr>
      <p:guideLst>
        <p:guide orient="horz" pos="2160"/>
        <p:guide pos="2880"/>
      </p:guideLst>
    </p:cSldViewPr>
  </p:slideViewPr>
  <p:notesTextViewPr>
    <p:cViewPr>
      <p:scale>
        <a:sx n="1" d="1"/>
        <a:sy n="1" d="1"/>
      </p:scale>
      <p:origin x="0" y="0"/>
    </p:cViewPr>
  </p:notesTextViewPr>
  <p:notesViewPr>
    <p:cSldViewPr snapToGrid="0">
      <p:cViewPr varScale="1">
        <p:scale>
          <a:sx n="83" d="100"/>
          <a:sy n="83" d="100"/>
        </p:scale>
        <p:origin x="-381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commentAuthors" Target="commentAuthors.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B79693C-D287-448A-A5CF-C1C2CD79192B}" type="datetimeFigureOut">
              <a:rPr lang="en-US" smtClean="0"/>
              <a:pPr/>
              <a:t>5/16/2016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4CB570C-3BF6-4029-B737-28CCEB355BA6}" type="slidenum">
              <a:rPr lang="en-US" smtClean="0"/>
              <a:pPr/>
              <a:t>‹#›</a:t>
            </a:fld>
            <a:endParaRPr lang="en-US" dirty="0"/>
          </a:p>
        </p:txBody>
      </p:sp>
    </p:spTree>
    <p:extLst>
      <p:ext uri="{BB962C8B-B14F-4D97-AF65-F5344CB8AC3E}">
        <p14:creationId xmlns:p14="http://schemas.microsoft.com/office/powerpoint/2010/main" val="9909618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EED85B-4065-4974-B18D-26F8823B4F1E}" type="datetimeFigureOut">
              <a:rPr lang="en-US" smtClean="0"/>
              <a:t>5/16/2016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8DF03A-4976-41B1-9EF2-C18973A5BC18}" type="slidenum">
              <a:rPr lang="en-US" smtClean="0"/>
              <a:t>‹#›</a:t>
            </a:fld>
            <a:endParaRPr lang="en-US"/>
          </a:p>
        </p:txBody>
      </p:sp>
    </p:spTree>
    <p:extLst>
      <p:ext uri="{BB962C8B-B14F-4D97-AF65-F5344CB8AC3E}">
        <p14:creationId xmlns:p14="http://schemas.microsoft.com/office/powerpoint/2010/main" val="1644776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LIHEAP Reports</a:t>
            </a:r>
          </a:p>
          <a:p>
            <a:pPr lvl="1"/>
            <a:r>
              <a:rPr lang="en-US" dirty="0" smtClean="0"/>
              <a:t>Which reports  LIHEAP grantees are required to submit to OCS</a:t>
            </a:r>
          </a:p>
          <a:p>
            <a:pPr lvl="1"/>
            <a:r>
              <a:rPr lang="en-US" dirty="0" smtClean="0"/>
              <a:t>How each report contributes to effective program management</a:t>
            </a:r>
          </a:p>
          <a:p>
            <a:pPr lvl="1"/>
            <a:r>
              <a:rPr lang="en-US" dirty="0" smtClean="0"/>
              <a:t>Who reviews the reports and what they check</a:t>
            </a:r>
          </a:p>
          <a:p>
            <a:r>
              <a:rPr lang="en-US" dirty="0" smtClean="0"/>
              <a:t>Using the </a:t>
            </a:r>
            <a:r>
              <a:rPr lang="en-US" dirty="0" err="1" smtClean="0"/>
              <a:t>OLDC</a:t>
            </a:r>
            <a:endParaRPr lang="en-US" dirty="0" smtClean="0"/>
          </a:p>
          <a:p>
            <a:pPr lvl="1"/>
            <a:r>
              <a:rPr lang="en-US" dirty="0" smtClean="0"/>
              <a:t>How </a:t>
            </a:r>
            <a:r>
              <a:rPr lang="en-US" dirty="0" err="1" smtClean="0"/>
              <a:t>OLDC</a:t>
            </a:r>
            <a:r>
              <a:rPr lang="en-US" dirty="0" smtClean="0"/>
              <a:t> helps you to get each report right the first time </a:t>
            </a:r>
          </a:p>
          <a:p>
            <a:pPr lvl="1"/>
            <a:r>
              <a:rPr lang="en-US" dirty="0" smtClean="0"/>
              <a:t>How </a:t>
            </a:r>
            <a:r>
              <a:rPr lang="en-US" dirty="0" err="1" smtClean="0"/>
              <a:t>OLDC</a:t>
            </a:r>
            <a:r>
              <a:rPr lang="en-US" dirty="0" smtClean="0"/>
              <a:t> checks for year-over-year and form-to-form consistency</a:t>
            </a:r>
          </a:p>
          <a:p>
            <a:r>
              <a:rPr lang="en-US" dirty="0" smtClean="0"/>
              <a:t>Resources</a:t>
            </a:r>
          </a:p>
          <a:p>
            <a:r>
              <a:rPr lang="en-US" dirty="0" smtClean="0"/>
              <a:t>Questions and Answers</a:t>
            </a:r>
          </a:p>
          <a:p>
            <a:endParaRPr lang="en-US" dirty="0"/>
          </a:p>
        </p:txBody>
      </p:sp>
      <p:sp>
        <p:nvSpPr>
          <p:cNvPr id="4" name="Slide Number Placeholder 3"/>
          <p:cNvSpPr>
            <a:spLocks noGrp="1"/>
          </p:cNvSpPr>
          <p:nvPr>
            <p:ph type="sldNum" sz="quarter" idx="10"/>
          </p:nvPr>
        </p:nvSpPr>
        <p:spPr/>
        <p:txBody>
          <a:bodyPr/>
          <a:lstStyle/>
          <a:p>
            <a:fld id="{DF8DF03A-4976-41B1-9EF2-C18973A5BC18}" type="slidenum">
              <a:rPr lang="en-US" smtClean="0"/>
              <a:t>2</a:t>
            </a:fld>
            <a:endParaRPr lang="en-US"/>
          </a:p>
        </p:txBody>
      </p:sp>
    </p:spTree>
    <p:extLst>
      <p:ext uri="{BB962C8B-B14F-4D97-AF65-F5344CB8AC3E}">
        <p14:creationId xmlns:p14="http://schemas.microsoft.com/office/powerpoint/2010/main" val="1928925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8DF03A-4976-41B1-9EF2-C18973A5BC18}" type="slidenum">
              <a:rPr lang="en-US" smtClean="0"/>
              <a:t>3</a:t>
            </a:fld>
            <a:endParaRPr lang="en-US"/>
          </a:p>
        </p:txBody>
      </p:sp>
    </p:spTree>
    <p:extLst>
      <p:ext uri="{BB962C8B-B14F-4D97-AF65-F5344CB8AC3E}">
        <p14:creationId xmlns:p14="http://schemas.microsoft.com/office/powerpoint/2010/main" val="18495635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8DF03A-4976-41B1-9EF2-C18973A5BC18}" type="slidenum">
              <a:rPr lang="en-US" smtClean="0"/>
              <a:t>4</a:t>
            </a:fld>
            <a:endParaRPr lang="en-US"/>
          </a:p>
        </p:txBody>
      </p:sp>
    </p:spTree>
    <p:extLst>
      <p:ext uri="{BB962C8B-B14F-4D97-AF65-F5344CB8AC3E}">
        <p14:creationId xmlns:p14="http://schemas.microsoft.com/office/powerpoint/2010/main" val="3501020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8DF03A-4976-41B1-9EF2-C18973A5BC18}" type="slidenum">
              <a:rPr lang="en-US" smtClean="0"/>
              <a:t>6</a:t>
            </a:fld>
            <a:endParaRPr lang="en-US"/>
          </a:p>
        </p:txBody>
      </p:sp>
    </p:spTree>
    <p:extLst>
      <p:ext uri="{BB962C8B-B14F-4D97-AF65-F5344CB8AC3E}">
        <p14:creationId xmlns:p14="http://schemas.microsoft.com/office/powerpoint/2010/main" val="22120288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2" name="Title 1"/>
          <p:cNvSpPr>
            <a:spLocks noGrp="1"/>
          </p:cNvSpPr>
          <p:nvPr>
            <p:ph type="ctrTitle"/>
          </p:nvPr>
        </p:nvSpPr>
        <p:spPr>
          <a:xfrm>
            <a:off x="685800" y="2057399"/>
            <a:ext cx="7772400" cy="1847851"/>
          </a:xfrm>
        </p:spPr>
        <p:txBody>
          <a:bodyPr/>
          <a:lstStyle>
            <a:lvl1pPr algn="ct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41910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6">
                    <a:lumMod val="20000"/>
                    <a:lumOff val="80000"/>
                  </a:schemeClr>
                </a:solidFill>
              </a:defRPr>
            </a:lvl1pPr>
          </a:lstStyle>
          <a:p>
            <a:fld id="{4194F95D-30C5-4E43-8A5E-123D2AD17D0E}" type="datetime1">
              <a:rPr lang="en-US" smtClean="0"/>
              <a:t>5/16/2016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9369D10-7EB0-41BB-A9FD-3C3BFD2F5E7A}" type="slidenum">
              <a:rPr lang="en-US" smtClean="0"/>
              <a:pPr/>
              <a:t>‹#›</a:t>
            </a:fld>
            <a:endParaRPr lang="en-US" dirty="0"/>
          </a:p>
        </p:txBody>
      </p:sp>
    </p:spTree>
    <p:extLst>
      <p:ext uri="{BB962C8B-B14F-4D97-AF65-F5344CB8AC3E}">
        <p14:creationId xmlns:p14="http://schemas.microsoft.com/office/powerpoint/2010/main" val="798161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376736"/>
            <a:ext cx="5486400" cy="33508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0DC2AF-0177-448C-B024-1AD739346708}" type="datetime1">
              <a:rPr lang="en-US" smtClean="0"/>
              <a:t>5/16/2016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9369D10-7EB0-41BB-A9FD-3C3BFD2F5E7A}" type="slidenum">
              <a:rPr lang="en-US" smtClean="0"/>
              <a:pPr/>
              <a:t>‹#›</a:t>
            </a:fld>
            <a:endParaRPr lang="en-US" dirty="0"/>
          </a:p>
        </p:txBody>
      </p:sp>
    </p:spTree>
    <p:extLst>
      <p:ext uri="{BB962C8B-B14F-4D97-AF65-F5344CB8AC3E}">
        <p14:creationId xmlns:p14="http://schemas.microsoft.com/office/powerpoint/2010/main" val="398543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b="1"/>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FEB63CE3-1091-4D3D-B3F4-192021FDFA40}" type="datetime1">
              <a:rPr lang="en-US" smtClean="0"/>
              <a:t>5/16/2016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9369D10-7EB0-41BB-A9FD-3C3BFD2F5E7A}" type="slidenum">
              <a:rPr lang="en-US" smtClean="0"/>
              <a:pPr/>
              <a:t>‹#›</a:t>
            </a:fld>
            <a:endParaRPr lang="en-US" dirty="0"/>
          </a:p>
        </p:txBody>
      </p:sp>
      <p:sp>
        <p:nvSpPr>
          <p:cNvPr id="8" name="Title 1"/>
          <p:cNvSpPr>
            <a:spLocks noGrp="1"/>
          </p:cNvSpPr>
          <p:nvPr>
            <p:ph type="title"/>
          </p:nvPr>
        </p:nvSpPr>
        <p:spPr>
          <a:xfrm>
            <a:off x="628650" y="17990"/>
            <a:ext cx="8515350" cy="1325563"/>
          </a:xfrm>
        </p:spPr>
        <p:txBody>
          <a:bodyPr/>
          <a:lstStyle>
            <a:lvl1pPr algn="l">
              <a:defRPr/>
            </a:lvl1pPr>
          </a:lstStyle>
          <a:p>
            <a:r>
              <a:rPr lang="en-US" smtClean="0"/>
              <a:t>Click to edit Master title style</a:t>
            </a:r>
            <a:endParaRPr lang="en-US" dirty="0"/>
          </a:p>
        </p:txBody>
      </p:sp>
    </p:spTree>
    <p:extLst>
      <p:ext uri="{BB962C8B-B14F-4D97-AF65-F5344CB8AC3E}">
        <p14:creationId xmlns:p14="http://schemas.microsoft.com/office/powerpoint/2010/main" val="1880691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2" name="Title 1"/>
          <p:cNvSpPr>
            <a:spLocks noGrp="1"/>
          </p:cNvSpPr>
          <p:nvPr>
            <p:ph type="title"/>
          </p:nvPr>
        </p:nvSpPr>
        <p:spPr>
          <a:xfrm>
            <a:off x="1277144" y="3438525"/>
            <a:ext cx="6589713" cy="1362075"/>
          </a:xfrm>
        </p:spPr>
        <p:txBody>
          <a:bodyPr anchor="t">
            <a:normAutofit/>
          </a:bodyPr>
          <a:lstStyle>
            <a:lvl1pPr algn="ctr">
              <a:defRPr sz="3600" b="1" cap="all">
                <a:solidFill>
                  <a:schemeClr val="accent6">
                    <a:lumMod val="7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277144" y="1938338"/>
            <a:ext cx="6589713" cy="1500187"/>
          </a:xfrm>
        </p:spPr>
        <p:txBody>
          <a:bodyPr anchor="b"/>
          <a:lstStyle>
            <a:lvl1pPr marL="0" indent="0" algn="ctr">
              <a:buNone/>
              <a:defRPr sz="2000">
                <a:solidFill>
                  <a:schemeClr val="accent6">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6">
                    <a:lumMod val="20000"/>
                    <a:lumOff val="80000"/>
                  </a:schemeClr>
                </a:solidFill>
              </a:defRPr>
            </a:lvl1pPr>
          </a:lstStyle>
          <a:p>
            <a:fld id="{9F5005C1-D166-433F-88EB-7BA544627D80}" type="datetime1">
              <a:rPr lang="en-US" smtClean="0"/>
              <a:t>5/16/2016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9369D10-7EB0-41BB-A9FD-3C3BFD2F5E7A}" type="slidenum">
              <a:rPr lang="en-US" smtClean="0"/>
              <a:pPr/>
              <a:t>‹#›</a:t>
            </a:fld>
            <a:endParaRPr lang="en-US" dirty="0"/>
          </a:p>
        </p:txBody>
      </p:sp>
    </p:spTree>
    <p:extLst>
      <p:ext uri="{BB962C8B-B14F-4D97-AF65-F5344CB8AC3E}">
        <p14:creationId xmlns:p14="http://schemas.microsoft.com/office/powerpoint/2010/main" val="819309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normAutofit/>
          </a:bodyPr>
          <a:lstStyle>
            <a:lvl1pPr>
              <a:defRPr sz="2400" b="1"/>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rmAutofit/>
          </a:bodyPr>
          <a:lstStyle>
            <a:lvl1pPr>
              <a:defRPr sz="2400" b="1"/>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196C6275-38F6-4ABE-AA00-D2D796D5D7EC}" type="datetime1">
              <a:rPr lang="en-US" smtClean="0"/>
              <a:t>5/16/2016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9369D10-7EB0-41BB-A9FD-3C3BFD2F5E7A}" type="slidenum">
              <a:rPr lang="en-US" smtClean="0"/>
              <a:pPr/>
              <a:t>‹#›</a:t>
            </a:fld>
            <a:endParaRPr lang="en-US" dirty="0"/>
          </a:p>
        </p:txBody>
      </p:sp>
      <p:sp>
        <p:nvSpPr>
          <p:cNvPr id="8" name="Title 1"/>
          <p:cNvSpPr>
            <a:spLocks noGrp="1"/>
          </p:cNvSpPr>
          <p:nvPr>
            <p:ph type="title"/>
          </p:nvPr>
        </p:nvSpPr>
        <p:spPr>
          <a:xfrm>
            <a:off x="628650" y="17990"/>
            <a:ext cx="8515350" cy="1325563"/>
          </a:xfrm>
        </p:spPr>
        <p:txBody>
          <a:bodyPr/>
          <a:lstStyle>
            <a:lvl1pPr algn="l">
              <a:defRPr/>
            </a:lvl1pPr>
          </a:lstStyle>
          <a:p>
            <a:r>
              <a:rPr lang="en-US" smtClean="0"/>
              <a:t>Click to edit Master title style</a:t>
            </a:r>
            <a:endParaRPr lang="en-US" dirty="0"/>
          </a:p>
        </p:txBody>
      </p:sp>
    </p:spTree>
    <p:extLst>
      <p:ext uri="{BB962C8B-B14F-4D97-AF65-F5344CB8AC3E}">
        <p14:creationId xmlns:p14="http://schemas.microsoft.com/office/powerpoint/2010/main" val="577923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D2B50B-EEBD-4ED6-AE2B-74E6E7ECACDF}" type="datetime1">
              <a:rPr lang="en-US" smtClean="0"/>
              <a:t>5/16/2016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9369D10-7EB0-41BB-A9FD-3C3BFD2F5E7A}" type="slidenum">
              <a:rPr lang="en-US" smtClean="0"/>
              <a:pPr/>
              <a:t>‹#›</a:t>
            </a:fld>
            <a:endParaRPr lang="en-US" dirty="0"/>
          </a:p>
        </p:txBody>
      </p:sp>
      <p:sp>
        <p:nvSpPr>
          <p:cNvPr id="10" name="Title 1"/>
          <p:cNvSpPr>
            <a:spLocks noGrp="1"/>
          </p:cNvSpPr>
          <p:nvPr>
            <p:ph type="title"/>
          </p:nvPr>
        </p:nvSpPr>
        <p:spPr>
          <a:xfrm>
            <a:off x="628650" y="17990"/>
            <a:ext cx="8515350" cy="1325563"/>
          </a:xfrm>
        </p:spPr>
        <p:txBody>
          <a:bodyPr/>
          <a:lstStyle>
            <a:lvl1pPr algn="l">
              <a:defRPr/>
            </a:lvl1pPr>
          </a:lstStyle>
          <a:p>
            <a:r>
              <a:rPr lang="en-US" smtClean="0"/>
              <a:t>Click to edit Master title style</a:t>
            </a:r>
            <a:endParaRPr lang="en-US" dirty="0"/>
          </a:p>
        </p:txBody>
      </p:sp>
    </p:spTree>
    <p:extLst>
      <p:ext uri="{BB962C8B-B14F-4D97-AF65-F5344CB8AC3E}">
        <p14:creationId xmlns:p14="http://schemas.microsoft.com/office/powerpoint/2010/main" val="3835924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A486ED5-F1A3-4DD4-BF82-A0D2CF6868BE}" type="datetime1">
              <a:rPr lang="en-US" smtClean="0"/>
              <a:t>5/16/2016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9369D10-7EB0-41BB-A9FD-3C3BFD2F5E7A}" type="slidenum">
              <a:rPr lang="en-US" smtClean="0"/>
              <a:pPr/>
              <a:t>‹#›</a:t>
            </a:fld>
            <a:endParaRPr lang="en-US" dirty="0"/>
          </a:p>
        </p:txBody>
      </p:sp>
      <p:sp>
        <p:nvSpPr>
          <p:cNvPr id="6" name="Title 1"/>
          <p:cNvSpPr>
            <a:spLocks noGrp="1"/>
          </p:cNvSpPr>
          <p:nvPr>
            <p:ph type="title"/>
          </p:nvPr>
        </p:nvSpPr>
        <p:spPr>
          <a:xfrm>
            <a:off x="628650" y="17990"/>
            <a:ext cx="8515350" cy="1325563"/>
          </a:xfrm>
        </p:spPr>
        <p:txBody>
          <a:bodyPr/>
          <a:lstStyle>
            <a:lvl1pPr algn="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28010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18DD07-FB8D-4640-8634-EB7A75F6FEBD}" type="datetime1">
              <a:rPr lang="en-US" smtClean="0"/>
              <a:t>5/16/2016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9369D10-7EB0-41BB-A9FD-3C3BFD2F5E7A}" type="slidenum">
              <a:rPr lang="en-US" smtClean="0"/>
              <a:pPr/>
              <a:t>‹#›</a:t>
            </a:fld>
            <a:endParaRPr lang="en-US" dirty="0"/>
          </a:p>
        </p:txBody>
      </p:sp>
    </p:spTree>
    <p:extLst>
      <p:ext uri="{BB962C8B-B14F-4D97-AF65-F5344CB8AC3E}">
        <p14:creationId xmlns:p14="http://schemas.microsoft.com/office/powerpoint/2010/main" val="3858315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ankYou">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a:xfrm>
            <a:off x="1447800" y="1387867"/>
            <a:ext cx="6477000" cy="41735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lvl1pPr>
              <a:defRPr>
                <a:solidFill>
                  <a:schemeClr val="accent6">
                    <a:lumMod val="20000"/>
                    <a:lumOff val="80000"/>
                  </a:schemeClr>
                </a:solidFill>
              </a:defRPr>
            </a:lvl1pPr>
          </a:lstStyle>
          <a:p>
            <a:fld id="{A115BE26-7B4C-48BD-B094-B7E05BD90012}" type="datetime1">
              <a:rPr lang="en-US" smtClean="0"/>
              <a:t>5/16/2016</a:t>
            </a:fld>
            <a:endParaRPr lang="en-US" dirty="0"/>
          </a:p>
        </p:txBody>
      </p:sp>
      <p:sp>
        <p:nvSpPr>
          <p:cNvPr id="3" name="Footer Placeholder 2"/>
          <p:cNvSpPr>
            <a:spLocks noGrp="1"/>
          </p:cNvSpPr>
          <p:nvPr>
            <p:ph type="ftr" sz="quarter" idx="11"/>
          </p:nvPr>
        </p:nvSpPr>
        <p:spPr/>
        <p:txBody>
          <a:bodyPr/>
          <a:lstStyle>
            <a:lvl1pPr>
              <a:defRPr>
                <a:solidFill>
                  <a:schemeClr val="accent6">
                    <a:lumMod val="20000"/>
                    <a:lumOff val="80000"/>
                  </a:schemeClr>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chemeClr val="accent6">
                    <a:lumMod val="20000"/>
                    <a:lumOff val="80000"/>
                  </a:schemeClr>
                </a:solidFill>
              </a:defRPr>
            </a:lvl1pPr>
          </a:lstStyle>
          <a:p>
            <a:fld id="{B9369D10-7EB0-41BB-A9FD-3C3BFD2F5E7A}" type="slidenum">
              <a:rPr lang="en-US" smtClean="0"/>
              <a:pPr/>
              <a:t>‹#›</a:t>
            </a:fld>
            <a:endParaRPr lang="en-US" dirty="0"/>
          </a:p>
        </p:txBody>
      </p:sp>
    </p:spTree>
    <p:extLst>
      <p:ext uri="{BB962C8B-B14F-4D97-AF65-F5344CB8AC3E}">
        <p14:creationId xmlns:p14="http://schemas.microsoft.com/office/powerpoint/2010/main" val="723617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3008313" cy="11620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1356189"/>
            <a:ext cx="5111750" cy="4769974"/>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3200400"/>
            <a:ext cx="3008313" cy="2925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CF7346-3215-47D3-A89B-50BFDAB81032}" type="datetime1">
              <a:rPr lang="en-US" smtClean="0"/>
              <a:t>5/16/2016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9369D10-7EB0-41BB-A9FD-3C3BFD2F5E7A}" type="slidenum">
              <a:rPr lang="en-US" smtClean="0"/>
              <a:pPr/>
              <a:t>‹#›</a:t>
            </a:fld>
            <a:endParaRPr lang="en-US" dirty="0"/>
          </a:p>
        </p:txBody>
      </p:sp>
    </p:spTree>
    <p:extLst>
      <p:ext uri="{BB962C8B-B14F-4D97-AF65-F5344CB8AC3E}">
        <p14:creationId xmlns:p14="http://schemas.microsoft.com/office/powerpoint/2010/main" val="466982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762000"/>
            <a:ext cx="8229600" cy="6556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33400" y="1752600"/>
            <a:ext cx="8153400" cy="4373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B79FAB-338C-4121-AEBE-1548B94CD898}" type="datetime1">
              <a:rPr lang="en-US" smtClean="0"/>
              <a:t>5/16/2016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369D10-7EB0-41BB-A9FD-3C3BFD2F5E7A}" type="slidenum">
              <a:rPr lang="en-US" smtClean="0"/>
              <a:pPr/>
              <a:t>‹#›</a:t>
            </a:fld>
            <a:endParaRPr lang="en-US" dirty="0"/>
          </a:p>
        </p:txBody>
      </p:sp>
    </p:spTree>
    <p:extLst>
      <p:ext uri="{BB962C8B-B14F-4D97-AF65-F5344CB8AC3E}">
        <p14:creationId xmlns:p14="http://schemas.microsoft.com/office/powerpoint/2010/main" val="42115616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hf sldNum="0" hdr="0" ftr="0" dt="0"/>
  <p:txStyles>
    <p:titleStyle>
      <a:lvl1pPr algn="r"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b="1" kern="1200">
          <a:solidFill>
            <a:schemeClr val="accent6">
              <a:lumMod val="7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accent6">
              <a:lumMod val="7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accent6">
              <a:lumMod val="7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accent6">
              <a:lumMod val="7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accent6">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3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35.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 Id="rId5" Type="http://schemas.openxmlformats.org/officeDocument/2006/relationships/image" Target="../media/image33.png"/><Relationship Id="rId4" Type="http://schemas.openxmlformats.org/officeDocument/2006/relationships/image" Target="../media/image30.png"/></Relationships>
</file>

<file path=ppt/slides/_rels/slide3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4.png"/><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37.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hyperlink" Target="http://www.liheap.ncat.org/stateplans.htm" TargetMode="External"/><Relationship Id="rId2" Type="http://schemas.openxmlformats.org/officeDocument/2006/relationships/hyperlink" Target="http://www.acf.hhs.gov/programs/ocs/resource/liheap-trainings"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mailto:melissa@verveassociates.net" TargetMode="External"/><Relationship Id="rId2" Type="http://schemas.openxmlformats.org/officeDocument/2006/relationships/hyperlink" Target="mailto:Trayvon-Braxton@appriseinc.org"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State Track: Reporting</a:t>
            </a:r>
            <a:endParaRPr lang="en-US" dirty="0"/>
          </a:p>
        </p:txBody>
      </p:sp>
      <p:sp>
        <p:nvSpPr>
          <p:cNvPr id="5" name="Subtitle 4"/>
          <p:cNvSpPr>
            <a:spLocks noGrp="1"/>
          </p:cNvSpPr>
          <p:nvPr>
            <p:ph type="subTitle" idx="1"/>
          </p:nvPr>
        </p:nvSpPr>
        <p:spPr>
          <a:xfrm>
            <a:off x="1371600" y="3905250"/>
            <a:ext cx="6400800" cy="1752600"/>
          </a:xfrm>
        </p:spPr>
        <p:txBody>
          <a:bodyPr/>
          <a:lstStyle/>
          <a:p>
            <a:r>
              <a:rPr lang="en-US" i="1" dirty="0" smtClean="0"/>
              <a:t>Melissa Torgerson</a:t>
            </a:r>
          </a:p>
        </p:txBody>
      </p:sp>
    </p:spTree>
    <p:extLst>
      <p:ext uri="{BB962C8B-B14F-4D97-AF65-F5344CB8AC3E}">
        <p14:creationId xmlns:p14="http://schemas.microsoft.com/office/powerpoint/2010/main" val="14127526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a:t>When is this report due?</a:t>
            </a:r>
          </a:p>
          <a:p>
            <a:pPr lvl="1"/>
            <a:r>
              <a:rPr lang="en-US" dirty="0"/>
              <a:t>September 1, </a:t>
            </a:r>
            <a:r>
              <a:rPr lang="en-US" dirty="0" smtClean="0"/>
              <a:t>2015… </a:t>
            </a:r>
            <a:r>
              <a:rPr lang="en-US" dirty="0"/>
              <a:t>prior to the beginning of </a:t>
            </a:r>
            <a:r>
              <a:rPr lang="en-US" dirty="0" smtClean="0"/>
              <a:t>FFY </a:t>
            </a:r>
            <a:r>
              <a:rPr lang="en-US" dirty="0"/>
              <a:t>2016</a:t>
            </a:r>
          </a:p>
          <a:p>
            <a:r>
              <a:rPr lang="en-US" dirty="0"/>
              <a:t>What is the purpose of this report?</a:t>
            </a:r>
          </a:p>
          <a:p>
            <a:pPr lvl="1"/>
            <a:r>
              <a:rPr lang="en-US" dirty="0"/>
              <a:t>Serves as the grantee’s application for </a:t>
            </a:r>
            <a:r>
              <a:rPr lang="en-US" dirty="0" smtClean="0"/>
              <a:t>funds</a:t>
            </a:r>
            <a:endParaRPr lang="en-US" dirty="0"/>
          </a:p>
          <a:p>
            <a:pPr lvl="1"/>
            <a:r>
              <a:rPr lang="en-US" dirty="0"/>
              <a:t>Provides information to the Federal Government and the public </a:t>
            </a:r>
            <a:r>
              <a:rPr lang="en-US" dirty="0" smtClean="0"/>
              <a:t>on how </a:t>
            </a:r>
            <a:r>
              <a:rPr lang="en-US" dirty="0"/>
              <a:t>the grantee plans to use </a:t>
            </a:r>
            <a:r>
              <a:rPr lang="en-US" dirty="0" smtClean="0"/>
              <a:t>funds</a:t>
            </a:r>
            <a:endParaRPr lang="en-US" dirty="0"/>
          </a:p>
          <a:p>
            <a:r>
              <a:rPr lang="en-US" dirty="0"/>
              <a:t>How does this report contribute to program management?</a:t>
            </a:r>
          </a:p>
          <a:p>
            <a:pPr lvl="1"/>
            <a:r>
              <a:rPr lang="en-US" dirty="0"/>
              <a:t>Grantee should use a reference when preparing their program policy </a:t>
            </a:r>
            <a:r>
              <a:rPr lang="en-US" dirty="0" smtClean="0"/>
              <a:t>manual</a:t>
            </a:r>
            <a:endParaRPr lang="en-US" dirty="0"/>
          </a:p>
          <a:p>
            <a:pPr lvl="1"/>
            <a:r>
              <a:rPr lang="en-US" dirty="0"/>
              <a:t>Allows OCS to ensure that the grantee plans are consistent with the statute and other OCS </a:t>
            </a:r>
            <a:r>
              <a:rPr lang="en-US" dirty="0" smtClean="0"/>
              <a:t>guidance</a:t>
            </a:r>
            <a:endParaRPr lang="en-US" dirty="0"/>
          </a:p>
          <a:p>
            <a:endParaRPr lang="en-US" dirty="0"/>
          </a:p>
        </p:txBody>
      </p:sp>
      <p:sp>
        <p:nvSpPr>
          <p:cNvPr id="4" name="Title 3"/>
          <p:cNvSpPr>
            <a:spLocks noGrp="1"/>
          </p:cNvSpPr>
          <p:nvPr>
            <p:ph type="title"/>
          </p:nvPr>
        </p:nvSpPr>
        <p:spPr/>
        <p:txBody>
          <a:bodyPr/>
          <a:lstStyle/>
          <a:p>
            <a:r>
              <a:rPr lang="en-US" dirty="0" smtClean="0"/>
              <a:t>FFY 2016 Detailed </a:t>
            </a:r>
            <a:r>
              <a:rPr lang="en-US" dirty="0"/>
              <a:t>Model Plan</a:t>
            </a:r>
          </a:p>
        </p:txBody>
      </p:sp>
      <p:sp>
        <p:nvSpPr>
          <p:cNvPr id="5" name="Slide Number Placeholder 5"/>
          <p:cNvSpPr>
            <a:spLocks noGrp="1"/>
          </p:cNvSpPr>
          <p:nvPr>
            <p:ph type="sldNum" sz="quarter" idx="12"/>
          </p:nvPr>
        </p:nvSpPr>
        <p:spPr>
          <a:xfrm>
            <a:off x="197005" y="6356350"/>
            <a:ext cx="2133600" cy="365125"/>
          </a:xfrm>
        </p:spPr>
        <p:txBody>
          <a:bodyPr/>
          <a:lstStyle/>
          <a:p>
            <a:pPr algn="l"/>
            <a:r>
              <a:rPr lang="en-US" dirty="0" smtClean="0"/>
              <a:t>10</a:t>
            </a:r>
            <a:endParaRPr lang="en-US" dirty="0"/>
          </a:p>
        </p:txBody>
      </p:sp>
    </p:spTree>
    <p:extLst>
      <p:ext uri="{BB962C8B-B14F-4D97-AF65-F5344CB8AC3E}">
        <p14:creationId xmlns:p14="http://schemas.microsoft.com/office/powerpoint/2010/main" val="41953283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346075" indent="-346075"/>
            <a:r>
              <a:rPr lang="en-US" dirty="0"/>
              <a:t>Who reviews the report?</a:t>
            </a:r>
          </a:p>
          <a:p>
            <a:pPr marL="685800" lvl="1"/>
            <a:r>
              <a:rPr lang="en-US" dirty="0"/>
              <a:t>Report is reviewed by your OCS liaison or her </a:t>
            </a:r>
            <a:r>
              <a:rPr lang="en-US" dirty="0" smtClean="0"/>
              <a:t>designee</a:t>
            </a:r>
            <a:endParaRPr lang="en-US" dirty="0"/>
          </a:p>
          <a:p>
            <a:pPr marL="346075" indent="-346075">
              <a:spcBef>
                <a:spcPts val="1200"/>
              </a:spcBef>
            </a:pPr>
            <a:r>
              <a:rPr lang="en-US" dirty="0"/>
              <a:t>What does she check?</a:t>
            </a:r>
          </a:p>
          <a:p>
            <a:pPr marL="685800" lvl="1"/>
            <a:r>
              <a:rPr lang="en-US" b="1" i="1" dirty="0" smtClean="0"/>
              <a:t>Details</a:t>
            </a:r>
            <a:r>
              <a:rPr lang="en-US" b="1" dirty="0" smtClean="0"/>
              <a:t>… </a:t>
            </a:r>
            <a:r>
              <a:rPr lang="en-US" dirty="0"/>
              <a:t>for </a:t>
            </a:r>
            <a:r>
              <a:rPr lang="en-US" dirty="0" smtClean="0"/>
              <a:t>example, </a:t>
            </a:r>
            <a:r>
              <a:rPr lang="en-US" dirty="0"/>
              <a:t>in Section 1 – Program Components: Checks that Crisis Program end date is no earlier than </a:t>
            </a:r>
            <a:r>
              <a:rPr lang="en-US" dirty="0" smtClean="0"/>
              <a:t>3/15/16</a:t>
            </a:r>
            <a:endParaRPr lang="en-US" dirty="0"/>
          </a:p>
          <a:p>
            <a:pPr marL="685800" lvl="1"/>
            <a:r>
              <a:rPr lang="en-US" b="1" i="1" dirty="0" smtClean="0"/>
              <a:t>Concepts</a:t>
            </a:r>
            <a:r>
              <a:rPr lang="en-US" b="1" dirty="0" smtClean="0"/>
              <a:t>… </a:t>
            </a:r>
            <a:r>
              <a:rPr lang="en-US" dirty="0"/>
              <a:t>for </a:t>
            </a:r>
            <a:r>
              <a:rPr lang="en-US" dirty="0" smtClean="0"/>
              <a:t>example, </a:t>
            </a:r>
            <a:r>
              <a:rPr lang="en-US" dirty="0"/>
              <a:t>in Section 17 – Program Integrity: Checks for a comprehensive approach to program </a:t>
            </a:r>
            <a:r>
              <a:rPr lang="en-US" dirty="0" smtClean="0"/>
              <a:t>integrity</a:t>
            </a:r>
            <a:endParaRPr lang="en-US" dirty="0"/>
          </a:p>
          <a:p>
            <a:pPr marL="685800" lvl="1"/>
            <a:r>
              <a:rPr lang="en-US" b="1" i="1" dirty="0"/>
              <a:t>Program </a:t>
            </a:r>
            <a:r>
              <a:rPr lang="en-US" b="1" i="1" dirty="0" smtClean="0"/>
              <a:t>Issues</a:t>
            </a:r>
            <a:r>
              <a:rPr lang="en-US" b="1" dirty="0" smtClean="0"/>
              <a:t>… </a:t>
            </a:r>
            <a:r>
              <a:rPr lang="en-US" dirty="0" smtClean="0"/>
              <a:t>for example, </a:t>
            </a:r>
            <a:r>
              <a:rPr lang="en-US" dirty="0"/>
              <a:t>in Item 1.7 - SNAP Benefits: Looks whether you </a:t>
            </a:r>
            <a:r>
              <a:rPr lang="en-US" dirty="0" smtClean="0"/>
              <a:t>addressed </a:t>
            </a:r>
            <a:r>
              <a:rPr lang="en-US" dirty="0"/>
              <a:t>important issues in a way that is consistent with OCS </a:t>
            </a:r>
            <a:r>
              <a:rPr lang="en-US" dirty="0" smtClean="0"/>
              <a:t>guidance</a:t>
            </a:r>
            <a:endParaRPr lang="en-US" dirty="0"/>
          </a:p>
          <a:p>
            <a:pPr marL="685800" lvl="1"/>
            <a:r>
              <a:rPr lang="en-US" b="1" i="1" dirty="0"/>
              <a:t>Performance </a:t>
            </a:r>
            <a:r>
              <a:rPr lang="en-US" b="1" i="1" dirty="0" smtClean="0"/>
              <a:t>Issues</a:t>
            </a:r>
            <a:r>
              <a:rPr lang="en-US" b="1" dirty="0" smtClean="0"/>
              <a:t>… </a:t>
            </a:r>
            <a:r>
              <a:rPr lang="en-US" dirty="0"/>
              <a:t>for example in Section 13 - Assurance 16: Checks that proposed program is consistent with guidelines and that you are documenting program </a:t>
            </a:r>
            <a:r>
              <a:rPr lang="en-US" dirty="0" smtClean="0"/>
              <a:t>accomplishments</a:t>
            </a:r>
            <a:endParaRPr lang="en-US" dirty="0"/>
          </a:p>
          <a:p>
            <a:endParaRPr lang="en-US" dirty="0"/>
          </a:p>
        </p:txBody>
      </p:sp>
      <p:sp>
        <p:nvSpPr>
          <p:cNvPr id="4" name="Title 3"/>
          <p:cNvSpPr>
            <a:spLocks noGrp="1"/>
          </p:cNvSpPr>
          <p:nvPr>
            <p:ph type="title"/>
          </p:nvPr>
        </p:nvSpPr>
        <p:spPr/>
        <p:txBody>
          <a:bodyPr/>
          <a:lstStyle/>
          <a:p>
            <a:r>
              <a:rPr lang="en-US" dirty="0" smtClean="0"/>
              <a:t>FFY 2016 Detailed </a:t>
            </a:r>
            <a:r>
              <a:rPr lang="en-US" dirty="0"/>
              <a:t>Model Plan</a:t>
            </a:r>
          </a:p>
        </p:txBody>
      </p:sp>
      <p:sp>
        <p:nvSpPr>
          <p:cNvPr id="5" name="Slide Number Placeholder 5"/>
          <p:cNvSpPr>
            <a:spLocks noGrp="1"/>
          </p:cNvSpPr>
          <p:nvPr>
            <p:ph type="sldNum" sz="quarter" idx="12"/>
          </p:nvPr>
        </p:nvSpPr>
        <p:spPr>
          <a:xfrm>
            <a:off x="197005" y="6356350"/>
            <a:ext cx="2133600" cy="365125"/>
          </a:xfrm>
        </p:spPr>
        <p:txBody>
          <a:bodyPr/>
          <a:lstStyle/>
          <a:p>
            <a:pPr algn="l"/>
            <a:r>
              <a:rPr lang="en-US" dirty="0" smtClean="0"/>
              <a:t>11</a:t>
            </a:r>
            <a:endParaRPr lang="en-US" dirty="0"/>
          </a:p>
        </p:txBody>
      </p:sp>
    </p:spTree>
    <p:extLst>
      <p:ext uri="{BB962C8B-B14F-4D97-AF65-F5344CB8AC3E}">
        <p14:creationId xmlns:p14="http://schemas.microsoft.com/office/powerpoint/2010/main" val="16997474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85750" indent="-285750">
              <a:spcBef>
                <a:spcPts val="1200"/>
              </a:spcBef>
            </a:pPr>
            <a:r>
              <a:rPr lang="en-US" dirty="0"/>
              <a:t>How is the information used?</a:t>
            </a:r>
          </a:p>
          <a:p>
            <a:pPr marL="685800" lvl="1"/>
            <a:r>
              <a:rPr lang="en-US" b="1" i="1" dirty="0"/>
              <a:t>OCS </a:t>
            </a:r>
            <a:r>
              <a:rPr lang="en-US" b="1" i="1" dirty="0" smtClean="0"/>
              <a:t>Liaison</a:t>
            </a:r>
            <a:r>
              <a:rPr lang="en-US" b="1" dirty="0" smtClean="0"/>
              <a:t>… </a:t>
            </a:r>
            <a:r>
              <a:rPr lang="en-US" dirty="0"/>
              <a:t>Will alert you if there are any problems </a:t>
            </a:r>
            <a:r>
              <a:rPr lang="en-US" dirty="0" smtClean="0"/>
              <a:t>with </a:t>
            </a:r>
            <a:r>
              <a:rPr lang="en-US" dirty="0"/>
              <a:t>your planned approach to the </a:t>
            </a:r>
            <a:r>
              <a:rPr lang="en-US" dirty="0" smtClean="0"/>
              <a:t>program</a:t>
            </a:r>
            <a:endParaRPr lang="en-US" dirty="0"/>
          </a:p>
          <a:p>
            <a:pPr marL="685800" lvl="1"/>
            <a:r>
              <a:rPr lang="en-US" b="1" i="1" dirty="0"/>
              <a:t>OCS </a:t>
            </a:r>
            <a:r>
              <a:rPr lang="en-US" b="1" i="1" dirty="0" smtClean="0"/>
              <a:t>Management</a:t>
            </a:r>
            <a:r>
              <a:rPr lang="en-US" b="1" dirty="0" smtClean="0"/>
              <a:t>… </a:t>
            </a:r>
            <a:r>
              <a:rPr lang="en-US" dirty="0"/>
              <a:t>Uses plans to better understand the different ways that grantees approach LIHEAP program design and </a:t>
            </a:r>
            <a:r>
              <a:rPr lang="en-US" dirty="0" smtClean="0"/>
              <a:t>implementation</a:t>
            </a:r>
            <a:endParaRPr lang="en-US" dirty="0"/>
          </a:p>
          <a:p>
            <a:pPr marL="685800" lvl="1"/>
            <a:r>
              <a:rPr lang="en-US" b="1" i="1" dirty="0"/>
              <a:t>LIHEAP </a:t>
            </a:r>
            <a:r>
              <a:rPr lang="en-US" b="1" i="1" dirty="0" smtClean="0"/>
              <a:t>Clearinghouse</a:t>
            </a:r>
            <a:r>
              <a:rPr lang="en-US" b="1" dirty="0" smtClean="0"/>
              <a:t>… </a:t>
            </a:r>
            <a:r>
              <a:rPr lang="en-US" dirty="0" smtClean="0"/>
              <a:t>Posts </a:t>
            </a:r>
            <a:r>
              <a:rPr lang="en-US" dirty="0"/>
              <a:t>all state plans and extracts key information to help grantees look at other ways that they can run their LIHEAP programs.</a:t>
            </a:r>
          </a:p>
          <a:p>
            <a:endParaRPr lang="en-US" dirty="0"/>
          </a:p>
        </p:txBody>
      </p:sp>
      <p:sp>
        <p:nvSpPr>
          <p:cNvPr id="4" name="Title 3"/>
          <p:cNvSpPr>
            <a:spLocks noGrp="1"/>
          </p:cNvSpPr>
          <p:nvPr>
            <p:ph type="title"/>
          </p:nvPr>
        </p:nvSpPr>
        <p:spPr/>
        <p:txBody>
          <a:bodyPr/>
          <a:lstStyle/>
          <a:p>
            <a:r>
              <a:rPr lang="en-US" dirty="0" smtClean="0"/>
              <a:t>FFY </a:t>
            </a:r>
            <a:r>
              <a:rPr lang="en-US" dirty="0"/>
              <a:t>2016 </a:t>
            </a:r>
            <a:r>
              <a:rPr lang="en-US" dirty="0" smtClean="0"/>
              <a:t>Detailed </a:t>
            </a:r>
            <a:r>
              <a:rPr lang="en-US" dirty="0"/>
              <a:t>Model Plan</a:t>
            </a:r>
          </a:p>
        </p:txBody>
      </p:sp>
      <p:sp>
        <p:nvSpPr>
          <p:cNvPr id="5" name="Slide Number Placeholder 5"/>
          <p:cNvSpPr>
            <a:spLocks noGrp="1"/>
          </p:cNvSpPr>
          <p:nvPr>
            <p:ph type="sldNum" sz="quarter" idx="12"/>
          </p:nvPr>
        </p:nvSpPr>
        <p:spPr>
          <a:xfrm>
            <a:off x="197005" y="6356350"/>
            <a:ext cx="2133600" cy="365125"/>
          </a:xfrm>
        </p:spPr>
        <p:txBody>
          <a:bodyPr/>
          <a:lstStyle/>
          <a:p>
            <a:pPr algn="l"/>
            <a:r>
              <a:rPr lang="en-US" dirty="0" smtClean="0"/>
              <a:t>12</a:t>
            </a:r>
            <a:endParaRPr lang="en-US" dirty="0"/>
          </a:p>
        </p:txBody>
      </p:sp>
    </p:spTree>
    <p:extLst>
      <p:ext uri="{BB962C8B-B14F-4D97-AF65-F5344CB8AC3E}">
        <p14:creationId xmlns:p14="http://schemas.microsoft.com/office/powerpoint/2010/main" val="26116784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When is this report due?</a:t>
            </a:r>
          </a:p>
          <a:p>
            <a:pPr lvl="1"/>
            <a:r>
              <a:rPr lang="en-US" dirty="0" smtClean="0"/>
              <a:t>August </a:t>
            </a:r>
            <a:r>
              <a:rPr lang="en-US" dirty="0"/>
              <a:t>1, </a:t>
            </a:r>
            <a:r>
              <a:rPr lang="en-US" dirty="0" smtClean="0"/>
              <a:t>2016… </a:t>
            </a:r>
            <a:r>
              <a:rPr lang="en-US" i="1" dirty="0"/>
              <a:t>prior to the end of </a:t>
            </a:r>
            <a:r>
              <a:rPr lang="en-US" i="1" dirty="0" smtClean="0"/>
              <a:t>FFY 2016</a:t>
            </a:r>
            <a:br>
              <a:rPr lang="en-US" i="1" dirty="0" smtClean="0"/>
            </a:br>
            <a:endParaRPr lang="en-US" dirty="0"/>
          </a:p>
          <a:p>
            <a:pPr>
              <a:spcBef>
                <a:spcPts val="1200"/>
              </a:spcBef>
            </a:pPr>
            <a:r>
              <a:rPr lang="en-US" dirty="0"/>
              <a:t>Other notes…</a:t>
            </a:r>
          </a:p>
          <a:p>
            <a:pPr lvl="1">
              <a:spcAft>
                <a:spcPts val="600"/>
              </a:spcAft>
            </a:pPr>
            <a:r>
              <a:rPr lang="en-US" dirty="0"/>
              <a:t> Same as </a:t>
            </a:r>
            <a:r>
              <a:rPr lang="en-US" dirty="0" smtClean="0"/>
              <a:t>FFY </a:t>
            </a:r>
            <a:r>
              <a:rPr lang="en-US" dirty="0"/>
              <a:t>2015 Report</a:t>
            </a:r>
          </a:p>
          <a:p>
            <a:pPr marL="0" indent="0">
              <a:buNone/>
            </a:pPr>
            <a:endParaRPr lang="en-US" dirty="0"/>
          </a:p>
        </p:txBody>
      </p:sp>
      <p:sp>
        <p:nvSpPr>
          <p:cNvPr id="4" name="Title 3"/>
          <p:cNvSpPr>
            <a:spLocks noGrp="1"/>
          </p:cNvSpPr>
          <p:nvPr>
            <p:ph type="title"/>
          </p:nvPr>
        </p:nvSpPr>
        <p:spPr/>
        <p:txBody>
          <a:bodyPr/>
          <a:lstStyle/>
          <a:p>
            <a:r>
              <a:rPr lang="en-US" dirty="0" smtClean="0"/>
              <a:t>FFY </a:t>
            </a:r>
            <a:r>
              <a:rPr lang="en-US" dirty="0"/>
              <a:t>2016 Carryover and Reallotment Report</a:t>
            </a:r>
          </a:p>
        </p:txBody>
      </p:sp>
      <p:sp>
        <p:nvSpPr>
          <p:cNvPr id="5" name="Slide Number Placeholder 5"/>
          <p:cNvSpPr>
            <a:spLocks noGrp="1"/>
          </p:cNvSpPr>
          <p:nvPr>
            <p:ph type="sldNum" sz="quarter" idx="12"/>
          </p:nvPr>
        </p:nvSpPr>
        <p:spPr>
          <a:xfrm>
            <a:off x="197005" y="6356350"/>
            <a:ext cx="2133600" cy="365125"/>
          </a:xfrm>
        </p:spPr>
        <p:txBody>
          <a:bodyPr/>
          <a:lstStyle/>
          <a:p>
            <a:pPr algn="l"/>
            <a:r>
              <a:rPr lang="en-US" dirty="0" smtClean="0"/>
              <a:t>13</a:t>
            </a:r>
            <a:endParaRPr lang="en-US" dirty="0"/>
          </a:p>
        </p:txBody>
      </p:sp>
    </p:spTree>
    <p:extLst>
      <p:ext uri="{BB962C8B-B14F-4D97-AF65-F5344CB8AC3E}">
        <p14:creationId xmlns:p14="http://schemas.microsoft.com/office/powerpoint/2010/main" val="26519003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When is this report due?</a:t>
            </a:r>
          </a:p>
          <a:p>
            <a:pPr lvl="1"/>
            <a:r>
              <a:rPr lang="en-US" dirty="0"/>
              <a:t> </a:t>
            </a:r>
            <a:r>
              <a:rPr lang="en-US" i="1" dirty="0"/>
              <a:t>Preliminary </a:t>
            </a:r>
            <a:r>
              <a:rPr lang="en-US" dirty="0"/>
              <a:t>- </a:t>
            </a:r>
            <a:r>
              <a:rPr lang="en-US" dirty="0" smtClean="0"/>
              <a:t>9/1/2016… </a:t>
            </a:r>
            <a:r>
              <a:rPr lang="en-US" i="1" dirty="0"/>
              <a:t>prior to the end of </a:t>
            </a:r>
            <a:r>
              <a:rPr lang="en-US" i="1" dirty="0" smtClean="0"/>
              <a:t>FFY </a:t>
            </a:r>
            <a:r>
              <a:rPr lang="en-US" i="1" dirty="0"/>
              <a:t>2016</a:t>
            </a:r>
            <a:endParaRPr lang="en-US" dirty="0"/>
          </a:p>
          <a:p>
            <a:pPr lvl="1"/>
            <a:r>
              <a:rPr lang="en-US" dirty="0"/>
              <a:t> </a:t>
            </a:r>
            <a:r>
              <a:rPr lang="en-US" i="1" dirty="0"/>
              <a:t>Final </a:t>
            </a:r>
            <a:r>
              <a:rPr lang="en-US" dirty="0"/>
              <a:t>- </a:t>
            </a:r>
            <a:r>
              <a:rPr lang="en-US" dirty="0" smtClean="0"/>
              <a:t>12/15/2016… </a:t>
            </a:r>
            <a:r>
              <a:rPr lang="en-US" i="1" dirty="0"/>
              <a:t>after the end of </a:t>
            </a:r>
            <a:r>
              <a:rPr lang="en-US" i="1" dirty="0" smtClean="0"/>
              <a:t>FFY 2016</a:t>
            </a:r>
          </a:p>
          <a:p>
            <a:pPr lvl="1"/>
            <a:endParaRPr lang="en-US" i="1" dirty="0"/>
          </a:p>
          <a:p>
            <a:pPr marL="346075" indent="-346075">
              <a:spcBef>
                <a:spcPts val="1200"/>
              </a:spcBef>
            </a:pPr>
            <a:r>
              <a:rPr lang="en-US" dirty="0"/>
              <a:t>What is the purpose of this report?</a:t>
            </a:r>
          </a:p>
          <a:p>
            <a:pPr marL="685800" lvl="1">
              <a:spcAft>
                <a:spcPts val="600"/>
              </a:spcAft>
            </a:pPr>
            <a:r>
              <a:rPr lang="en-US" dirty="0"/>
              <a:t>Collects information on the number of households served with EACH type of program and by ANY program </a:t>
            </a:r>
            <a:r>
              <a:rPr lang="en-US" dirty="0" smtClean="0"/>
              <a:t>type</a:t>
            </a:r>
            <a:endParaRPr lang="en-US" dirty="0"/>
          </a:p>
          <a:p>
            <a:pPr marL="685800" lvl="1">
              <a:spcAft>
                <a:spcPts val="600"/>
              </a:spcAft>
            </a:pPr>
            <a:r>
              <a:rPr lang="en-US" dirty="0"/>
              <a:t>Obtains information on the number of recipient households with vulnerable members and the number of recipient households by poverty </a:t>
            </a:r>
            <a:r>
              <a:rPr lang="en-US" dirty="0" smtClean="0"/>
              <a:t>level</a:t>
            </a:r>
            <a:endParaRPr lang="en-US" dirty="0"/>
          </a:p>
          <a:p>
            <a:pPr marL="685800" lvl="1">
              <a:spcAft>
                <a:spcPts val="600"/>
              </a:spcAft>
            </a:pPr>
            <a:r>
              <a:rPr lang="en-US" dirty="0"/>
              <a:t>Gathers information on applicant </a:t>
            </a:r>
            <a:r>
              <a:rPr lang="en-US" dirty="0" smtClean="0"/>
              <a:t>households</a:t>
            </a:r>
            <a:endParaRPr lang="en-US" dirty="0"/>
          </a:p>
          <a:p>
            <a:endParaRPr lang="en-US" dirty="0"/>
          </a:p>
        </p:txBody>
      </p:sp>
      <p:sp>
        <p:nvSpPr>
          <p:cNvPr id="4" name="Title 3"/>
          <p:cNvSpPr>
            <a:spLocks noGrp="1"/>
          </p:cNvSpPr>
          <p:nvPr>
            <p:ph type="title"/>
          </p:nvPr>
        </p:nvSpPr>
        <p:spPr/>
        <p:txBody>
          <a:bodyPr/>
          <a:lstStyle/>
          <a:p>
            <a:r>
              <a:rPr lang="en-US" dirty="0" smtClean="0"/>
              <a:t>FFY </a:t>
            </a:r>
            <a:r>
              <a:rPr lang="en-US" dirty="0"/>
              <a:t>2016  </a:t>
            </a:r>
            <a:r>
              <a:rPr lang="en-US" dirty="0" smtClean="0"/>
              <a:t>Household </a:t>
            </a:r>
            <a:r>
              <a:rPr lang="en-US" dirty="0"/>
              <a:t>Report</a:t>
            </a:r>
          </a:p>
        </p:txBody>
      </p:sp>
      <p:sp>
        <p:nvSpPr>
          <p:cNvPr id="5" name="Slide Number Placeholder 5"/>
          <p:cNvSpPr>
            <a:spLocks noGrp="1"/>
          </p:cNvSpPr>
          <p:nvPr>
            <p:ph type="sldNum" sz="quarter" idx="12"/>
          </p:nvPr>
        </p:nvSpPr>
        <p:spPr>
          <a:xfrm>
            <a:off x="197005" y="6356350"/>
            <a:ext cx="2133600" cy="365125"/>
          </a:xfrm>
        </p:spPr>
        <p:txBody>
          <a:bodyPr/>
          <a:lstStyle/>
          <a:p>
            <a:pPr algn="l"/>
            <a:r>
              <a:rPr lang="en-US" dirty="0" smtClean="0"/>
              <a:t>14</a:t>
            </a:r>
            <a:endParaRPr lang="en-US" dirty="0"/>
          </a:p>
        </p:txBody>
      </p:sp>
    </p:spTree>
    <p:extLst>
      <p:ext uri="{BB962C8B-B14F-4D97-AF65-F5344CB8AC3E}">
        <p14:creationId xmlns:p14="http://schemas.microsoft.com/office/powerpoint/2010/main" val="34210153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346075" indent="-346075"/>
            <a:r>
              <a:rPr lang="en-US" dirty="0"/>
              <a:t>How does this report contribute to program </a:t>
            </a:r>
            <a:r>
              <a:rPr lang="en-US" dirty="0" smtClean="0"/>
              <a:t>management?</a:t>
            </a:r>
          </a:p>
          <a:p>
            <a:pPr lvl="1"/>
            <a:r>
              <a:rPr lang="en-US" sz="2000" dirty="0" smtClean="0"/>
              <a:t>The </a:t>
            </a:r>
            <a:r>
              <a:rPr lang="en-US" sz="2000" dirty="0"/>
              <a:t>Household Report data is the foundation on which OCS starts the LIHEAP Performance Management process.</a:t>
            </a:r>
          </a:p>
          <a:p>
            <a:pPr marL="285750" indent="-285750"/>
            <a:endParaRPr lang="en-US" dirty="0"/>
          </a:p>
          <a:p>
            <a:pPr marL="346075" indent="-346075"/>
            <a:r>
              <a:rPr lang="en-US" dirty="0" smtClean="0"/>
              <a:t>Really… </a:t>
            </a:r>
            <a:r>
              <a:rPr lang="en-US" dirty="0"/>
              <a:t>They really use the numbers I report?</a:t>
            </a:r>
          </a:p>
          <a:p>
            <a:pPr marL="685800" lvl="1"/>
            <a:r>
              <a:rPr lang="en-US" dirty="0"/>
              <a:t>OCS has developed information on the home energy needs of the low income </a:t>
            </a:r>
            <a:r>
              <a:rPr lang="en-US" i="1" dirty="0"/>
              <a:t>population</a:t>
            </a:r>
            <a:r>
              <a:rPr lang="en-US" dirty="0"/>
              <a:t> and how that varies by household type. </a:t>
            </a:r>
          </a:p>
          <a:p>
            <a:pPr marL="685800" lvl="1"/>
            <a:r>
              <a:rPr lang="en-US" dirty="0"/>
              <a:t>The Household Report allows </a:t>
            </a:r>
            <a:r>
              <a:rPr lang="en-US" i="1" dirty="0"/>
              <a:t>OCS</a:t>
            </a:r>
            <a:r>
              <a:rPr lang="en-US" dirty="0"/>
              <a:t> and the </a:t>
            </a:r>
            <a:r>
              <a:rPr lang="en-US" i="1" dirty="0"/>
              <a:t>Grantee</a:t>
            </a:r>
            <a:r>
              <a:rPr lang="en-US" dirty="0"/>
              <a:t> to understand what share of the households in need were served by the program AND what types of households were served</a:t>
            </a:r>
            <a:r>
              <a:rPr lang="en-US" dirty="0" smtClean="0"/>
              <a:t>.</a:t>
            </a:r>
            <a:endParaRPr lang="en-US" dirty="0"/>
          </a:p>
        </p:txBody>
      </p:sp>
      <p:sp>
        <p:nvSpPr>
          <p:cNvPr id="4" name="Title 3"/>
          <p:cNvSpPr>
            <a:spLocks noGrp="1"/>
          </p:cNvSpPr>
          <p:nvPr>
            <p:ph type="title"/>
          </p:nvPr>
        </p:nvSpPr>
        <p:spPr/>
        <p:txBody>
          <a:bodyPr/>
          <a:lstStyle/>
          <a:p>
            <a:r>
              <a:rPr lang="en-US" dirty="0" smtClean="0"/>
              <a:t>FFY </a:t>
            </a:r>
            <a:r>
              <a:rPr lang="en-US" dirty="0"/>
              <a:t>2016  </a:t>
            </a:r>
            <a:r>
              <a:rPr lang="en-US" dirty="0" smtClean="0"/>
              <a:t>Household </a:t>
            </a:r>
            <a:r>
              <a:rPr lang="en-US" dirty="0"/>
              <a:t>Report</a:t>
            </a:r>
          </a:p>
        </p:txBody>
      </p:sp>
      <p:sp>
        <p:nvSpPr>
          <p:cNvPr id="5" name="Slide Number Placeholder 5"/>
          <p:cNvSpPr>
            <a:spLocks noGrp="1"/>
          </p:cNvSpPr>
          <p:nvPr>
            <p:ph type="sldNum" sz="quarter" idx="12"/>
          </p:nvPr>
        </p:nvSpPr>
        <p:spPr>
          <a:xfrm>
            <a:off x="197005" y="6356350"/>
            <a:ext cx="2133600" cy="365125"/>
          </a:xfrm>
        </p:spPr>
        <p:txBody>
          <a:bodyPr/>
          <a:lstStyle/>
          <a:p>
            <a:pPr algn="l"/>
            <a:r>
              <a:rPr lang="en-US" dirty="0" smtClean="0"/>
              <a:t>15</a:t>
            </a:r>
            <a:endParaRPr lang="en-US" dirty="0"/>
          </a:p>
        </p:txBody>
      </p:sp>
    </p:spTree>
    <p:extLst>
      <p:ext uri="{BB962C8B-B14F-4D97-AF65-F5344CB8AC3E}">
        <p14:creationId xmlns:p14="http://schemas.microsoft.com/office/powerpoint/2010/main" val="4287829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346075" indent="-346075"/>
            <a:r>
              <a:rPr lang="en-US" dirty="0"/>
              <a:t>Who reviews the report?</a:t>
            </a:r>
          </a:p>
          <a:p>
            <a:pPr marL="685800" lvl="1"/>
            <a:r>
              <a:rPr lang="en-US" b="1" i="1" dirty="0"/>
              <a:t>Grantee / OLDC</a:t>
            </a:r>
            <a:r>
              <a:rPr lang="en-US" b="1" dirty="0"/>
              <a:t>: </a:t>
            </a:r>
            <a:r>
              <a:rPr lang="en-US" dirty="0"/>
              <a:t>The first set of Household Report checks are completed by the Grantee with the “support” of OLDC.</a:t>
            </a:r>
          </a:p>
          <a:p>
            <a:pPr marL="685800" lvl="1"/>
            <a:r>
              <a:rPr lang="en-US" b="1" i="1" dirty="0"/>
              <a:t>Technical Support Contractor</a:t>
            </a:r>
            <a:r>
              <a:rPr lang="en-US" b="1" dirty="0"/>
              <a:t>: </a:t>
            </a:r>
            <a:r>
              <a:rPr lang="en-US" dirty="0"/>
              <a:t>The second set of Household Report checks are completed by the Technical Support Contractor in collaboration with the grantee</a:t>
            </a:r>
            <a:r>
              <a:rPr lang="en-US" dirty="0" smtClean="0"/>
              <a:t>.</a:t>
            </a:r>
            <a:endParaRPr lang="en-US" dirty="0"/>
          </a:p>
        </p:txBody>
      </p:sp>
      <p:sp>
        <p:nvSpPr>
          <p:cNvPr id="4" name="Title 3"/>
          <p:cNvSpPr>
            <a:spLocks noGrp="1"/>
          </p:cNvSpPr>
          <p:nvPr>
            <p:ph type="title"/>
          </p:nvPr>
        </p:nvSpPr>
        <p:spPr/>
        <p:txBody>
          <a:bodyPr/>
          <a:lstStyle/>
          <a:p>
            <a:r>
              <a:rPr lang="en-US" dirty="0" smtClean="0"/>
              <a:t>FFY </a:t>
            </a:r>
            <a:r>
              <a:rPr lang="en-US" dirty="0"/>
              <a:t>2016 </a:t>
            </a:r>
            <a:r>
              <a:rPr lang="en-US" dirty="0" smtClean="0"/>
              <a:t>Household </a:t>
            </a:r>
            <a:r>
              <a:rPr lang="en-US" dirty="0"/>
              <a:t>Report</a:t>
            </a:r>
          </a:p>
        </p:txBody>
      </p:sp>
      <p:sp>
        <p:nvSpPr>
          <p:cNvPr id="5" name="Slide Number Placeholder 5"/>
          <p:cNvSpPr>
            <a:spLocks noGrp="1"/>
          </p:cNvSpPr>
          <p:nvPr>
            <p:ph type="sldNum" sz="quarter" idx="12"/>
          </p:nvPr>
        </p:nvSpPr>
        <p:spPr>
          <a:xfrm>
            <a:off x="197005" y="6356350"/>
            <a:ext cx="2133600" cy="365125"/>
          </a:xfrm>
        </p:spPr>
        <p:txBody>
          <a:bodyPr/>
          <a:lstStyle/>
          <a:p>
            <a:pPr algn="l"/>
            <a:r>
              <a:rPr lang="en-US" dirty="0" smtClean="0"/>
              <a:t>16</a:t>
            </a:r>
            <a:endParaRPr lang="en-US" dirty="0"/>
          </a:p>
        </p:txBody>
      </p:sp>
    </p:spTree>
    <p:extLst>
      <p:ext uri="{BB962C8B-B14F-4D97-AF65-F5344CB8AC3E}">
        <p14:creationId xmlns:p14="http://schemas.microsoft.com/office/powerpoint/2010/main" val="3866278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346075" indent="-346075">
              <a:spcBef>
                <a:spcPts val="1200"/>
              </a:spcBef>
            </a:pPr>
            <a:r>
              <a:rPr lang="en-US" dirty="0" smtClean="0"/>
              <a:t>What </a:t>
            </a:r>
            <a:r>
              <a:rPr lang="en-US" dirty="0"/>
              <a:t>do they check?</a:t>
            </a:r>
          </a:p>
          <a:p>
            <a:pPr marL="685800" lvl="1"/>
            <a:r>
              <a:rPr lang="en-US" b="1" i="1" dirty="0"/>
              <a:t>Internal Consistency: </a:t>
            </a:r>
            <a:r>
              <a:rPr lang="en-US" dirty="0"/>
              <a:t>Are the reported numbers logically and mathematically consistent?</a:t>
            </a:r>
          </a:p>
          <a:p>
            <a:pPr marL="685800" lvl="1"/>
            <a:r>
              <a:rPr lang="en-US" b="1" i="1" dirty="0"/>
              <a:t>Form-to-Form Consistency</a:t>
            </a:r>
            <a:r>
              <a:rPr lang="en-US" b="1" dirty="0"/>
              <a:t>: </a:t>
            </a:r>
            <a:r>
              <a:rPr lang="en-US" dirty="0"/>
              <a:t>Is the Household Report consistent with the Model Plan?</a:t>
            </a:r>
          </a:p>
          <a:p>
            <a:pPr marL="685800" lvl="1"/>
            <a:r>
              <a:rPr lang="en-US" b="1" i="1" dirty="0"/>
              <a:t>Year-over-Year Consistency</a:t>
            </a:r>
            <a:r>
              <a:rPr lang="en-US" b="1" dirty="0"/>
              <a:t>: </a:t>
            </a:r>
            <a:r>
              <a:rPr lang="en-US" dirty="0"/>
              <a:t>Are there major differences between the </a:t>
            </a:r>
            <a:r>
              <a:rPr lang="en-US" dirty="0" smtClean="0"/>
              <a:t>FFY </a:t>
            </a:r>
            <a:r>
              <a:rPr lang="en-US" dirty="0"/>
              <a:t>2015 and </a:t>
            </a:r>
            <a:r>
              <a:rPr lang="en-US" dirty="0" smtClean="0"/>
              <a:t>FFY </a:t>
            </a:r>
            <a:r>
              <a:rPr lang="en-US" dirty="0"/>
              <a:t>2016 numbers?</a:t>
            </a:r>
            <a:endParaRPr lang="en-US" i="1" dirty="0"/>
          </a:p>
          <a:p>
            <a:endParaRPr lang="en-US" dirty="0"/>
          </a:p>
        </p:txBody>
      </p:sp>
      <p:sp>
        <p:nvSpPr>
          <p:cNvPr id="4" name="Title 3"/>
          <p:cNvSpPr>
            <a:spLocks noGrp="1"/>
          </p:cNvSpPr>
          <p:nvPr>
            <p:ph type="title"/>
          </p:nvPr>
        </p:nvSpPr>
        <p:spPr/>
        <p:txBody>
          <a:bodyPr/>
          <a:lstStyle/>
          <a:p>
            <a:r>
              <a:rPr lang="en-US" dirty="0" smtClean="0"/>
              <a:t>FFY </a:t>
            </a:r>
            <a:r>
              <a:rPr lang="en-US" dirty="0"/>
              <a:t>2016 </a:t>
            </a:r>
            <a:r>
              <a:rPr lang="en-US" dirty="0" smtClean="0"/>
              <a:t>Household </a:t>
            </a:r>
            <a:r>
              <a:rPr lang="en-US" dirty="0"/>
              <a:t>Report</a:t>
            </a:r>
          </a:p>
        </p:txBody>
      </p:sp>
      <p:sp>
        <p:nvSpPr>
          <p:cNvPr id="5" name="Slide Number Placeholder 5"/>
          <p:cNvSpPr>
            <a:spLocks noGrp="1"/>
          </p:cNvSpPr>
          <p:nvPr>
            <p:ph type="sldNum" sz="quarter" idx="12"/>
          </p:nvPr>
        </p:nvSpPr>
        <p:spPr>
          <a:xfrm>
            <a:off x="197005" y="6356350"/>
            <a:ext cx="2133600" cy="365125"/>
          </a:xfrm>
        </p:spPr>
        <p:txBody>
          <a:bodyPr/>
          <a:lstStyle/>
          <a:p>
            <a:pPr algn="l"/>
            <a:r>
              <a:rPr lang="en-US" dirty="0" smtClean="0"/>
              <a:t>17</a:t>
            </a:r>
            <a:endParaRPr lang="en-US" dirty="0"/>
          </a:p>
        </p:txBody>
      </p:sp>
    </p:spTree>
    <p:extLst>
      <p:ext uri="{BB962C8B-B14F-4D97-AF65-F5344CB8AC3E}">
        <p14:creationId xmlns:p14="http://schemas.microsoft.com/office/powerpoint/2010/main" val="32670081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Using the </a:t>
            </a:r>
            <a:r>
              <a:rPr lang="en-US" dirty="0" smtClean="0"/>
              <a:t>OLDC</a:t>
            </a:r>
            <a:endParaRPr lang="en-US" dirty="0"/>
          </a:p>
        </p:txBody>
      </p:sp>
      <p:sp>
        <p:nvSpPr>
          <p:cNvPr id="4" name="Slide Number Placeholder 5"/>
          <p:cNvSpPr>
            <a:spLocks noGrp="1"/>
          </p:cNvSpPr>
          <p:nvPr>
            <p:ph type="sldNum" sz="quarter" idx="12"/>
          </p:nvPr>
        </p:nvSpPr>
        <p:spPr>
          <a:xfrm>
            <a:off x="197005" y="6356350"/>
            <a:ext cx="2133600" cy="365125"/>
          </a:xfrm>
        </p:spPr>
        <p:txBody>
          <a:bodyPr/>
          <a:lstStyle/>
          <a:p>
            <a:pPr algn="l"/>
            <a:r>
              <a:rPr lang="en-US" dirty="0" smtClean="0"/>
              <a:t>18</a:t>
            </a:r>
            <a:endParaRPr lang="en-US" dirty="0"/>
          </a:p>
        </p:txBody>
      </p:sp>
    </p:spTree>
    <p:extLst>
      <p:ext uri="{BB962C8B-B14F-4D97-AF65-F5344CB8AC3E}">
        <p14:creationId xmlns:p14="http://schemas.microsoft.com/office/powerpoint/2010/main" val="4215423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283464" indent="-283464">
              <a:spcBef>
                <a:spcPts val="0"/>
              </a:spcBef>
            </a:pPr>
            <a:r>
              <a:rPr lang="en-US" dirty="0" smtClean="0"/>
              <a:t>OLDC checks that the </a:t>
            </a:r>
            <a:r>
              <a:rPr lang="en-US" dirty="0"/>
              <a:t>number of households that received </a:t>
            </a:r>
            <a:r>
              <a:rPr lang="en-US" dirty="0" smtClean="0"/>
              <a:t>“any </a:t>
            </a:r>
            <a:r>
              <a:rPr lang="en-US" dirty="0"/>
              <a:t>type of LIHEAP assistance” </a:t>
            </a:r>
            <a:r>
              <a:rPr lang="en-US" dirty="0" smtClean="0"/>
              <a:t>is less than or equal to the sum of the number of households </a:t>
            </a:r>
            <a:r>
              <a:rPr lang="en-US" dirty="0"/>
              <a:t>that received each type of </a:t>
            </a:r>
            <a:r>
              <a:rPr lang="en-US" dirty="0" smtClean="0"/>
              <a:t>assistance:</a:t>
            </a:r>
          </a:p>
          <a:p>
            <a:pPr marL="0" indent="0">
              <a:buNone/>
            </a:pPr>
            <a:endParaRPr lang="en-US" b="0" dirty="0"/>
          </a:p>
          <a:p>
            <a:pPr marL="0" indent="0">
              <a:buNone/>
            </a:pPr>
            <a:endParaRPr lang="en-US" b="0" dirty="0" smtClean="0"/>
          </a:p>
        </p:txBody>
      </p:sp>
      <p:sp>
        <p:nvSpPr>
          <p:cNvPr id="2" name="Title 1"/>
          <p:cNvSpPr>
            <a:spLocks noGrp="1"/>
          </p:cNvSpPr>
          <p:nvPr>
            <p:ph type="title"/>
          </p:nvPr>
        </p:nvSpPr>
        <p:spPr/>
        <p:txBody>
          <a:bodyPr/>
          <a:lstStyle/>
          <a:p>
            <a:r>
              <a:rPr lang="en-US" dirty="0" smtClean="0"/>
              <a:t>FFY 2016 Household Report – Internal Consistency </a:t>
            </a:r>
            <a:r>
              <a:rPr lang="en-US" dirty="0"/>
              <a:t>Check – Example </a:t>
            </a:r>
            <a:r>
              <a:rPr lang="en-US" dirty="0" smtClean="0"/>
              <a:t>#1</a:t>
            </a:r>
            <a:endParaRPr lang="en-US" dirty="0"/>
          </a:p>
        </p:txBody>
      </p:sp>
      <p:pic>
        <p:nvPicPr>
          <p:cNvPr id="6" name="Picture 4"/>
          <p:cNvPicPr>
            <a:picLocks noChangeAspect="1" noChangeArrowheads="1"/>
          </p:cNvPicPr>
          <p:nvPr/>
        </p:nvPicPr>
        <p:blipFill>
          <a:blip r:embed="rId2" cstate="print"/>
          <a:srcRect/>
          <a:stretch>
            <a:fillRect/>
          </a:stretch>
        </p:blipFill>
        <p:spPr bwMode="auto">
          <a:xfrm>
            <a:off x="421542" y="3459163"/>
            <a:ext cx="4188558" cy="2667000"/>
          </a:xfrm>
          <a:prstGeom prst="rect">
            <a:avLst/>
          </a:prstGeom>
          <a:noFill/>
          <a:ln w="28575">
            <a:solidFill>
              <a:srgbClr val="0070C0"/>
            </a:solidFill>
            <a:miter lim="800000"/>
            <a:headEnd/>
            <a:tailEnd/>
          </a:ln>
        </p:spPr>
      </p:pic>
      <p:pic>
        <p:nvPicPr>
          <p:cNvPr id="7" name="Picture 6"/>
          <p:cNvPicPr>
            <a:picLocks noChangeAspect="1"/>
          </p:cNvPicPr>
          <p:nvPr/>
        </p:nvPicPr>
        <p:blipFill>
          <a:blip r:embed="rId3" cstate="print"/>
          <a:stretch>
            <a:fillRect/>
          </a:stretch>
        </p:blipFill>
        <p:spPr>
          <a:xfrm>
            <a:off x="5078363" y="3186545"/>
            <a:ext cx="2412949" cy="3092018"/>
          </a:xfrm>
          <a:prstGeom prst="rect">
            <a:avLst/>
          </a:prstGeom>
        </p:spPr>
      </p:pic>
      <p:pic>
        <p:nvPicPr>
          <p:cNvPr id="8" name="Picture 7"/>
          <p:cNvPicPr>
            <a:picLocks noChangeAspect="1"/>
          </p:cNvPicPr>
          <p:nvPr/>
        </p:nvPicPr>
        <p:blipFill>
          <a:blip r:embed="rId4" cstate="print"/>
          <a:stretch>
            <a:fillRect/>
          </a:stretch>
        </p:blipFill>
        <p:spPr>
          <a:xfrm>
            <a:off x="7491312" y="3186545"/>
            <a:ext cx="1160852" cy="3103233"/>
          </a:xfrm>
          <a:prstGeom prst="rect">
            <a:avLst/>
          </a:prstGeom>
        </p:spPr>
      </p:pic>
      <p:sp>
        <p:nvSpPr>
          <p:cNvPr id="9" name="Rectangle 8"/>
          <p:cNvSpPr/>
          <p:nvPr/>
        </p:nvSpPr>
        <p:spPr>
          <a:xfrm>
            <a:off x="8132551" y="3671455"/>
            <a:ext cx="477915" cy="1939636"/>
          </a:xfrm>
          <a:prstGeom prst="rect">
            <a:avLst/>
          </a:prstGeom>
          <a:solidFill>
            <a:schemeClr val="accent1">
              <a:alpha val="0"/>
            </a:schemeClr>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8104909" y="5709299"/>
            <a:ext cx="505558" cy="151174"/>
          </a:xfrm>
          <a:prstGeom prst="rect">
            <a:avLst/>
          </a:prstGeom>
          <a:solidFill>
            <a:schemeClr val="accent1">
              <a:alpha val="0"/>
            </a:schemeClr>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latin typeface="Arial" panose="020B0604020202020204" pitchFamily="34" charset="0"/>
              <a:cs typeface="Arial" panose="020B0604020202020204" pitchFamily="34" charset="0"/>
            </a:endParaRPr>
          </a:p>
        </p:txBody>
      </p:sp>
      <p:sp>
        <p:nvSpPr>
          <p:cNvPr id="11" name="Slide Number Placeholder 5"/>
          <p:cNvSpPr>
            <a:spLocks noGrp="1"/>
          </p:cNvSpPr>
          <p:nvPr>
            <p:ph type="sldNum" sz="quarter" idx="12"/>
          </p:nvPr>
        </p:nvSpPr>
        <p:spPr>
          <a:xfrm>
            <a:off x="197005" y="6356350"/>
            <a:ext cx="2133600" cy="365125"/>
          </a:xfrm>
        </p:spPr>
        <p:txBody>
          <a:bodyPr/>
          <a:lstStyle/>
          <a:p>
            <a:pPr algn="l"/>
            <a:r>
              <a:rPr lang="en-US" dirty="0" smtClean="0"/>
              <a:t>19</a:t>
            </a:r>
            <a:endParaRPr lang="en-US" dirty="0"/>
          </a:p>
        </p:txBody>
      </p:sp>
    </p:spTree>
    <p:extLst>
      <p:ext uri="{BB962C8B-B14F-4D97-AF65-F5344CB8AC3E}">
        <p14:creationId xmlns:p14="http://schemas.microsoft.com/office/powerpoint/2010/main" val="27498868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r>
              <a:rPr lang="en-US" dirty="0" smtClean="0"/>
              <a:t>LIHEAP Reports</a:t>
            </a:r>
          </a:p>
          <a:p>
            <a:r>
              <a:rPr lang="en-US" dirty="0" smtClean="0"/>
              <a:t>Using </a:t>
            </a:r>
            <a:r>
              <a:rPr lang="en-US" dirty="0"/>
              <a:t>the </a:t>
            </a:r>
            <a:r>
              <a:rPr lang="en-US" dirty="0" smtClean="0"/>
              <a:t>OLDC</a:t>
            </a:r>
            <a:endParaRPr lang="en-US" dirty="0"/>
          </a:p>
          <a:p>
            <a:r>
              <a:rPr lang="en-US" dirty="0" smtClean="0"/>
              <a:t>Resources</a:t>
            </a:r>
          </a:p>
          <a:p>
            <a:r>
              <a:rPr lang="en-US" dirty="0" smtClean="0"/>
              <a:t>Questions and Answers</a:t>
            </a:r>
            <a:endParaRPr lang="en-US" dirty="0"/>
          </a:p>
          <a:p>
            <a:endParaRPr lang="en-US" dirty="0">
              <a:solidFill>
                <a:schemeClr val="accent6">
                  <a:lumMod val="50000"/>
                </a:schemeClr>
              </a:solidFill>
            </a:endParaRPr>
          </a:p>
        </p:txBody>
      </p:sp>
      <p:sp>
        <p:nvSpPr>
          <p:cNvPr id="2" name="Title 1"/>
          <p:cNvSpPr>
            <a:spLocks noGrp="1"/>
          </p:cNvSpPr>
          <p:nvPr>
            <p:ph type="title"/>
          </p:nvPr>
        </p:nvSpPr>
        <p:spPr/>
        <p:txBody>
          <a:bodyPr/>
          <a:lstStyle/>
          <a:p>
            <a:r>
              <a:rPr lang="en-US" dirty="0" smtClean="0"/>
              <a:t>Objectives</a:t>
            </a:r>
            <a:endParaRPr lang="en-US" dirty="0"/>
          </a:p>
        </p:txBody>
      </p:sp>
      <p:sp>
        <p:nvSpPr>
          <p:cNvPr id="7" name="Slide Number Placeholder 5"/>
          <p:cNvSpPr>
            <a:spLocks noGrp="1"/>
          </p:cNvSpPr>
          <p:nvPr>
            <p:ph type="sldNum" sz="quarter" idx="12"/>
          </p:nvPr>
        </p:nvSpPr>
        <p:spPr>
          <a:xfrm>
            <a:off x="197005" y="6356350"/>
            <a:ext cx="2133600" cy="365125"/>
          </a:xfrm>
        </p:spPr>
        <p:txBody>
          <a:bodyPr/>
          <a:lstStyle/>
          <a:p>
            <a:pPr algn="l"/>
            <a:r>
              <a:rPr lang="en-US" dirty="0" smtClean="0"/>
              <a:t>2</a:t>
            </a:r>
            <a:endParaRPr lang="en-US" dirty="0"/>
          </a:p>
        </p:txBody>
      </p:sp>
    </p:spTree>
    <p:extLst>
      <p:ext uri="{BB962C8B-B14F-4D97-AF65-F5344CB8AC3E}">
        <p14:creationId xmlns:p14="http://schemas.microsoft.com/office/powerpoint/2010/main" val="27498868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OLDC checks to see if the number of households that received heating assistance is equal to the number of households that received </a:t>
            </a:r>
            <a:r>
              <a:rPr lang="en-US" dirty="0" smtClean="0"/>
              <a:t>“any </a:t>
            </a:r>
            <a:r>
              <a:rPr lang="en-US" dirty="0"/>
              <a:t>type of LIHEAP assistance”:</a:t>
            </a:r>
          </a:p>
          <a:p>
            <a:endParaRPr lang="en-US" b="0" dirty="0" smtClean="0"/>
          </a:p>
        </p:txBody>
      </p:sp>
      <p:sp>
        <p:nvSpPr>
          <p:cNvPr id="2" name="Title 1"/>
          <p:cNvSpPr>
            <a:spLocks noGrp="1"/>
          </p:cNvSpPr>
          <p:nvPr>
            <p:ph type="title"/>
          </p:nvPr>
        </p:nvSpPr>
        <p:spPr/>
        <p:txBody>
          <a:bodyPr/>
          <a:lstStyle/>
          <a:p>
            <a:r>
              <a:rPr lang="en-US" dirty="0" smtClean="0"/>
              <a:t>FFY 2016 Household Report – Internal Consistency </a:t>
            </a:r>
            <a:r>
              <a:rPr lang="en-US" dirty="0"/>
              <a:t>Check – Example </a:t>
            </a:r>
            <a:r>
              <a:rPr lang="en-US" dirty="0" smtClean="0"/>
              <a:t>#2</a:t>
            </a:r>
            <a:endParaRPr lang="en-US" dirty="0"/>
          </a:p>
        </p:txBody>
      </p:sp>
      <p:pic>
        <p:nvPicPr>
          <p:cNvPr id="4" name="Picture 3"/>
          <p:cNvPicPr>
            <a:picLocks noChangeAspect="1"/>
          </p:cNvPicPr>
          <p:nvPr/>
        </p:nvPicPr>
        <p:blipFill>
          <a:blip r:embed="rId2" cstate="print"/>
          <a:stretch>
            <a:fillRect/>
          </a:stretch>
        </p:blipFill>
        <p:spPr>
          <a:xfrm>
            <a:off x="351866" y="3155296"/>
            <a:ext cx="4691190" cy="2667000"/>
          </a:xfrm>
          <a:prstGeom prst="rect">
            <a:avLst/>
          </a:prstGeom>
          <a:ln w="28575">
            <a:solidFill>
              <a:schemeClr val="accent1"/>
            </a:solidFill>
          </a:ln>
        </p:spPr>
      </p:pic>
      <p:pic>
        <p:nvPicPr>
          <p:cNvPr id="5" name="Picture 4"/>
          <p:cNvPicPr>
            <a:picLocks noChangeAspect="1"/>
          </p:cNvPicPr>
          <p:nvPr/>
        </p:nvPicPr>
        <p:blipFill>
          <a:blip r:embed="rId3" cstate="print"/>
          <a:stretch>
            <a:fillRect/>
          </a:stretch>
        </p:blipFill>
        <p:spPr>
          <a:xfrm>
            <a:off x="5343525" y="3064014"/>
            <a:ext cx="2200836" cy="2849564"/>
          </a:xfrm>
          <a:prstGeom prst="rect">
            <a:avLst/>
          </a:prstGeom>
        </p:spPr>
      </p:pic>
      <p:pic>
        <p:nvPicPr>
          <p:cNvPr id="6" name="Picture 5"/>
          <p:cNvPicPr>
            <a:picLocks noChangeAspect="1"/>
          </p:cNvPicPr>
          <p:nvPr/>
        </p:nvPicPr>
        <p:blipFill>
          <a:blip r:embed="rId4" cstate="print"/>
          <a:stretch>
            <a:fillRect/>
          </a:stretch>
        </p:blipFill>
        <p:spPr>
          <a:xfrm>
            <a:off x="7410973" y="3061041"/>
            <a:ext cx="1266825" cy="2849565"/>
          </a:xfrm>
          <a:prstGeom prst="rect">
            <a:avLst/>
          </a:prstGeom>
        </p:spPr>
      </p:pic>
      <p:sp>
        <p:nvSpPr>
          <p:cNvPr id="8" name="Rectangle 7"/>
          <p:cNvSpPr/>
          <p:nvPr/>
        </p:nvSpPr>
        <p:spPr>
          <a:xfrm>
            <a:off x="8132617" y="5334000"/>
            <a:ext cx="511581" cy="180109"/>
          </a:xfrm>
          <a:prstGeom prst="rect">
            <a:avLst/>
          </a:prstGeom>
          <a:solidFill>
            <a:schemeClr val="accent1">
              <a:alpha val="0"/>
            </a:schemeClr>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latin typeface="Arial" panose="020B0604020202020204" pitchFamily="34" charset="0"/>
              <a:cs typeface="Arial" panose="020B0604020202020204" pitchFamily="34" charset="0"/>
            </a:endParaRPr>
          </a:p>
        </p:txBody>
      </p:sp>
      <p:sp>
        <p:nvSpPr>
          <p:cNvPr id="9" name="Rectangle 8"/>
          <p:cNvSpPr/>
          <p:nvPr/>
        </p:nvSpPr>
        <p:spPr>
          <a:xfrm>
            <a:off x="8137470" y="3526457"/>
            <a:ext cx="511581" cy="180109"/>
          </a:xfrm>
          <a:prstGeom prst="rect">
            <a:avLst/>
          </a:prstGeom>
          <a:solidFill>
            <a:schemeClr val="accent1">
              <a:alpha val="0"/>
            </a:schemeClr>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latin typeface="Arial" panose="020B0604020202020204" pitchFamily="34" charset="0"/>
              <a:cs typeface="Arial" panose="020B0604020202020204" pitchFamily="34" charset="0"/>
            </a:endParaRPr>
          </a:p>
        </p:txBody>
      </p:sp>
      <p:sp>
        <p:nvSpPr>
          <p:cNvPr id="11" name="Slide Number Placeholder 5"/>
          <p:cNvSpPr>
            <a:spLocks noGrp="1"/>
          </p:cNvSpPr>
          <p:nvPr>
            <p:ph type="sldNum" sz="quarter" idx="12"/>
          </p:nvPr>
        </p:nvSpPr>
        <p:spPr>
          <a:xfrm>
            <a:off x="197005" y="6356350"/>
            <a:ext cx="2133600" cy="365125"/>
          </a:xfrm>
        </p:spPr>
        <p:txBody>
          <a:bodyPr/>
          <a:lstStyle/>
          <a:p>
            <a:pPr algn="l"/>
            <a:r>
              <a:rPr lang="en-US" dirty="0" smtClean="0"/>
              <a:t>20</a:t>
            </a:r>
            <a:endParaRPr lang="en-US" dirty="0"/>
          </a:p>
        </p:txBody>
      </p:sp>
    </p:spTree>
    <p:extLst>
      <p:ext uri="{BB962C8B-B14F-4D97-AF65-F5344CB8AC3E}">
        <p14:creationId xmlns:p14="http://schemas.microsoft.com/office/powerpoint/2010/main" val="27498868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spcBef>
                <a:spcPts val="0"/>
              </a:spcBef>
            </a:pPr>
            <a:r>
              <a:rPr lang="en-US" dirty="0" smtClean="0"/>
              <a:t>How do I deal with warning messages in OLDC?</a:t>
            </a:r>
          </a:p>
          <a:p>
            <a:pPr marL="683514" lvl="1" indent="-283464">
              <a:spcBef>
                <a:spcPts val="0"/>
              </a:spcBef>
            </a:pPr>
            <a:r>
              <a:rPr lang="en-US" b="0" dirty="0"/>
              <a:t>If </a:t>
            </a:r>
            <a:r>
              <a:rPr lang="en-US" b="0" dirty="0" smtClean="0"/>
              <a:t>you receive a warning message in OLDC, </a:t>
            </a:r>
            <a:r>
              <a:rPr lang="en-US" b="0" dirty="0"/>
              <a:t>but </a:t>
            </a:r>
            <a:r>
              <a:rPr lang="en-US" b="0" dirty="0" smtClean="0"/>
              <a:t>you confirm that the LIHEAP program </a:t>
            </a:r>
            <a:r>
              <a:rPr lang="en-US" b="0" dirty="0"/>
              <a:t>data </a:t>
            </a:r>
            <a:r>
              <a:rPr lang="en-US" b="0" dirty="0" smtClean="0"/>
              <a:t>reported in your Household Report </a:t>
            </a:r>
            <a:r>
              <a:rPr lang="en-US" b="0" dirty="0"/>
              <a:t>is accurate, </a:t>
            </a:r>
            <a:r>
              <a:rPr lang="en-US" b="0" dirty="0" smtClean="0"/>
              <a:t>please include </a:t>
            </a:r>
            <a:r>
              <a:rPr lang="en-US" b="0" dirty="0"/>
              <a:t>an explanation in the “Notes” field of </a:t>
            </a:r>
            <a:r>
              <a:rPr lang="en-US" b="0" dirty="0" smtClean="0"/>
              <a:t>your form.</a:t>
            </a:r>
            <a:endParaRPr lang="en-US" b="0" dirty="0"/>
          </a:p>
          <a:p>
            <a:endParaRPr lang="en-US" b="0" dirty="0" smtClean="0"/>
          </a:p>
        </p:txBody>
      </p:sp>
      <p:sp>
        <p:nvSpPr>
          <p:cNvPr id="2" name="Title 1"/>
          <p:cNvSpPr>
            <a:spLocks noGrp="1"/>
          </p:cNvSpPr>
          <p:nvPr>
            <p:ph type="title"/>
          </p:nvPr>
        </p:nvSpPr>
        <p:spPr/>
        <p:txBody>
          <a:bodyPr/>
          <a:lstStyle/>
          <a:p>
            <a:r>
              <a:rPr lang="en-US" dirty="0" smtClean="0"/>
              <a:t>FFY 2016 Household Report – Internal Consistency Check </a:t>
            </a:r>
            <a:r>
              <a:rPr lang="en-US" dirty="0"/>
              <a:t>– Warnings</a:t>
            </a:r>
          </a:p>
        </p:txBody>
      </p:sp>
      <p:sp>
        <p:nvSpPr>
          <p:cNvPr id="6" name="Slide Number Placeholder 5"/>
          <p:cNvSpPr>
            <a:spLocks noGrp="1"/>
          </p:cNvSpPr>
          <p:nvPr>
            <p:ph type="sldNum" sz="quarter" idx="12"/>
          </p:nvPr>
        </p:nvSpPr>
        <p:spPr>
          <a:xfrm>
            <a:off x="197005" y="6356350"/>
            <a:ext cx="2133600" cy="365125"/>
          </a:xfrm>
        </p:spPr>
        <p:txBody>
          <a:bodyPr/>
          <a:lstStyle/>
          <a:p>
            <a:pPr algn="l"/>
            <a:r>
              <a:rPr lang="en-US" dirty="0" smtClean="0"/>
              <a:t>21</a:t>
            </a:r>
            <a:endParaRPr lang="en-US" dirty="0"/>
          </a:p>
        </p:txBody>
      </p:sp>
    </p:spTree>
    <p:extLst>
      <p:ext uri="{BB962C8B-B14F-4D97-AF65-F5344CB8AC3E}">
        <p14:creationId xmlns:p14="http://schemas.microsoft.com/office/powerpoint/2010/main" val="27498868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OLDC </a:t>
            </a:r>
            <a:r>
              <a:rPr lang="en-US" dirty="0"/>
              <a:t>checks </a:t>
            </a:r>
            <a:r>
              <a:rPr lang="en-US" dirty="0" smtClean="0"/>
              <a:t>to see if a </a:t>
            </a:r>
            <a:r>
              <a:rPr lang="en-US" dirty="0"/>
              <a:t>G</a:t>
            </a:r>
            <a:r>
              <a:rPr lang="en-US" dirty="0" smtClean="0"/>
              <a:t>rantee reported </a:t>
            </a:r>
            <a:r>
              <a:rPr lang="en-US" dirty="0"/>
              <a:t>providing </a:t>
            </a:r>
            <a:r>
              <a:rPr lang="en-US" dirty="0" smtClean="0"/>
              <a:t>a </a:t>
            </a:r>
            <a:r>
              <a:rPr lang="en-US" dirty="0"/>
              <a:t>particular type of </a:t>
            </a:r>
            <a:r>
              <a:rPr lang="en-US" dirty="0" smtClean="0"/>
              <a:t>LIHEAP assistance during the fiscal year in their </a:t>
            </a:r>
            <a:r>
              <a:rPr lang="en-US" dirty="0"/>
              <a:t>Model Plan, but </a:t>
            </a:r>
            <a:r>
              <a:rPr lang="en-US" dirty="0" smtClean="0"/>
              <a:t>did not report any households receiving that </a:t>
            </a:r>
            <a:r>
              <a:rPr lang="en-US" dirty="0"/>
              <a:t>type of assistance in </a:t>
            </a:r>
            <a:r>
              <a:rPr lang="en-US" dirty="0" smtClean="0"/>
              <a:t>their Household Report:</a:t>
            </a:r>
            <a:endParaRPr lang="en-US" dirty="0"/>
          </a:p>
          <a:p>
            <a:endParaRPr lang="en-US" b="0" dirty="0" smtClean="0"/>
          </a:p>
          <a:p>
            <a:endParaRPr lang="en-US" b="0" dirty="0" smtClean="0"/>
          </a:p>
          <a:p>
            <a:pPr>
              <a:buNone/>
            </a:pPr>
            <a:endParaRPr lang="en-US" b="0" dirty="0"/>
          </a:p>
        </p:txBody>
      </p:sp>
      <p:sp>
        <p:nvSpPr>
          <p:cNvPr id="2" name="Title 1"/>
          <p:cNvSpPr>
            <a:spLocks noGrp="1"/>
          </p:cNvSpPr>
          <p:nvPr>
            <p:ph type="title"/>
          </p:nvPr>
        </p:nvSpPr>
        <p:spPr/>
        <p:txBody>
          <a:bodyPr/>
          <a:lstStyle/>
          <a:p>
            <a:r>
              <a:rPr lang="en-US" dirty="0" smtClean="0"/>
              <a:t>FFY 2016 Household Report – Form-to-Form Consistency Check – Example</a:t>
            </a:r>
            <a:endParaRPr lang="en-US" dirty="0"/>
          </a:p>
        </p:txBody>
      </p:sp>
      <p:sp>
        <p:nvSpPr>
          <p:cNvPr id="4" name="Rectangle 3"/>
          <p:cNvSpPr/>
          <p:nvPr/>
        </p:nvSpPr>
        <p:spPr>
          <a:xfrm>
            <a:off x="1265280" y="3353858"/>
            <a:ext cx="22442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FFY 2016 Model Plan</a:t>
            </a:r>
            <a:endParaRPr lang="en-US" dirty="0"/>
          </a:p>
        </p:txBody>
      </p:sp>
      <p:pic>
        <p:nvPicPr>
          <p:cNvPr id="10" name="Picture 9"/>
          <p:cNvPicPr>
            <a:picLocks noChangeAspect="1"/>
          </p:cNvPicPr>
          <p:nvPr/>
        </p:nvPicPr>
        <p:blipFill>
          <a:blip r:embed="rId2"/>
          <a:stretch>
            <a:fillRect/>
          </a:stretch>
        </p:blipFill>
        <p:spPr>
          <a:xfrm>
            <a:off x="164661" y="3916907"/>
            <a:ext cx="4511698" cy="2127796"/>
          </a:xfrm>
          <a:prstGeom prst="rect">
            <a:avLst/>
          </a:prstGeom>
          <a:ln w="28575">
            <a:solidFill>
              <a:schemeClr val="accent1"/>
            </a:solidFill>
          </a:ln>
        </p:spPr>
      </p:pic>
      <p:sp>
        <p:nvSpPr>
          <p:cNvPr id="6" name="Rectangle 5"/>
          <p:cNvSpPr/>
          <p:nvPr/>
        </p:nvSpPr>
        <p:spPr>
          <a:xfrm>
            <a:off x="164662" y="5295331"/>
            <a:ext cx="4511697" cy="204269"/>
          </a:xfrm>
          <a:prstGeom prst="rect">
            <a:avLst/>
          </a:prstGeom>
          <a:solidFill>
            <a:schemeClr val="accent1">
              <a:alpha val="0"/>
            </a:schemeClr>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6029525" y="3357959"/>
            <a:ext cx="16383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FFY 2016 HHR</a:t>
            </a:r>
            <a:endParaRPr lang="en-US" dirty="0"/>
          </a:p>
        </p:txBody>
      </p:sp>
      <p:pic>
        <p:nvPicPr>
          <p:cNvPr id="8" name="Picture 7"/>
          <p:cNvPicPr>
            <a:picLocks noChangeAspect="1"/>
          </p:cNvPicPr>
          <p:nvPr/>
        </p:nvPicPr>
        <p:blipFill rotWithShape="1">
          <a:blip r:embed="rId3" cstate="print"/>
          <a:srcRect b="1938"/>
          <a:stretch/>
        </p:blipFill>
        <p:spPr>
          <a:xfrm>
            <a:off x="5296100" y="3767257"/>
            <a:ext cx="3105150" cy="2540580"/>
          </a:xfrm>
          <a:prstGeom prst="rect">
            <a:avLst/>
          </a:prstGeom>
        </p:spPr>
      </p:pic>
      <p:sp>
        <p:nvSpPr>
          <p:cNvPr id="9" name="Right Arrow 8"/>
          <p:cNvSpPr/>
          <p:nvPr/>
        </p:nvSpPr>
        <p:spPr>
          <a:xfrm rot="20607704">
            <a:off x="4670572" y="4726073"/>
            <a:ext cx="2620749" cy="340212"/>
          </a:xfrm>
          <a:prstGeom prst="rightArrow">
            <a:avLst/>
          </a:prstGeom>
          <a:solidFill>
            <a:srgbClr val="FF000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2" name="Slide Number Placeholder 5"/>
          <p:cNvSpPr>
            <a:spLocks noGrp="1"/>
          </p:cNvSpPr>
          <p:nvPr>
            <p:ph type="sldNum" sz="quarter" idx="12"/>
          </p:nvPr>
        </p:nvSpPr>
        <p:spPr>
          <a:xfrm>
            <a:off x="197005" y="6356350"/>
            <a:ext cx="2133600" cy="365125"/>
          </a:xfrm>
        </p:spPr>
        <p:txBody>
          <a:bodyPr/>
          <a:lstStyle/>
          <a:p>
            <a:pPr algn="l"/>
            <a:r>
              <a:rPr lang="en-US" dirty="0" smtClean="0"/>
              <a:t>22</a:t>
            </a:r>
            <a:endParaRPr lang="en-US" dirty="0"/>
          </a:p>
        </p:txBody>
      </p:sp>
    </p:spTree>
    <p:extLst>
      <p:ext uri="{BB962C8B-B14F-4D97-AF65-F5344CB8AC3E}">
        <p14:creationId xmlns:p14="http://schemas.microsoft.com/office/powerpoint/2010/main" val="27498868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How do I address differences between my Model Plan and Household Report?</a:t>
            </a:r>
          </a:p>
          <a:p>
            <a:pPr lvl="1"/>
            <a:r>
              <a:rPr lang="en-US" b="0" dirty="0" smtClean="0"/>
              <a:t>If you implemented your LIHEAP program differently during the fiscal year than what is stated in your Model Plan, you should go back and update your plan. </a:t>
            </a:r>
          </a:p>
          <a:p>
            <a:pPr lvl="1"/>
            <a:r>
              <a:rPr lang="en-US" b="0" dirty="0" smtClean="0"/>
              <a:t>Grantees do not need to request permission from OCS to update your Model Plan. But, you do need to alert your OCS liaison of any changes you make and also document these changes in your Model Plan in OLDC.</a:t>
            </a:r>
          </a:p>
          <a:p>
            <a:pPr lvl="1"/>
            <a:endParaRPr lang="en-US" b="0" dirty="0" smtClean="0"/>
          </a:p>
          <a:p>
            <a:pPr>
              <a:buNone/>
            </a:pPr>
            <a:endParaRPr lang="en-US" b="0" dirty="0"/>
          </a:p>
        </p:txBody>
      </p:sp>
      <p:sp>
        <p:nvSpPr>
          <p:cNvPr id="2" name="Title 1"/>
          <p:cNvSpPr>
            <a:spLocks noGrp="1"/>
          </p:cNvSpPr>
          <p:nvPr>
            <p:ph type="title"/>
          </p:nvPr>
        </p:nvSpPr>
        <p:spPr/>
        <p:txBody>
          <a:bodyPr/>
          <a:lstStyle/>
          <a:p>
            <a:r>
              <a:rPr lang="en-US" dirty="0"/>
              <a:t>FFY 2016 Household Report – Form-to-Form Consistency Check – Update </a:t>
            </a:r>
            <a:r>
              <a:rPr lang="en-US" dirty="0" smtClean="0"/>
              <a:t>Procedure</a:t>
            </a:r>
            <a:endParaRPr lang="en-US" dirty="0"/>
          </a:p>
        </p:txBody>
      </p:sp>
      <p:sp>
        <p:nvSpPr>
          <p:cNvPr id="6" name="Slide Number Placeholder 5"/>
          <p:cNvSpPr>
            <a:spLocks noGrp="1"/>
          </p:cNvSpPr>
          <p:nvPr>
            <p:ph type="sldNum" sz="quarter" idx="12"/>
          </p:nvPr>
        </p:nvSpPr>
        <p:spPr>
          <a:xfrm>
            <a:off x="197005" y="6356350"/>
            <a:ext cx="2133600" cy="365125"/>
          </a:xfrm>
        </p:spPr>
        <p:txBody>
          <a:bodyPr/>
          <a:lstStyle/>
          <a:p>
            <a:pPr algn="l"/>
            <a:r>
              <a:rPr lang="en-US" dirty="0" smtClean="0"/>
              <a:t>23</a:t>
            </a:r>
            <a:endParaRPr lang="en-US" dirty="0"/>
          </a:p>
        </p:txBody>
      </p:sp>
    </p:spTree>
    <p:extLst>
      <p:ext uri="{BB962C8B-B14F-4D97-AF65-F5344CB8AC3E}">
        <p14:creationId xmlns:p14="http://schemas.microsoft.com/office/powerpoint/2010/main" val="27498868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OLDC </a:t>
            </a:r>
            <a:r>
              <a:rPr lang="en-US" dirty="0"/>
              <a:t>checks </a:t>
            </a:r>
            <a:r>
              <a:rPr lang="en-US" dirty="0" smtClean="0"/>
              <a:t>if </a:t>
            </a:r>
            <a:r>
              <a:rPr lang="en-US" dirty="0"/>
              <a:t>the number of households that received a particular type of </a:t>
            </a:r>
            <a:r>
              <a:rPr lang="en-US" dirty="0" smtClean="0"/>
              <a:t>LIHEAP assistance during the current fiscal year is </a:t>
            </a:r>
            <a:r>
              <a:rPr lang="en-US" dirty="0"/>
              <a:t>less than 1/10</a:t>
            </a:r>
            <a:r>
              <a:rPr lang="en-US" baseline="30000" dirty="0"/>
              <a:t>th</a:t>
            </a:r>
            <a:r>
              <a:rPr lang="en-US" dirty="0"/>
              <a:t> the number of </a:t>
            </a:r>
            <a:r>
              <a:rPr lang="en-US" dirty="0" smtClean="0"/>
              <a:t>households that received that </a:t>
            </a:r>
            <a:r>
              <a:rPr lang="en-US" dirty="0"/>
              <a:t>type of assistance </a:t>
            </a:r>
            <a:r>
              <a:rPr lang="en-US" dirty="0" smtClean="0"/>
              <a:t>in the previous fiscal year:</a:t>
            </a:r>
            <a:endParaRPr lang="en-US" dirty="0"/>
          </a:p>
          <a:p>
            <a:endParaRPr lang="en-US" b="0" dirty="0" smtClean="0"/>
          </a:p>
          <a:p>
            <a:endParaRPr lang="en-US" b="0" dirty="0" smtClean="0"/>
          </a:p>
          <a:p>
            <a:pPr>
              <a:buNone/>
            </a:pPr>
            <a:endParaRPr lang="en-US" b="0" dirty="0"/>
          </a:p>
        </p:txBody>
      </p:sp>
      <p:sp>
        <p:nvSpPr>
          <p:cNvPr id="2" name="Title 1"/>
          <p:cNvSpPr>
            <a:spLocks noGrp="1"/>
          </p:cNvSpPr>
          <p:nvPr>
            <p:ph type="title"/>
          </p:nvPr>
        </p:nvSpPr>
        <p:spPr/>
        <p:txBody>
          <a:bodyPr>
            <a:normAutofit/>
          </a:bodyPr>
          <a:lstStyle/>
          <a:p>
            <a:r>
              <a:rPr lang="en-US" dirty="0" smtClean="0"/>
              <a:t>FFY 2016 Household Report – Year Over Year Consistency Check – Example</a:t>
            </a:r>
            <a:endParaRPr lang="en-US" dirty="0"/>
          </a:p>
        </p:txBody>
      </p:sp>
      <p:sp>
        <p:nvSpPr>
          <p:cNvPr id="4" name="Rectangle 3"/>
          <p:cNvSpPr/>
          <p:nvPr/>
        </p:nvSpPr>
        <p:spPr>
          <a:xfrm>
            <a:off x="1233936" y="3401296"/>
            <a:ext cx="138478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FFY 2015 HHR</a:t>
            </a:r>
            <a:endParaRPr lang="en-US" sz="1600" dirty="0"/>
          </a:p>
        </p:txBody>
      </p:sp>
      <p:sp>
        <p:nvSpPr>
          <p:cNvPr id="8" name="Rectangle 7"/>
          <p:cNvSpPr/>
          <p:nvPr/>
        </p:nvSpPr>
        <p:spPr>
          <a:xfrm>
            <a:off x="5974771" y="3406618"/>
            <a:ext cx="1423555"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FFY 2016 HHR</a:t>
            </a:r>
            <a:endParaRPr lang="en-US" sz="1600" dirty="0"/>
          </a:p>
        </p:txBody>
      </p:sp>
      <p:pic>
        <p:nvPicPr>
          <p:cNvPr id="9" name="Picture 8"/>
          <p:cNvPicPr>
            <a:picLocks noChangeAspect="1"/>
          </p:cNvPicPr>
          <p:nvPr/>
        </p:nvPicPr>
        <p:blipFill>
          <a:blip r:embed="rId2" cstate="print"/>
          <a:stretch>
            <a:fillRect/>
          </a:stretch>
        </p:blipFill>
        <p:spPr>
          <a:xfrm>
            <a:off x="4964665" y="3881551"/>
            <a:ext cx="2020214" cy="2475995"/>
          </a:xfrm>
          <a:prstGeom prst="rect">
            <a:avLst/>
          </a:prstGeom>
        </p:spPr>
      </p:pic>
      <p:pic>
        <p:nvPicPr>
          <p:cNvPr id="10" name="Picture 9"/>
          <p:cNvPicPr>
            <a:picLocks noChangeAspect="1"/>
          </p:cNvPicPr>
          <p:nvPr/>
        </p:nvPicPr>
        <p:blipFill>
          <a:blip r:embed="rId3" cstate="print"/>
          <a:stretch>
            <a:fillRect/>
          </a:stretch>
        </p:blipFill>
        <p:spPr>
          <a:xfrm>
            <a:off x="6984879" y="3881561"/>
            <a:ext cx="1377156" cy="2475985"/>
          </a:xfrm>
          <a:prstGeom prst="rect">
            <a:avLst/>
          </a:prstGeom>
        </p:spPr>
      </p:pic>
      <p:sp>
        <p:nvSpPr>
          <p:cNvPr id="11" name="Rectangle 10"/>
          <p:cNvSpPr/>
          <p:nvPr/>
        </p:nvSpPr>
        <p:spPr>
          <a:xfrm>
            <a:off x="7965290" y="5043202"/>
            <a:ext cx="372752" cy="187142"/>
          </a:xfrm>
          <a:prstGeom prst="rect">
            <a:avLst/>
          </a:prstGeom>
          <a:solidFill>
            <a:schemeClr val="accent1">
              <a:alpha val="0"/>
            </a:schemeClr>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ight Arrow 11"/>
          <p:cNvSpPr/>
          <p:nvPr/>
        </p:nvSpPr>
        <p:spPr>
          <a:xfrm>
            <a:off x="3752148" y="5043202"/>
            <a:ext cx="1180759" cy="228600"/>
          </a:xfrm>
          <a:prstGeom prst="rightArrow">
            <a:avLst/>
          </a:prstGeom>
          <a:solidFill>
            <a:srgbClr val="FF000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pic>
        <p:nvPicPr>
          <p:cNvPr id="14" name="Picture 13"/>
          <p:cNvPicPr>
            <a:picLocks noChangeAspect="1"/>
          </p:cNvPicPr>
          <p:nvPr/>
        </p:nvPicPr>
        <p:blipFill>
          <a:blip r:embed="rId4"/>
          <a:stretch>
            <a:fillRect/>
          </a:stretch>
        </p:blipFill>
        <p:spPr>
          <a:xfrm>
            <a:off x="215902" y="3881552"/>
            <a:ext cx="2041601" cy="2470772"/>
          </a:xfrm>
          <a:prstGeom prst="rect">
            <a:avLst/>
          </a:prstGeom>
        </p:spPr>
      </p:pic>
      <p:pic>
        <p:nvPicPr>
          <p:cNvPr id="15" name="Picture 14"/>
          <p:cNvPicPr>
            <a:picLocks noChangeAspect="1"/>
          </p:cNvPicPr>
          <p:nvPr/>
        </p:nvPicPr>
        <p:blipFill rotWithShape="1">
          <a:blip r:embed="rId5"/>
          <a:srcRect t="5925" b="-440"/>
          <a:stretch/>
        </p:blipFill>
        <p:spPr>
          <a:xfrm>
            <a:off x="2255808" y="4176215"/>
            <a:ext cx="1171575" cy="2176110"/>
          </a:xfrm>
          <a:prstGeom prst="rect">
            <a:avLst/>
          </a:prstGeom>
        </p:spPr>
      </p:pic>
      <p:sp>
        <p:nvSpPr>
          <p:cNvPr id="7" name="Rectangle 6"/>
          <p:cNvSpPr/>
          <p:nvPr/>
        </p:nvSpPr>
        <p:spPr>
          <a:xfrm>
            <a:off x="2974482" y="5116045"/>
            <a:ext cx="411228" cy="155758"/>
          </a:xfrm>
          <a:prstGeom prst="rect">
            <a:avLst/>
          </a:prstGeom>
          <a:solidFill>
            <a:schemeClr val="accent1">
              <a:alpha val="0"/>
            </a:schemeClr>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Slide Number Placeholder 5"/>
          <p:cNvSpPr>
            <a:spLocks noGrp="1"/>
          </p:cNvSpPr>
          <p:nvPr>
            <p:ph type="sldNum" sz="quarter" idx="12"/>
          </p:nvPr>
        </p:nvSpPr>
        <p:spPr>
          <a:xfrm>
            <a:off x="197005" y="6356350"/>
            <a:ext cx="2133600" cy="365125"/>
          </a:xfrm>
        </p:spPr>
        <p:txBody>
          <a:bodyPr/>
          <a:lstStyle/>
          <a:p>
            <a:pPr algn="l"/>
            <a:r>
              <a:rPr lang="en-US" dirty="0" smtClean="0"/>
              <a:t>24</a:t>
            </a:r>
            <a:endParaRPr lang="en-US" dirty="0"/>
          </a:p>
        </p:txBody>
      </p:sp>
    </p:spTree>
    <p:extLst>
      <p:ext uri="{BB962C8B-B14F-4D97-AF65-F5344CB8AC3E}">
        <p14:creationId xmlns:p14="http://schemas.microsoft.com/office/powerpoint/2010/main" val="27498868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How do I address differences between my current year Household Report and my previous year Household Report?</a:t>
            </a:r>
          </a:p>
          <a:p>
            <a:pPr lvl="1"/>
            <a:r>
              <a:rPr lang="en-US" b="0" dirty="0"/>
              <a:t>If you had a warning that was flagged by OLDC, but you have verified the number is correct, please add a note that explains the reason for the change in your current year Household Report.</a:t>
            </a:r>
          </a:p>
          <a:p>
            <a:endParaRPr lang="en-US" dirty="0"/>
          </a:p>
        </p:txBody>
      </p:sp>
      <p:sp>
        <p:nvSpPr>
          <p:cNvPr id="4" name="Title 3"/>
          <p:cNvSpPr>
            <a:spLocks noGrp="1"/>
          </p:cNvSpPr>
          <p:nvPr>
            <p:ph type="title"/>
          </p:nvPr>
        </p:nvSpPr>
        <p:spPr/>
        <p:txBody>
          <a:bodyPr/>
          <a:lstStyle/>
          <a:p>
            <a:r>
              <a:rPr lang="en-US" dirty="0" smtClean="0"/>
              <a:t>FFY 2016 </a:t>
            </a:r>
            <a:r>
              <a:rPr lang="en-US" dirty="0"/>
              <a:t>Household Report – Year over Year Consistency Check – Adding a Note</a:t>
            </a:r>
          </a:p>
        </p:txBody>
      </p:sp>
      <p:sp>
        <p:nvSpPr>
          <p:cNvPr id="5" name="Slide Number Placeholder 5"/>
          <p:cNvSpPr>
            <a:spLocks noGrp="1"/>
          </p:cNvSpPr>
          <p:nvPr>
            <p:ph type="sldNum" sz="quarter" idx="12"/>
          </p:nvPr>
        </p:nvSpPr>
        <p:spPr>
          <a:xfrm>
            <a:off x="197005" y="6356350"/>
            <a:ext cx="2133600" cy="365125"/>
          </a:xfrm>
        </p:spPr>
        <p:txBody>
          <a:bodyPr/>
          <a:lstStyle/>
          <a:p>
            <a:pPr algn="l"/>
            <a:r>
              <a:rPr lang="en-US" dirty="0" smtClean="0"/>
              <a:t>25</a:t>
            </a:r>
            <a:endParaRPr lang="en-US" dirty="0"/>
          </a:p>
        </p:txBody>
      </p:sp>
    </p:spTree>
    <p:extLst>
      <p:ext uri="{BB962C8B-B14F-4D97-AF65-F5344CB8AC3E}">
        <p14:creationId xmlns:p14="http://schemas.microsoft.com/office/powerpoint/2010/main" val="5501696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FFY </a:t>
            </a:r>
            <a:r>
              <a:rPr lang="en-US" dirty="0"/>
              <a:t>2016 Household </a:t>
            </a:r>
            <a:r>
              <a:rPr lang="en-US" dirty="0" smtClean="0"/>
              <a:t>Report…</a:t>
            </a:r>
            <a:endParaRPr lang="en-US" dirty="0"/>
          </a:p>
          <a:p>
            <a:pPr lvl="1"/>
            <a:r>
              <a:rPr lang="en-US" dirty="0"/>
              <a:t>Checked for logical and mathematical consistency</a:t>
            </a:r>
          </a:p>
          <a:p>
            <a:pPr lvl="1"/>
            <a:r>
              <a:rPr lang="en-US" dirty="0"/>
              <a:t>Compared to the grantee’s </a:t>
            </a:r>
            <a:r>
              <a:rPr lang="en-US" dirty="0" smtClean="0"/>
              <a:t>FFY </a:t>
            </a:r>
            <a:r>
              <a:rPr lang="en-US" dirty="0"/>
              <a:t>2016 Model Plan</a:t>
            </a:r>
          </a:p>
          <a:p>
            <a:pPr lvl="1"/>
            <a:r>
              <a:rPr lang="en-US" dirty="0"/>
              <a:t>Compared to the grantee’s </a:t>
            </a:r>
            <a:r>
              <a:rPr lang="en-US" dirty="0" smtClean="0"/>
              <a:t>FFY </a:t>
            </a:r>
            <a:r>
              <a:rPr lang="en-US" dirty="0"/>
              <a:t>2015 Household Report</a:t>
            </a:r>
          </a:p>
          <a:p>
            <a:endParaRPr lang="en-US" dirty="0"/>
          </a:p>
        </p:txBody>
      </p:sp>
      <p:sp>
        <p:nvSpPr>
          <p:cNvPr id="4" name="Title 3"/>
          <p:cNvSpPr>
            <a:spLocks noGrp="1"/>
          </p:cNvSpPr>
          <p:nvPr>
            <p:ph type="title"/>
          </p:nvPr>
        </p:nvSpPr>
        <p:spPr/>
        <p:txBody>
          <a:bodyPr/>
          <a:lstStyle/>
          <a:p>
            <a:r>
              <a:rPr lang="en-US" dirty="0" smtClean="0"/>
              <a:t>FFY </a:t>
            </a:r>
            <a:r>
              <a:rPr lang="en-US" dirty="0"/>
              <a:t>2016 Household Report – Summary</a:t>
            </a:r>
          </a:p>
        </p:txBody>
      </p:sp>
      <p:sp>
        <p:nvSpPr>
          <p:cNvPr id="5" name="Slide Number Placeholder 5"/>
          <p:cNvSpPr>
            <a:spLocks noGrp="1"/>
          </p:cNvSpPr>
          <p:nvPr>
            <p:ph type="sldNum" sz="quarter" idx="12"/>
          </p:nvPr>
        </p:nvSpPr>
        <p:spPr>
          <a:xfrm>
            <a:off x="197005" y="6356350"/>
            <a:ext cx="2133600" cy="365125"/>
          </a:xfrm>
        </p:spPr>
        <p:txBody>
          <a:bodyPr/>
          <a:lstStyle/>
          <a:p>
            <a:pPr algn="l"/>
            <a:r>
              <a:rPr lang="en-US" dirty="0" smtClean="0"/>
              <a:t>26</a:t>
            </a:r>
            <a:endParaRPr lang="en-US" dirty="0"/>
          </a:p>
        </p:txBody>
      </p:sp>
    </p:spTree>
    <p:extLst>
      <p:ext uri="{BB962C8B-B14F-4D97-AF65-F5344CB8AC3E}">
        <p14:creationId xmlns:p14="http://schemas.microsoft.com/office/powerpoint/2010/main" val="33105179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When is this report due?</a:t>
            </a:r>
          </a:p>
          <a:p>
            <a:pPr lvl="1"/>
            <a:r>
              <a:rPr lang="en-US" dirty="0" smtClean="0"/>
              <a:t>1/31/2017… </a:t>
            </a:r>
            <a:r>
              <a:rPr lang="en-US" i="1" dirty="0"/>
              <a:t>after the end of </a:t>
            </a:r>
            <a:r>
              <a:rPr lang="en-US" i="1" dirty="0" smtClean="0"/>
              <a:t>FFY 2016</a:t>
            </a:r>
          </a:p>
          <a:p>
            <a:pPr lvl="1"/>
            <a:endParaRPr lang="en-US" i="1" dirty="0"/>
          </a:p>
          <a:p>
            <a:pPr marL="285750" indent="-285750">
              <a:spcBef>
                <a:spcPts val="1200"/>
              </a:spcBef>
            </a:pPr>
            <a:r>
              <a:rPr lang="en-US" dirty="0"/>
              <a:t>What is the purpose of this report?</a:t>
            </a:r>
          </a:p>
          <a:p>
            <a:pPr marL="685800" lvl="1">
              <a:spcAft>
                <a:spcPts val="600"/>
              </a:spcAft>
            </a:pPr>
            <a:r>
              <a:rPr lang="en-US" dirty="0"/>
              <a:t>Collects information on the sources of funds available for </a:t>
            </a:r>
            <a:r>
              <a:rPr lang="en-US" dirty="0" smtClean="0"/>
              <a:t>FFY 2016</a:t>
            </a:r>
            <a:endParaRPr lang="en-US" dirty="0"/>
          </a:p>
          <a:p>
            <a:pPr marL="685800" lvl="1">
              <a:spcAft>
                <a:spcPts val="600"/>
              </a:spcAft>
            </a:pPr>
            <a:r>
              <a:rPr lang="en-US" dirty="0"/>
              <a:t>Reports information on how funds were used for LIHEAP program purposes for </a:t>
            </a:r>
            <a:r>
              <a:rPr lang="en-US" dirty="0" smtClean="0"/>
              <a:t>FFY 2016</a:t>
            </a:r>
            <a:endParaRPr lang="en-US" dirty="0"/>
          </a:p>
          <a:p>
            <a:pPr marL="685800" lvl="1">
              <a:spcAft>
                <a:spcPts val="600"/>
              </a:spcAft>
            </a:pPr>
            <a:r>
              <a:rPr lang="en-US" dirty="0"/>
              <a:t>Furnishes information on eligibility thresholds and average </a:t>
            </a:r>
            <a:r>
              <a:rPr lang="en-US" dirty="0" smtClean="0"/>
              <a:t>benefits</a:t>
            </a:r>
            <a:endParaRPr lang="en-US" dirty="0"/>
          </a:p>
          <a:p>
            <a:endParaRPr lang="en-US" dirty="0"/>
          </a:p>
        </p:txBody>
      </p:sp>
      <p:sp>
        <p:nvSpPr>
          <p:cNvPr id="4" name="Title 3"/>
          <p:cNvSpPr>
            <a:spLocks noGrp="1"/>
          </p:cNvSpPr>
          <p:nvPr>
            <p:ph type="title"/>
          </p:nvPr>
        </p:nvSpPr>
        <p:spPr/>
        <p:txBody>
          <a:bodyPr/>
          <a:lstStyle/>
          <a:p>
            <a:r>
              <a:rPr lang="en-US" dirty="0" smtClean="0"/>
              <a:t>FFY </a:t>
            </a:r>
            <a:r>
              <a:rPr lang="en-US" dirty="0"/>
              <a:t>2016  </a:t>
            </a:r>
            <a:r>
              <a:rPr lang="en-US" dirty="0" smtClean="0"/>
              <a:t>Performance </a:t>
            </a:r>
            <a:r>
              <a:rPr lang="en-US" dirty="0"/>
              <a:t>Data Form – </a:t>
            </a:r>
            <a:r>
              <a:rPr lang="en-US" dirty="0" smtClean="0"/>
              <a:t/>
            </a:r>
            <a:br>
              <a:rPr lang="en-US" dirty="0" smtClean="0"/>
            </a:br>
            <a:r>
              <a:rPr lang="en-US" dirty="0" smtClean="0"/>
              <a:t>Section </a:t>
            </a:r>
            <a:r>
              <a:rPr lang="en-US" dirty="0"/>
              <a:t>I – Grantee Survey</a:t>
            </a:r>
          </a:p>
        </p:txBody>
      </p:sp>
      <p:sp>
        <p:nvSpPr>
          <p:cNvPr id="5" name="Slide Number Placeholder 5"/>
          <p:cNvSpPr>
            <a:spLocks noGrp="1"/>
          </p:cNvSpPr>
          <p:nvPr>
            <p:ph type="sldNum" sz="quarter" idx="12"/>
          </p:nvPr>
        </p:nvSpPr>
        <p:spPr>
          <a:xfrm>
            <a:off x="197005" y="6356350"/>
            <a:ext cx="2133600" cy="365125"/>
          </a:xfrm>
        </p:spPr>
        <p:txBody>
          <a:bodyPr/>
          <a:lstStyle/>
          <a:p>
            <a:pPr algn="l"/>
            <a:r>
              <a:rPr lang="en-US" dirty="0" smtClean="0"/>
              <a:t>27</a:t>
            </a:r>
            <a:endParaRPr lang="en-US" dirty="0"/>
          </a:p>
        </p:txBody>
      </p:sp>
    </p:spTree>
    <p:extLst>
      <p:ext uri="{BB962C8B-B14F-4D97-AF65-F5344CB8AC3E}">
        <p14:creationId xmlns:p14="http://schemas.microsoft.com/office/powerpoint/2010/main" val="25752395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How does this report contribute to program management?</a:t>
            </a:r>
          </a:p>
          <a:p>
            <a:pPr lvl="1"/>
            <a:r>
              <a:rPr lang="en-US" dirty="0"/>
              <a:t>The Grantee Survey data is important for both program Fiscal Integrity and for LIHEAP Performance Management.</a:t>
            </a:r>
          </a:p>
          <a:p>
            <a:pPr lvl="2"/>
            <a:r>
              <a:rPr lang="en-US" b="1" i="1" dirty="0"/>
              <a:t>Fiscal </a:t>
            </a:r>
            <a:r>
              <a:rPr lang="en-US" b="1" i="1" dirty="0" smtClean="0"/>
              <a:t>Integrity: </a:t>
            </a:r>
            <a:r>
              <a:rPr lang="en-US" dirty="0" smtClean="0"/>
              <a:t>Showing </a:t>
            </a:r>
            <a:r>
              <a:rPr lang="en-US" dirty="0"/>
              <a:t>that the grantee has accurate accounting for where the funds come from and how they are used </a:t>
            </a:r>
            <a:r>
              <a:rPr lang="en-US" dirty="0" smtClean="0"/>
              <a:t>highlights </a:t>
            </a:r>
            <a:r>
              <a:rPr lang="en-US" dirty="0"/>
              <a:t>that the grantee has a good foundation for fiscal integrity.</a:t>
            </a:r>
          </a:p>
          <a:p>
            <a:pPr lvl="2"/>
            <a:r>
              <a:rPr lang="en-US" b="1" i="1" dirty="0"/>
              <a:t>Performance </a:t>
            </a:r>
            <a:r>
              <a:rPr lang="en-US" b="1" i="1" dirty="0" smtClean="0"/>
              <a:t>Management: </a:t>
            </a:r>
            <a:r>
              <a:rPr lang="en-US" dirty="0" smtClean="0"/>
              <a:t>Reviewing </a:t>
            </a:r>
            <a:r>
              <a:rPr lang="en-US" dirty="0"/>
              <a:t>the allocation of funds among the different program components is an important step in working how to achieve the maximum benefit from funds spent.</a:t>
            </a:r>
          </a:p>
          <a:p>
            <a:endParaRPr lang="en-US" dirty="0"/>
          </a:p>
        </p:txBody>
      </p:sp>
      <p:sp>
        <p:nvSpPr>
          <p:cNvPr id="4" name="Title 3"/>
          <p:cNvSpPr>
            <a:spLocks noGrp="1"/>
          </p:cNvSpPr>
          <p:nvPr>
            <p:ph type="title"/>
          </p:nvPr>
        </p:nvSpPr>
        <p:spPr/>
        <p:txBody>
          <a:bodyPr/>
          <a:lstStyle/>
          <a:p>
            <a:r>
              <a:rPr lang="en-US" dirty="0"/>
              <a:t>FFY 2016  Performance Data Form – </a:t>
            </a:r>
            <a:br>
              <a:rPr lang="en-US" dirty="0"/>
            </a:br>
            <a:r>
              <a:rPr lang="en-US" dirty="0"/>
              <a:t>Section I – Grantee Survey</a:t>
            </a:r>
          </a:p>
        </p:txBody>
      </p:sp>
      <p:sp>
        <p:nvSpPr>
          <p:cNvPr id="5" name="Slide Number Placeholder 5"/>
          <p:cNvSpPr>
            <a:spLocks noGrp="1"/>
          </p:cNvSpPr>
          <p:nvPr>
            <p:ph type="sldNum" sz="quarter" idx="12"/>
          </p:nvPr>
        </p:nvSpPr>
        <p:spPr>
          <a:xfrm>
            <a:off x="197005" y="6356350"/>
            <a:ext cx="2133600" cy="365125"/>
          </a:xfrm>
        </p:spPr>
        <p:txBody>
          <a:bodyPr/>
          <a:lstStyle/>
          <a:p>
            <a:pPr algn="l"/>
            <a:r>
              <a:rPr lang="en-US" dirty="0" smtClean="0"/>
              <a:t>28</a:t>
            </a:r>
            <a:endParaRPr lang="en-US" dirty="0"/>
          </a:p>
        </p:txBody>
      </p:sp>
    </p:spTree>
    <p:extLst>
      <p:ext uri="{BB962C8B-B14F-4D97-AF65-F5344CB8AC3E}">
        <p14:creationId xmlns:p14="http://schemas.microsoft.com/office/powerpoint/2010/main" val="19908128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a:t>Who reviews the report?</a:t>
            </a:r>
          </a:p>
          <a:p>
            <a:pPr lvl="1"/>
            <a:r>
              <a:rPr lang="en-US" b="1" i="1" dirty="0"/>
              <a:t>Grantee / OLDC: </a:t>
            </a:r>
            <a:r>
              <a:rPr lang="en-US" dirty="0"/>
              <a:t>The first set of Grantee Survey checks are completed by the Grantee with the “support” of OLDC.</a:t>
            </a:r>
          </a:p>
          <a:p>
            <a:pPr lvl="1"/>
            <a:r>
              <a:rPr lang="en-US" b="1" i="1" dirty="0"/>
              <a:t>Technical Support Contractor: </a:t>
            </a:r>
            <a:r>
              <a:rPr lang="en-US" dirty="0"/>
              <a:t>The second set of Grantee Survey checks are completed by the Technical Support Contractor in collaboration with the grantee.</a:t>
            </a:r>
          </a:p>
          <a:p>
            <a:endParaRPr lang="en-US" dirty="0"/>
          </a:p>
        </p:txBody>
      </p:sp>
      <p:sp>
        <p:nvSpPr>
          <p:cNvPr id="4" name="Title 3"/>
          <p:cNvSpPr>
            <a:spLocks noGrp="1"/>
          </p:cNvSpPr>
          <p:nvPr>
            <p:ph type="title"/>
          </p:nvPr>
        </p:nvSpPr>
        <p:spPr/>
        <p:txBody>
          <a:bodyPr/>
          <a:lstStyle/>
          <a:p>
            <a:r>
              <a:rPr lang="en-US" dirty="0"/>
              <a:t>FFY 2016  Performance Data Form – </a:t>
            </a:r>
            <a:br>
              <a:rPr lang="en-US" dirty="0"/>
            </a:br>
            <a:r>
              <a:rPr lang="en-US" dirty="0"/>
              <a:t>Section I – Grantee Survey</a:t>
            </a:r>
          </a:p>
        </p:txBody>
      </p:sp>
      <p:sp>
        <p:nvSpPr>
          <p:cNvPr id="5" name="Slide Number Placeholder 5"/>
          <p:cNvSpPr>
            <a:spLocks noGrp="1"/>
          </p:cNvSpPr>
          <p:nvPr>
            <p:ph type="sldNum" sz="quarter" idx="12"/>
          </p:nvPr>
        </p:nvSpPr>
        <p:spPr>
          <a:xfrm>
            <a:off x="197005" y="6356350"/>
            <a:ext cx="2133600" cy="365125"/>
          </a:xfrm>
        </p:spPr>
        <p:txBody>
          <a:bodyPr/>
          <a:lstStyle/>
          <a:p>
            <a:pPr algn="l"/>
            <a:r>
              <a:rPr lang="en-US" dirty="0" smtClean="0"/>
              <a:t>29</a:t>
            </a:r>
            <a:endParaRPr lang="en-US" dirty="0"/>
          </a:p>
        </p:txBody>
      </p:sp>
    </p:spTree>
    <p:extLst>
      <p:ext uri="{BB962C8B-B14F-4D97-AF65-F5344CB8AC3E}">
        <p14:creationId xmlns:p14="http://schemas.microsoft.com/office/powerpoint/2010/main" val="3829054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LIHEAP </a:t>
            </a:r>
            <a:r>
              <a:rPr lang="en-US" dirty="0" smtClean="0"/>
              <a:t>Reports</a:t>
            </a:r>
            <a:endParaRPr lang="en-US" dirty="0"/>
          </a:p>
        </p:txBody>
      </p:sp>
      <p:sp>
        <p:nvSpPr>
          <p:cNvPr id="9" name="Slide Number Placeholder 5"/>
          <p:cNvSpPr>
            <a:spLocks noGrp="1"/>
          </p:cNvSpPr>
          <p:nvPr>
            <p:ph type="sldNum" sz="quarter" idx="12"/>
          </p:nvPr>
        </p:nvSpPr>
        <p:spPr>
          <a:xfrm>
            <a:off x="197005" y="6356350"/>
            <a:ext cx="2133600" cy="365125"/>
          </a:xfrm>
        </p:spPr>
        <p:txBody>
          <a:bodyPr/>
          <a:lstStyle/>
          <a:p>
            <a:pPr algn="l"/>
            <a:r>
              <a:rPr lang="en-US" dirty="0" smtClean="0"/>
              <a:t>3</a:t>
            </a:r>
            <a:endParaRPr lang="en-US" dirty="0"/>
          </a:p>
        </p:txBody>
      </p:sp>
    </p:spTree>
    <p:extLst>
      <p:ext uri="{BB962C8B-B14F-4D97-AF65-F5344CB8AC3E}">
        <p14:creationId xmlns:p14="http://schemas.microsoft.com/office/powerpoint/2010/main" val="7674664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smtClean="0"/>
              <a:t>What </a:t>
            </a:r>
            <a:r>
              <a:rPr lang="en-US" dirty="0"/>
              <a:t>do they check?</a:t>
            </a:r>
          </a:p>
          <a:p>
            <a:pPr lvl="1"/>
            <a:r>
              <a:rPr lang="en-US" b="1" i="1" dirty="0"/>
              <a:t>Internal Consistency: </a:t>
            </a:r>
            <a:r>
              <a:rPr lang="en-US" dirty="0"/>
              <a:t>Are the reported numbers logically and mathematically consistent?</a:t>
            </a:r>
          </a:p>
          <a:p>
            <a:pPr lvl="1"/>
            <a:r>
              <a:rPr lang="en-US" b="1" i="1" dirty="0"/>
              <a:t>Form-to-Form Consistency: </a:t>
            </a:r>
            <a:r>
              <a:rPr lang="en-US" dirty="0"/>
              <a:t>Is the Grantee Survey consistent with all other submitted reports?</a:t>
            </a:r>
          </a:p>
          <a:p>
            <a:pPr lvl="1"/>
            <a:r>
              <a:rPr lang="en-US" b="1" i="1" dirty="0"/>
              <a:t>Year-over-Year Consistency: </a:t>
            </a:r>
            <a:r>
              <a:rPr lang="en-US" dirty="0"/>
              <a:t>Are there major differences between the </a:t>
            </a:r>
            <a:r>
              <a:rPr lang="en-US" dirty="0" smtClean="0"/>
              <a:t>FFY </a:t>
            </a:r>
            <a:r>
              <a:rPr lang="en-US" dirty="0"/>
              <a:t>2015 and </a:t>
            </a:r>
            <a:r>
              <a:rPr lang="en-US" dirty="0" smtClean="0"/>
              <a:t>FFY </a:t>
            </a:r>
            <a:r>
              <a:rPr lang="en-US" dirty="0"/>
              <a:t>2016 numbers?</a:t>
            </a:r>
          </a:p>
          <a:p>
            <a:endParaRPr lang="en-US" dirty="0"/>
          </a:p>
        </p:txBody>
      </p:sp>
      <p:sp>
        <p:nvSpPr>
          <p:cNvPr id="4" name="Title 3"/>
          <p:cNvSpPr>
            <a:spLocks noGrp="1"/>
          </p:cNvSpPr>
          <p:nvPr>
            <p:ph type="title"/>
          </p:nvPr>
        </p:nvSpPr>
        <p:spPr/>
        <p:txBody>
          <a:bodyPr/>
          <a:lstStyle/>
          <a:p>
            <a:r>
              <a:rPr lang="en-US" dirty="0"/>
              <a:t>FFY 2016  Performance Data Form – </a:t>
            </a:r>
            <a:br>
              <a:rPr lang="en-US" dirty="0"/>
            </a:br>
            <a:r>
              <a:rPr lang="en-US" dirty="0"/>
              <a:t>Section I – Grantee Survey</a:t>
            </a:r>
          </a:p>
        </p:txBody>
      </p:sp>
      <p:sp>
        <p:nvSpPr>
          <p:cNvPr id="5" name="Slide Number Placeholder 5"/>
          <p:cNvSpPr>
            <a:spLocks noGrp="1"/>
          </p:cNvSpPr>
          <p:nvPr>
            <p:ph type="sldNum" sz="quarter" idx="12"/>
          </p:nvPr>
        </p:nvSpPr>
        <p:spPr>
          <a:xfrm>
            <a:off x="197005" y="6356350"/>
            <a:ext cx="2133600" cy="365125"/>
          </a:xfrm>
        </p:spPr>
        <p:txBody>
          <a:bodyPr/>
          <a:lstStyle/>
          <a:p>
            <a:pPr algn="l"/>
            <a:r>
              <a:rPr lang="en-US" dirty="0" smtClean="0"/>
              <a:t>30</a:t>
            </a:r>
            <a:endParaRPr lang="en-US" dirty="0"/>
          </a:p>
        </p:txBody>
      </p:sp>
    </p:spTree>
    <p:extLst>
      <p:ext uri="{BB962C8B-B14F-4D97-AF65-F5344CB8AC3E}">
        <p14:creationId xmlns:p14="http://schemas.microsoft.com/office/powerpoint/2010/main" val="13988341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283464" indent="-283464">
              <a:spcBef>
                <a:spcPts val="0"/>
              </a:spcBef>
            </a:pPr>
            <a:r>
              <a:rPr lang="en-US" dirty="0" smtClean="0"/>
              <a:t>OLDC checks that the </a:t>
            </a:r>
            <a:r>
              <a:rPr lang="en-US" dirty="0"/>
              <a:t>reported total ‘Sources of Funds’ in Section III </a:t>
            </a:r>
            <a:r>
              <a:rPr lang="en-US" dirty="0" smtClean="0"/>
              <a:t>matches the </a:t>
            </a:r>
            <a:r>
              <a:rPr lang="en-US" dirty="0"/>
              <a:t>total ‘Uses of Funds’ in Section </a:t>
            </a:r>
            <a:r>
              <a:rPr lang="en-US" dirty="0" smtClean="0"/>
              <a:t>IV:</a:t>
            </a:r>
            <a:endParaRPr lang="en-US" dirty="0"/>
          </a:p>
          <a:p>
            <a:pPr marL="283464" indent="-283464">
              <a:spcBef>
                <a:spcPts val="0"/>
              </a:spcBef>
            </a:pPr>
            <a:endParaRPr lang="en-US" dirty="0" smtClean="0"/>
          </a:p>
          <a:p>
            <a:pPr marL="0" indent="0">
              <a:buNone/>
            </a:pPr>
            <a:endParaRPr lang="en-US" b="0" dirty="0"/>
          </a:p>
          <a:p>
            <a:pPr marL="0" indent="0">
              <a:buNone/>
            </a:pPr>
            <a:endParaRPr lang="en-US" b="0" dirty="0" smtClean="0"/>
          </a:p>
        </p:txBody>
      </p:sp>
      <p:sp>
        <p:nvSpPr>
          <p:cNvPr id="2" name="Title 1"/>
          <p:cNvSpPr>
            <a:spLocks noGrp="1"/>
          </p:cNvSpPr>
          <p:nvPr>
            <p:ph type="title"/>
          </p:nvPr>
        </p:nvSpPr>
        <p:spPr/>
        <p:txBody>
          <a:bodyPr/>
          <a:lstStyle/>
          <a:p>
            <a:r>
              <a:rPr lang="en-US" dirty="0" smtClean="0"/>
              <a:t>FFY 2016 Grantee Survey – Internal Consistency Check </a:t>
            </a:r>
            <a:r>
              <a:rPr lang="en-US" dirty="0"/>
              <a:t>– Example </a:t>
            </a:r>
            <a:r>
              <a:rPr lang="en-US" dirty="0" smtClean="0"/>
              <a:t>#1</a:t>
            </a:r>
            <a:endParaRPr lang="en-US" dirty="0"/>
          </a:p>
        </p:txBody>
      </p:sp>
      <p:sp>
        <p:nvSpPr>
          <p:cNvPr id="11" name="Rectangle 10"/>
          <p:cNvSpPr/>
          <p:nvPr/>
        </p:nvSpPr>
        <p:spPr>
          <a:xfrm>
            <a:off x="628650" y="2780103"/>
            <a:ext cx="2394365" cy="4133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1400" dirty="0" smtClean="0"/>
              <a:t>FFY 2016 </a:t>
            </a:r>
            <a:r>
              <a:rPr lang="en-US" sz="1400" dirty="0"/>
              <a:t>GS Section – </a:t>
            </a:r>
          </a:p>
          <a:p>
            <a:pPr algn="ctr">
              <a:lnSpc>
                <a:spcPct val="80000"/>
              </a:lnSpc>
            </a:pPr>
            <a:r>
              <a:rPr lang="en-US" sz="1400" dirty="0"/>
              <a:t>Sources of Funds</a:t>
            </a:r>
          </a:p>
        </p:txBody>
      </p:sp>
      <p:pic>
        <p:nvPicPr>
          <p:cNvPr id="12" name="Picture 11"/>
          <p:cNvPicPr>
            <a:picLocks noChangeAspect="1"/>
          </p:cNvPicPr>
          <p:nvPr/>
        </p:nvPicPr>
        <p:blipFill rotWithShape="1">
          <a:blip r:embed="rId2"/>
          <a:srcRect t="12351"/>
          <a:stretch/>
        </p:blipFill>
        <p:spPr>
          <a:xfrm>
            <a:off x="274434" y="3450403"/>
            <a:ext cx="2356783" cy="2671816"/>
          </a:xfrm>
          <a:prstGeom prst="rect">
            <a:avLst/>
          </a:prstGeom>
        </p:spPr>
      </p:pic>
      <p:pic>
        <p:nvPicPr>
          <p:cNvPr id="13" name="Picture 12"/>
          <p:cNvPicPr>
            <a:picLocks noChangeAspect="1"/>
          </p:cNvPicPr>
          <p:nvPr/>
        </p:nvPicPr>
        <p:blipFill>
          <a:blip r:embed="rId3"/>
          <a:stretch>
            <a:fillRect/>
          </a:stretch>
        </p:blipFill>
        <p:spPr>
          <a:xfrm>
            <a:off x="2631217" y="3498718"/>
            <a:ext cx="934184" cy="2623501"/>
          </a:xfrm>
          <a:prstGeom prst="rect">
            <a:avLst/>
          </a:prstGeom>
        </p:spPr>
      </p:pic>
      <p:pic>
        <p:nvPicPr>
          <p:cNvPr id="14" name="Picture 13"/>
          <p:cNvPicPr>
            <a:picLocks noChangeAspect="1"/>
          </p:cNvPicPr>
          <p:nvPr/>
        </p:nvPicPr>
        <p:blipFill>
          <a:blip r:embed="rId4"/>
          <a:stretch>
            <a:fillRect/>
          </a:stretch>
        </p:blipFill>
        <p:spPr>
          <a:xfrm>
            <a:off x="274434" y="3290097"/>
            <a:ext cx="3297297" cy="200508"/>
          </a:xfrm>
          <a:prstGeom prst="rect">
            <a:avLst/>
          </a:prstGeom>
        </p:spPr>
      </p:pic>
      <p:sp>
        <p:nvSpPr>
          <p:cNvPr id="15" name="Rectangle 14"/>
          <p:cNvSpPr>
            <a:spLocks noChangeArrowheads="1"/>
          </p:cNvSpPr>
          <p:nvPr/>
        </p:nvSpPr>
        <p:spPr bwMode="auto">
          <a:xfrm flipV="1">
            <a:off x="2610677" y="5880612"/>
            <a:ext cx="954724" cy="19591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sp>
        <p:nvSpPr>
          <p:cNvPr id="16" name="Rectangle 15"/>
          <p:cNvSpPr/>
          <p:nvPr/>
        </p:nvSpPr>
        <p:spPr>
          <a:xfrm>
            <a:off x="5488006" y="2997895"/>
            <a:ext cx="2394365" cy="4133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1400" dirty="0" smtClean="0"/>
              <a:t>FFY 2016 </a:t>
            </a:r>
            <a:r>
              <a:rPr lang="en-US" sz="1400" dirty="0"/>
              <a:t>GS Section – </a:t>
            </a:r>
          </a:p>
          <a:p>
            <a:pPr algn="ctr">
              <a:lnSpc>
                <a:spcPct val="80000"/>
              </a:lnSpc>
            </a:pPr>
            <a:r>
              <a:rPr lang="en-US" sz="1400" dirty="0" smtClean="0"/>
              <a:t>Uses </a:t>
            </a:r>
            <a:r>
              <a:rPr lang="en-US" sz="1400" dirty="0"/>
              <a:t>of Funds</a:t>
            </a:r>
          </a:p>
        </p:txBody>
      </p:sp>
      <p:pic>
        <p:nvPicPr>
          <p:cNvPr id="17" name="Picture 16"/>
          <p:cNvPicPr>
            <a:picLocks noChangeAspect="1"/>
          </p:cNvPicPr>
          <p:nvPr/>
        </p:nvPicPr>
        <p:blipFill>
          <a:blip r:embed="rId5"/>
          <a:stretch>
            <a:fillRect/>
          </a:stretch>
        </p:blipFill>
        <p:spPr>
          <a:xfrm>
            <a:off x="4031672" y="3547549"/>
            <a:ext cx="4655127" cy="816633"/>
          </a:xfrm>
          <a:prstGeom prst="rect">
            <a:avLst/>
          </a:prstGeom>
          <a:ln w="28575">
            <a:solidFill>
              <a:schemeClr val="accent1"/>
            </a:solidFill>
          </a:ln>
        </p:spPr>
      </p:pic>
      <p:pic>
        <p:nvPicPr>
          <p:cNvPr id="20" name="Picture 19"/>
          <p:cNvPicPr>
            <a:picLocks noChangeAspect="1"/>
          </p:cNvPicPr>
          <p:nvPr/>
        </p:nvPicPr>
        <p:blipFill>
          <a:blip r:embed="rId6"/>
          <a:stretch>
            <a:fillRect/>
          </a:stretch>
        </p:blipFill>
        <p:spPr>
          <a:xfrm>
            <a:off x="6539346" y="3843291"/>
            <a:ext cx="762000" cy="520891"/>
          </a:xfrm>
          <a:prstGeom prst="rect">
            <a:avLst/>
          </a:prstGeom>
        </p:spPr>
      </p:pic>
      <p:sp>
        <p:nvSpPr>
          <p:cNvPr id="18" name="Rectangle 17"/>
          <p:cNvSpPr>
            <a:spLocks noChangeArrowheads="1"/>
          </p:cNvSpPr>
          <p:nvPr/>
        </p:nvSpPr>
        <p:spPr bwMode="auto">
          <a:xfrm flipV="1">
            <a:off x="6538552" y="3948061"/>
            <a:ext cx="762794" cy="272909"/>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sp>
        <p:nvSpPr>
          <p:cNvPr id="19" name="TextBox 18"/>
          <p:cNvSpPr txBox="1"/>
          <p:nvPr/>
        </p:nvSpPr>
        <p:spPr>
          <a:xfrm>
            <a:off x="6539345" y="3939381"/>
            <a:ext cx="882289" cy="246221"/>
          </a:xfrm>
          <a:prstGeom prst="rect">
            <a:avLst/>
          </a:prstGeom>
          <a:noFill/>
        </p:spPr>
        <p:txBody>
          <a:bodyPr wrap="square" rtlCol="0">
            <a:spAutoFit/>
          </a:bodyPr>
          <a:lstStyle/>
          <a:p>
            <a:r>
              <a:rPr lang="en-US" sz="1000" b="1" dirty="0" smtClean="0">
                <a:latin typeface="+mn-lt"/>
              </a:rPr>
              <a:t>$98,300,000</a:t>
            </a:r>
            <a:endParaRPr lang="en-US" sz="1000" b="1" dirty="0">
              <a:latin typeface="+mn-lt"/>
            </a:endParaRPr>
          </a:p>
        </p:txBody>
      </p:sp>
      <p:pic>
        <p:nvPicPr>
          <p:cNvPr id="22" name="Picture 21"/>
          <p:cNvPicPr>
            <a:picLocks noChangeAspect="1"/>
          </p:cNvPicPr>
          <p:nvPr/>
        </p:nvPicPr>
        <p:blipFill>
          <a:blip r:embed="rId7"/>
          <a:stretch>
            <a:fillRect/>
          </a:stretch>
        </p:blipFill>
        <p:spPr>
          <a:xfrm>
            <a:off x="6109489" y="4642663"/>
            <a:ext cx="2383714" cy="1576327"/>
          </a:xfrm>
          <a:prstGeom prst="rect">
            <a:avLst/>
          </a:prstGeom>
          <a:ln w="28575">
            <a:solidFill>
              <a:schemeClr val="accent1"/>
            </a:solidFill>
          </a:ln>
        </p:spPr>
      </p:pic>
      <p:sp>
        <p:nvSpPr>
          <p:cNvPr id="21" name="Right Arrow 20"/>
          <p:cNvSpPr/>
          <p:nvPr/>
        </p:nvSpPr>
        <p:spPr>
          <a:xfrm rot="19998976">
            <a:off x="3675789" y="4916249"/>
            <a:ext cx="2815207" cy="33944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Slide Number Placeholder 5"/>
          <p:cNvSpPr>
            <a:spLocks noGrp="1"/>
          </p:cNvSpPr>
          <p:nvPr>
            <p:ph type="sldNum" sz="quarter" idx="12"/>
          </p:nvPr>
        </p:nvSpPr>
        <p:spPr>
          <a:xfrm>
            <a:off x="197005" y="6356350"/>
            <a:ext cx="2133600" cy="365125"/>
          </a:xfrm>
        </p:spPr>
        <p:txBody>
          <a:bodyPr/>
          <a:lstStyle/>
          <a:p>
            <a:pPr algn="l"/>
            <a:r>
              <a:rPr lang="en-US" dirty="0" smtClean="0"/>
              <a:t>31</a:t>
            </a:r>
            <a:endParaRPr lang="en-US" dirty="0"/>
          </a:p>
        </p:txBody>
      </p:sp>
    </p:spTree>
    <p:extLst>
      <p:ext uri="{BB962C8B-B14F-4D97-AF65-F5344CB8AC3E}">
        <p14:creationId xmlns:p14="http://schemas.microsoft.com/office/powerpoint/2010/main" val="24188722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Grantee Survey vs. Carryover &amp; Reallotment Reports:</a:t>
            </a:r>
          </a:p>
          <a:p>
            <a:pPr lvl="1"/>
            <a:r>
              <a:rPr lang="en-US" b="0" dirty="0" smtClean="0"/>
              <a:t>OLDC </a:t>
            </a:r>
            <a:r>
              <a:rPr lang="en-US" b="0" dirty="0"/>
              <a:t>checks that the </a:t>
            </a:r>
            <a:r>
              <a:rPr lang="en-US" b="0" dirty="0" smtClean="0"/>
              <a:t>carryover amounts reported in the Grantee Survey matches the carryover amounts reported in the Grantee’s FFY 2015 and FFY 2016 Carryover and Reallotment Reports.</a:t>
            </a:r>
          </a:p>
          <a:p>
            <a:endParaRPr lang="en-US" b="0" dirty="0" smtClean="0"/>
          </a:p>
          <a:p>
            <a:endParaRPr lang="en-US" b="0" dirty="0" smtClean="0"/>
          </a:p>
          <a:p>
            <a:pPr>
              <a:buNone/>
            </a:pPr>
            <a:endParaRPr lang="en-US" b="0" dirty="0"/>
          </a:p>
        </p:txBody>
      </p:sp>
      <p:sp>
        <p:nvSpPr>
          <p:cNvPr id="2" name="Title 1"/>
          <p:cNvSpPr>
            <a:spLocks noGrp="1"/>
          </p:cNvSpPr>
          <p:nvPr>
            <p:ph type="title"/>
          </p:nvPr>
        </p:nvSpPr>
        <p:spPr/>
        <p:txBody>
          <a:bodyPr>
            <a:normAutofit/>
          </a:bodyPr>
          <a:lstStyle/>
          <a:p>
            <a:r>
              <a:rPr lang="en-US" dirty="0" smtClean="0"/>
              <a:t>FFY 2016 Grantee Survey – Form-to-Form Consistency Check – Example #1</a:t>
            </a:r>
            <a:endParaRPr lang="en-US" dirty="0"/>
          </a:p>
        </p:txBody>
      </p:sp>
      <p:sp>
        <p:nvSpPr>
          <p:cNvPr id="6" name="Slide Number Placeholder 5"/>
          <p:cNvSpPr>
            <a:spLocks noGrp="1"/>
          </p:cNvSpPr>
          <p:nvPr>
            <p:ph type="sldNum" sz="quarter" idx="12"/>
          </p:nvPr>
        </p:nvSpPr>
        <p:spPr>
          <a:xfrm>
            <a:off x="197005" y="6356350"/>
            <a:ext cx="2133600" cy="365125"/>
          </a:xfrm>
        </p:spPr>
        <p:txBody>
          <a:bodyPr/>
          <a:lstStyle/>
          <a:p>
            <a:pPr algn="l"/>
            <a:r>
              <a:rPr lang="en-US" dirty="0" smtClean="0"/>
              <a:t>32</a:t>
            </a:r>
            <a:endParaRPr lang="en-US" dirty="0"/>
          </a:p>
        </p:txBody>
      </p:sp>
    </p:spTree>
    <p:extLst>
      <p:ext uri="{BB962C8B-B14F-4D97-AF65-F5344CB8AC3E}">
        <p14:creationId xmlns:p14="http://schemas.microsoft.com/office/powerpoint/2010/main" val="27498868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37856"/>
            <a:ext cx="8153400" cy="4588308"/>
          </a:xfrm>
        </p:spPr>
        <p:txBody>
          <a:bodyPr>
            <a:normAutofit/>
          </a:bodyPr>
          <a:lstStyle/>
          <a:p>
            <a:endParaRPr lang="en-US" b="0" dirty="0" smtClean="0"/>
          </a:p>
          <a:p>
            <a:endParaRPr lang="en-US" b="0" dirty="0" smtClean="0"/>
          </a:p>
          <a:p>
            <a:pPr>
              <a:buNone/>
            </a:pPr>
            <a:endParaRPr lang="en-US" b="0" dirty="0"/>
          </a:p>
        </p:txBody>
      </p:sp>
      <p:sp>
        <p:nvSpPr>
          <p:cNvPr id="2" name="Title 1"/>
          <p:cNvSpPr>
            <a:spLocks noGrp="1"/>
          </p:cNvSpPr>
          <p:nvPr>
            <p:ph type="title"/>
          </p:nvPr>
        </p:nvSpPr>
        <p:spPr/>
        <p:txBody>
          <a:bodyPr>
            <a:normAutofit/>
          </a:bodyPr>
          <a:lstStyle/>
          <a:p>
            <a:r>
              <a:rPr lang="en-US" dirty="0"/>
              <a:t>FFY 2016 Grantee Survey – Form-to-Form Consistency Check – Example #1</a:t>
            </a:r>
          </a:p>
        </p:txBody>
      </p:sp>
      <p:sp>
        <p:nvSpPr>
          <p:cNvPr id="5" name="Rectangle 4"/>
          <p:cNvSpPr/>
          <p:nvPr/>
        </p:nvSpPr>
        <p:spPr>
          <a:xfrm>
            <a:off x="1265547" y="1592083"/>
            <a:ext cx="2282877" cy="3085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FFY 2015 C&amp;R Report</a:t>
            </a:r>
            <a:endParaRPr lang="en-US" dirty="0"/>
          </a:p>
        </p:txBody>
      </p:sp>
      <p:pic>
        <p:nvPicPr>
          <p:cNvPr id="6" name="Picture 5"/>
          <p:cNvPicPr>
            <a:picLocks noChangeAspect="1"/>
          </p:cNvPicPr>
          <p:nvPr/>
        </p:nvPicPr>
        <p:blipFill>
          <a:blip r:embed="rId2"/>
          <a:stretch>
            <a:fillRect/>
          </a:stretch>
        </p:blipFill>
        <p:spPr>
          <a:xfrm>
            <a:off x="156897" y="2048740"/>
            <a:ext cx="4729428" cy="1443331"/>
          </a:xfrm>
          <a:prstGeom prst="rect">
            <a:avLst/>
          </a:prstGeom>
          <a:ln w="28575">
            <a:solidFill>
              <a:schemeClr val="tx2">
                <a:lumMod val="60000"/>
                <a:lumOff val="40000"/>
              </a:schemeClr>
            </a:solidFill>
          </a:ln>
        </p:spPr>
      </p:pic>
      <p:sp>
        <p:nvSpPr>
          <p:cNvPr id="7" name="Rectangle 6"/>
          <p:cNvSpPr>
            <a:spLocks noChangeArrowheads="1"/>
          </p:cNvSpPr>
          <p:nvPr/>
        </p:nvSpPr>
        <p:spPr bwMode="auto">
          <a:xfrm flipV="1">
            <a:off x="4342975" y="3119522"/>
            <a:ext cx="577561" cy="24938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sp>
        <p:nvSpPr>
          <p:cNvPr id="8" name="Rectangle 7"/>
          <p:cNvSpPr/>
          <p:nvPr/>
        </p:nvSpPr>
        <p:spPr>
          <a:xfrm>
            <a:off x="5904506" y="1583871"/>
            <a:ext cx="2394365" cy="4133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1400" dirty="0" smtClean="0"/>
              <a:t>FFY 2016 </a:t>
            </a:r>
            <a:r>
              <a:rPr lang="en-US" sz="1400" dirty="0"/>
              <a:t>GS Section – </a:t>
            </a:r>
          </a:p>
          <a:p>
            <a:pPr algn="ctr">
              <a:lnSpc>
                <a:spcPct val="80000"/>
              </a:lnSpc>
            </a:pPr>
            <a:r>
              <a:rPr lang="en-US" sz="1400" dirty="0"/>
              <a:t>Sources of Funds</a:t>
            </a:r>
          </a:p>
        </p:txBody>
      </p:sp>
      <p:sp>
        <p:nvSpPr>
          <p:cNvPr id="10" name="TextBox 9"/>
          <p:cNvSpPr txBox="1"/>
          <p:nvPr/>
        </p:nvSpPr>
        <p:spPr>
          <a:xfrm>
            <a:off x="5040379" y="2055008"/>
            <a:ext cx="4032224" cy="986803"/>
          </a:xfrm>
          <a:prstGeom prst="rect">
            <a:avLst/>
          </a:prstGeom>
          <a:noFill/>
          <a:ln w="19050">
            <a:solidFill>
              <a:schemeClr val="tx2">
                <a:lumMod val="60000"/>
                <a:lumOff val="40000"/>
              </a:schemeClr>
            </a:solidFill>
          </a:ln>
        </p:spPr>
        <p:txBody>
          <a:bodyPr wrap="square" rtlCol="0">
            <a:spAutoFit/>
          </a:bodyPr>
          <a:lstStyle/>
          <a:p>
            <a:endParaRPr lang="en-US" dirty="0"/>
          </a:p>
        </p:txBody>
      </p:sp>
      <p:pic>
        <p:nvPicPr>
          <p:cNvPr id="12" name="Picture 11"/>
          <p:cNvPicPr>
            <a:picLocks noChangeAspect="1"/>
          </p:cNvPicPr>
          <p:nvPr/>
        </p:nvPicPr>
        <p:blipFill rotWithShape="1">
          <a:blip r:embed="rId3"/>
          <a:srcRect t="86842"/>
          <a:stretch/>
        </p:blipFill>
        <p:spPr>
          <a:xfrm>
            <a:off x="5085577" y="2776986"/>
            <a:ext cx="3941828" cy="264825"/>
          </a:xfrm>
          <a:prstGeom prst="rect">
            <a:avLst/>
          </a:prstGeom>
        </p:spPr>
      </p:pic>
      <p:sp>
        <p:nvSpPr>
          <p:cNvPr id="13" name="Rectangle 12"/>
          <p:cNvSpPr>
            <a:spLocks noChangeArrowheads="1"/>
          </p:cNvSpPr>
          <p:nvPr/>
        </p:nvSpPr>
        <p:spPr bwMode="auto">
          <a:xfrm flipV="1">
            <a:off x="8353127" y="2813290"/>
            <a:ext cx="696877" cy="192216"/>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sp>
        <p:nvSpPr>
          <p:cNvPr id="15" name="Rectangle 14"/>
          <p:cNvSpPr/>
          <p:nvPr/>
        </p:nvSpPr>
        <p:spPr>
          <a:xfrm>
            <a:off x="1179852" y="3748955"/>
            <a:ext cx="2454266" cy="2697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FFY 2016 C&amp;R Report</a:t>
            </a:r>
            <a:endParaRPr lang="en-US" dirty="0"/>
          </a:p>
        </p:txBody>
      </p:sp>
      <p:pic>
        <p:nvPicPr>
          <p:cNvPr id="16" name="Picture 15"/>
          <p:cNvPicPr>
            <a:picLocks noChangeAspect="1"/>
          </p:cNvPicPr>
          <p:nvPr/>
        </p:nvPicPr>
        <p:blipFill>
          <a:blip r:embed="rId4"/>
          <a:stretch>
            <a:fillRect/>
          </a:stretch>
        </p:blipFill>
        <p:spPr>
          <a:xfrm>
            <a:off x="192795" y="4186245"/>
            <a:ext cx="4565816" cy="1110472"/>
          </a:xfrm>
          <a:prstGeom prst="rect">
            <a:avLst/>
          </a:prstGeom>
          <a:ln w="28575">
            <a:solidFill>
              <a:schemeClr val="accent1"/>
            </a:solidFill>
          </a:ln>
        </p:spPr>
      </p:pic>
      <p:sp>
        <p:nvSpPr>
          <p:cNvPr id="17" name="Rectangle 16"/>
          <p:cNvSpPr/>
          <p:nvPr/>
        </p:nvSpPr>
        <p:spPr>
          <a:xfrm>
            <a:off x="5904506" y="4724752"/>
            <a:ext cx="2394365" cy="3872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1400" dirty="0" smtClean="0"/>
              <a:t>FFY 2016 </a:t>
            </a:r>
            <a:r>
              <a:rPr lang="en-US" sz="1400" dirty="0"/>
              <a:t>GS Section – </a:t>
            </a:r>
          </a:p>
          <a:p>
            <a:pPr algn="ctr">
              <a:lnSpc>
                <a:spcPct val="80000"/>
              </a:lnSpc>
            </a:pPr>
            <a:r>
              <a:rPr lang="en-US" sz="1400" dirty="0"/>
              <a:t>Uses of Funds</a:t>
            </a:r>
          </a:p>
        </p:txBody>
      </p:sp>
      <p:pic>
        <p:nvPicPr>
          <p:cNvPr id="18" name="Picture 17"/>
          <p:cNvPicPr>
            <a:picLocks noChangeAspect="1"/>
          </p:cNvPicPr>
          <p:nvPr/>
        </p:nvPicPr>
        <p:blipFill>
          <a:blip r:embed="rId5"/>
          <a:stretch>
            <a:fillRect/>
          </a:stretch>
        </p:blipFill>
        <p:spPr>
          <a:xfrm>
            <a:off x="5260263" y="5281701"/>
            <a:ext cx="3505200" cy="524588"/>
          </a:xfrm>
          <a:prstGeom prst="rect">
            <a:avLst/>
          </a:prstGeom>
          <a:ln w="19050">
            <a:solidFill>
              <a:schemeClr val="tx2">
                <a:lumMod val="60000"/>
                <a:lumOff val="40000"/>
              </a:schemeClr>
            </a:solidFill>
          </a:ln>
        </p:spPr>
      </p:pic>
      <p:sp>
        <p:nvSpPr>
          <p:cNvPr id="19" name="Rectangle 18"/>
          <p:cNvSpPr>
            <a:spLocks noChangeArrowheads="1"/>
          </p:cNvSpPr>
          <p:nvPr/>
        </p:nvSpPr>
        <p:spPr bwMode="auto">
          <a:xfrm flipV="1">
            <a:off x="4055465" y="4805806"/>
            <a:ext cx="718749" cy="231290"/>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sp>
        <p:nvSpPr>
          <p:cNvPr id="20" name="Rectangle 19"/>
          <p:cNvSpPr>
            <a:spLocks noChangeArrowheads="1"/>
          </p:cNvSpPr>
          <p:nvPr/>
        </p:nvSpPr>
        <p:spPr bwMode="auto">
          <a:xfrm flipV="1">
            <a:off x="7982211" y="5562587"/>
            <a:ext cx="796330" cy="195224"/>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21" name="Picture 20"/>
          <p:cNvPicPr>
            <a:picLocks noChangeAspect="1"/>
          </p:cNvPicPr>
          <p:nvPr/>
        </p:nvPicPr>
        <p:blipFill>
          <a:blip r:embed="rId6"/>
          <a:stretch>
            <a:fillRect/>
          </a:stretch>
        </p:blipFill>
        <p:spPr>
          <a:xfrm>
            <a:off x="4981575" y="3110491"/>
            <a:ext cx="3975511" cy="1419958"/>
          </a:xfrm>
          <a:prstGeom prst="rect">
            <a:avLst/>
          </a:prstGeom>
        </p:spPr>
      </p:pic>
      <p:pic>
        <p:nvPicPr>
          <p:cNvPr id="22" name="Picture 21"/>
          <p:cNvPicPr>
            <a:picLocks noChangeAspect="1"/>
          </p:cNvPicPr>
          <p:nvPr/>
        </p:nvPicPr>
        <p:blipFill>
          <a:blip r:embed="rId7"/>
          <a:stretch>
            <a:fillRect/>
          </a:stretch>
        </p:blipFill>
        <p:spPr>
          <a:xfrm>
            <a:off x="628650" y="4871726"/>
            <a:ext cx="3312156" cy="1402542"/>
          </a:xfrm>
          <a:prstGeom prst="rect">
            <a:avLst/>
          </a:prstGeom>
        </p:spPr>
      </p:pic>
      <p:sp>
        <p:nvSpPr>
          <p:cNvPr id="23" name="Right Arrow 22"/>
          <p:cNvSpPr/>
          <p:nvPr/>
        </p:nvSpPr>
        <p:spPr>
          <a:xfrm rot="692050">
            <a:off x="4840277" y="5186269"/>
            <a:ext cx="3069806" cy="244678"/>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ight Arrow 23"/>
          <p:cNvSpPr/>
          <p:nvPr/>
        </p:nvSpPr>
        <p:spPr>
          <a:xfrm rot="21324818">
            <a:off x="5157573" y="2931186"/>
            <a:ext cx="3095286" cy="25466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p:cNvPicPr>
            <a:picLocks noChangeAspect="1"/>
          </p:cNvPicPr>
          <p:nvPr/>
        </p:nvPicPr>
        <p:blipFill>
          <a:blip r:embed="rId8"/>
          <a:stretch>
            <a:fillRect/>
          </a:stretch>
        </p:blipFill>
        <p:spPr>
          <a:xfrm>
            <a:off x="5102955" y="2101835"/>
            <a:ext cx="3924450" cy="587132"/>
          </a:xfrm>
          <a:prstGeom prst="rect">
            <a:avLst/>
          </a:prstGeom>
        </p:spPr>
      </p:pic>
      <p:sp>
        <p:nvSpPr>
          <p:cNvPr id="25" name="Slide Number Placeholder 5"/>
          <p:cNvSpPr>
            <a:spLocks noGrp="1"/>
          </p:cNvSpPr>
          <p:nvPr>
            <p:ph type="sldNum" sz="quarter" idx="12"/>
          </p:nvPr>
        </p:nvSpPr>
        <p:spPr>
          <a:xfrm>
            <a:off x="197005" y="6356350"/>
            <a:ext cx="2133600" cy="365125"/>
          </a:xfrm>
        </p:spPr>
        <p:txBody>
          <a:bodyPr/>
          <a:lstStyle/>
          <a:p>
            <a:pPr algn="l"/>
            <a:r>
              <a:rPr lang="en-US" dirty="0" smtClean="0"/>
              <a:t>33</a:t>
            </a:r>
            <a:endParaRPr lang="en-US" dirty="0"/>
          </a:p>
        </p:txBody>
      </p:sp>
    </p:spTree>
    <p:extLst>
      <p:ext uri="{BB962C8B-B14F-4D97-AF65-F5344CB8AC3E}">
        <p14:creationId xmlns:p14="http://schemas.microsoft.com/office/powerpoint/2010/main" val="11708812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399" y="1689100"/>
            <a:ext cx="8433179" cy="4437064"/>
          </a:xfrm>
        </p:spPr>
        <p:txBody>
          <a:bodyPr>
            <a:normAutofit/>
          </a:bodyPr>
          <a:lstStyle/>
          <a:p>
            <a:r>
              <a:rPr lang="en-US" dirty="0" smtClean="0"/>
              <a:t>Grantee Survey vs. Household Report:</a:t>
            </a:r>
          </a:p>
          <a:p>
            <a:pPr lvl="1"/>
            <a:r>
              <a:rPr lang="en-US" sz="1800" b="0" dirty="0" smtClean="0"/>
              <a:t>OLDC </a:t>
            </a:r>
            <a:r>
              <a:rPr lang="en-US" sz="1800" b="0" dirty="0"/>
              <a:t>checks to see if a Grantee </a:t>
            </a:r>
            <a:r>
              <a:rPr lang="en-US" sz="1800" b="0" dirty="0" smtClean="0"/>
              <a:t>reported obligating funds for </a:t>
            </a:r>
            <a:r>
              <a:rPr lang="en-US" sz="1800" b="0" dirty="0"/>
              <a:t>a particular type of LIHEAP assistance </a:t>
            </a:r>
            <a:r>
              <a:rPr lang="en-US" sz="1800" b="0" dirty="0" smtClean="0"/>
              <a:t>in </a:t>
            </a:r>
            <a:r>
              <a:rPr lang="en-US" sz="1800" b="0" dirty="0"/>
              <a:t>their </a:t>
            </a:r>
            <a:r>
              <a:rPr lang="en-US" sz="1800" b="0" dirty="0" smtClean="0"/>
              <a:t>Grantee Survey, </a:t>
            </a:r>
            <a:r>
              <a:rPr lang="en-US" sz="1800" b="0" dirty="0"/>
              <a:t>but </a:t>
            </a:r>
            <a:r>
              <a:rPr lang="en-US" sz="1800" b="0" dirty="0" smtClean="0"/>
              <a:t>did </a:t>
            </a:r>
            <a:r>
              <a:rPr lang="en-US" sz="1800" b="0" dirty="0"/>
              <a:t>not </a:t>
            </a:r>
            <a:r>
              <a:rPr lang="en-US" sz="1800" b="0" dirty="0" smtClean="0"/>
              <a:t>report assisting </a:t>
            </a:r>
            <a:r>
              <a:rPr lang="en-US" sz="1800" b="0" dirty="0"/>
              <a:t>households </a:t>
            </a:r>
            <a:r>
              <a:rPr lang="en-US" sz="1800" b="0" dirty="0" smtClean="0"/>
              <a:t>with that type </a:t>
            </a:r>
            <a:r>
              <a:rPr lang="en-US" sz="1800" b="0" dirty="0"/>
              <a:t>of assistance in </a:t>
            </a:r>
            <a:r>
              <a:rPr lang="en-US" sz="1800" b="0" dirty="0" smtClean="0"/>
              <a:t>their Household Report.</a:t>
            </a:r>
          </a:p>
          <a:p>
            <a:endParaRPr lang="en-US" b="0" dirty="0" smtClean="0"/>
          </a:p>
          <a:p>
            <a:pPr>
              <a:buNone/>
            </a:pPr>
            <a:endParaRPr lang="en-US" b="0" dirty="0"/>
          </a:p>
        </p:txBody>
      </p:sp>
      <p:sp>
        <p:nvSpPr>
          <p:cNvPr id="2" name="Title 1"/>
          <p:cNvSpPr>
            <a:spLocks noGrp="1"/>
          </p:cNvSpPr>
          <p:nvPr>
            <p:ph type="title"/>
          </p:nvPr>
        </p:nvSpPr>
        <p:spPr/>
        <p:txBody>
          <a:bodyPr>
            <a:normAutofit/>
          </a:bodyPr>
          <a:lstStyle/>
          <a:p>
            <a:r>
              <a:rPr lang="en-US" dirty="0"/>
              <a:t>FFY 2016 Grantee Survey – Form-to-Form Consistency Check – Example </a:t>
            </a:r>
            <a:r>
              <a:rPr lang="en-US" dirty="0" smtClean="0"/>
              <a:t>#2</a:t>
            </a:r>
            <a:endParaRPr lang="en-US" dirty="0"/>
          </a:p>
        </p:txBody>
      </p:sp>
      <p:sp>
        <p:nvSpPr>
          <p:cNvPr id="4" name="Rectangle 3"/>
          <p:cNvSpPr/>
          <p:nvPr/>
        </p:nvSpPr>
        <p:spPr>
          <a:xfrm>
            <a:off x="755072" y="3210196"/>
            <a:ext cx="2575235" cy="3854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FFY 2016 </a:t>
            </a:r>
            <a:r>
              <a:rPr lang="en-US" sz="1600" dirty="0"/>
              <a:t>Household Report</a:t>
            </a:r>
          </a:p>
        </p:txBody>
      </p:sp>
      <p:pic>
        <p:nvPicPr>
          <p:cNvPr id="5" name="Picture 4"/>
          <p:cNvPicPr>
            <a:picLocks noChangeAspect="1"/>
          </p:cNvPicPr>
          <p:nvPr/>
        </p:nvPicPr>
        <p:blipFill>
          <a:blip r:embed="rId2" cstate="print"/>
          <a:stretch>
            <a:fillRect/>
          </a:stretch>
        </p:blipFill>
        <p:spPr>
          <a:xfrm>
            <a:off x="533400" y="3689243"/>
            <a:ext cx="2084298" cy="2371592"/>
          </a:xfrm>
          <a:prstGeom prst="rect">
            <a:avLst/>
          </a:prstGeom>
        </p:spPr>
      </p:pic>
      <p:pic>
        <p:nvPicPr>
          <p:cNvPr id="6" name="Picture 5"/>
          <p:cNvPicPr>
            <a:picLocks noChangeAspect="1"/>
          </p:cNvPicPr>
          <p:nvPr/>
        </p:nvPicPr>
        <p:blipFill rotWithShape="1">
          <a:blip r:embed="rId3" cstate="print"/>
          <a:srcRect b="6606"/>
          <a:stretch/>
        </p:blipFill>
        <p:spPr>
          <a:xfrm>
            <a:off x="2617698" y="3784322"/>
            <a:ext cx="1049371" cy="2276513"/>
          </a:xfrm>
          <a:prstGeom prst="rect">
            <a:avLst/>
          </a:prstGeom>
        </p:spPr>
      </p:pic>
      <p:sp>
        <p:nvSpPr>
          <p:cNvPr id="7" name="Rectangle 6"/>
          <p:cNvSpPr/>
          <p:nvPr/>
        </p:nvSpPr>
        <p:spPr>
          <a:xfrm>
            <a:off x="5382457" y="3210197"/>
            <a:ext cx="2575235" cy="3854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FFY 2016 </a:t>
            </a:r>
            <a:r>
              <a:rPr lang="en-US" sz="1600" dirty="0"/>
              <a:t>Grantee Survey</a:t>
            </a:r>
          </a:p>
        </p:txBody>
      </p:sp>
      <p:pic>
        <p:nvPicPr>
          <p:cNvPr id="8" name="Picture 7"/>
          <p:cNvPicPr>
            <a:picLocks noChangeAspect="1"/>
          </p:cNvPicPr>
          <p:nvPr/>
        </p:nvPicPr>
        <p:blipFill>
          <a:blip r:embed="rId4"/>
          <a:stretch>
            <a:fillRect/>
          </a:stretch>
        </p:blipFill>
        <p:spPr>
          <a:xfrm>
            <a:off x="4122710" y="3784322"/>
            <a:ext cx="4652800" cy="1406186"/>
          </a:xfrm>
          <a:prstGeom prst="rect">
            <a:avLst/>
          </a:prstGeom>
          <a:ln w="28575">
            <a:solidFill>
              <a:schemeClr val="accent1"/>
            </a:solidFill>
          </a:ln>
        </p:spPr>
      </p:pic>
      <p:sp>
        <p:nvSpPr>
          <p:cNvPr id="10" name="Rectangle 9"/>
          <p:cNvSpPr>
            <a:spLocks noChangeArrowheads="1"/>
          </p:cNvSpPr>
          <p:nvPr/>
        </p:nvSpPr>
        <p:spPr bwMode="auto">
          <a:xfrm flipV="1">
            <a:off x="5999018" y="4875039"/>
            <a:ext cx="1006940" cy="149543"/>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sp>
        <p:nvSpPr>
          <p:cNvPr id="11" name="TextBox 10"/>
          <p:cNvSpPr txBox="1"/>
          <p:nvPr/>
        </p:nvSpPr>
        <p:spPr>
          <a:xfrm>
            <a:off x="2758631" y="3986150"/>
            <a:ext cx="984378" cy="253916"/>
          </a:xfrm>
          <a:prstGeom prst="rect">
            <a:avLst/>
          </a:prstGeom>
          <a:noFill/>
        </p:spPr>
        <p:txBody>
          <a:bodyPr wrap="square" rtlCol="0">
            <a:spAutoFit/>
          </a:bodyPr>
          <a:lstStyle/>
          <a:p>
            <a:r>
              <a:rPr lang="en-US" sz="1050" b="1" dirty="0" smtClean="0"/>
              <a:t>22,000</a:t>
            </a:r>
            <a:endParaRPr lang="en-US" sz="1050" b="1" dirty="0"/>
          </a:p>
        </p:txBody>
      </p:sp>
      <p:sp>
        <p:nvSpPr>
          <p:cNvPr id="12" name="Rectangle 11"/>
          <p:cNvSpPr>
            <a:spLocks noChangeArrowheads="1"/>
          </p:cNvSpPr>
          <p:nvPr/>
        </p:nvSpPr>
        <p:spPr bwMode="auto">
          <a:xfrm flipV="1">
            <a:off x="2667082" y="4222440"/>
            <a:ext cx="950603" cy="152399"/>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sp>
        <p:nvSpPr>
          <p:cNvPr id="13" name="Right Arrow 12"/>
          <p:cNvSpPr/>
          <p:nvPr/>
        </p:nvSpPr>
        <p:spPr>
          <a:xfrm rot="764975">
            <a:off x="3714276" y="4472706"/>
            <a:ext cx="2137441" cy="260913"/>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p:nvPicPr>
        <p:blipFill>
          <a:blip r:embed="rId5"/>
          <a:stretch>
            <a:fillRect/>
          </a:stretch>
        </p:blipFill>
        <p:spPr>
          <a:xfrm>
            <a:off x="4153884" y="3788349"/>
            <a:ext cx="4621626" cy="405034"/>
          </a:xfrm>
          <a:prstGeom prst="rect">
            <a:avLst/>
          </a:prstGeom>
        </p:spPr>
      </p:pic>
      <p:pic>
        <p:nvPicPr>
          <p:cNvPr id="16" name="Picture 15"/>
          <p:cNvPicPr>
            <a:picLocks noChangeAspect="1"/>
          </p:cNvPicPr>
          <p:nvPr/>
        </p:nvPicPr>
        <p:blipFill>
          <a:blip r:embed="rId6"/>
          <a:stretch>
            <a:fillRect/>
          </a:stretch>
        </p:blipFill>
        <p:spPr>
          <a:xfrm>
            <a:off x="7833815" y="4213781"/>
            <a:ext cx="890731" cy="377981"/>
          </a:xfrm>
          <a:prstGeom prst="rect">
            <a:avLst/>
          </a:prstGeom>
        </p:spPr>
      </p:pic>
      <p:sp>
        <p:nvSpPr>
          <p:cNvPr id="17" name="Slide Number Placeholder 5"/>
          <p:cNvSpPr>
            <a:spLocks noGrp="1"/>
          </p:cNvSpPr>
          <p:nvPr>
            <p:ph type="sldNum" sz="quarter" idx="12"/>
          </p:nvPr>
        </p:nvSpPr>
        <p:spPr>
          <a:xfrm>
            <a:off x="197005" y="6356350"/>
            <a:ext cx="2133600" cy="365125"/>
          </a:xfrm>
        </p:spPr>
        <p:txBody>
          <a:bodyPr/>
          <a:lstStyle/>
          <a:p>
            <a:pPr algn="l"/>
            <a:r>
              <a:rPr lang="en-US" dirty="0" smtClean="0"/>
              <a:t>34</a:t>
            </a:r>
            <a:endParaRPr lang="en-US" dirty="0"/>
          </a:p>
        </p:txBody>
      </p:sp>
    </p:spTree>
    <p:extLst>
      <p:ext uri="{BB962C8B-B14F-4D97-AF65-F5344CB8AC3E}">
        <p14:creationId xmlns:p14="http://schemas.microsoft.com/office/powerpoint/2010/main" val="15861926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FFY 2016 Grantee Survey vs. FFY 2015 Grantee Survey:</a:t>
            </a:r>
          </a:p>
          <a:p>
            <a:pPr lvl="1"/>
            <a:r>
              <a:rPr lang="en-US" sz="1800" b="0" dirty="0" smtClean="0"/>
              <a:t>OLDC </a:t>
            </a:r>
            <a:r>
              <a:rPr lang="en-US" sz="1800" b="0" dirty="0"/>
              <a:t>checks </a:t>
            </a:r>
            <a:r>
              <a:rPr lang="en-US" sz="1800" b="0" dirty="0" smtClean="0"/>
              <a:t>to see if a </a:t>
            </a:r>
            <a:r>
              <a:rPr lang="en-US" sz="1800" b="0" dirty="0"/>
              <a:t>Grantee </a:t>
            </a:r>
            <a:r>
              <a:rPr lang="en-US" sz="1800" b="0" dirty="0" smtClean="0"/>
              <a:t>reported obligating funds for </a:t>
            </a:r>
            <a:r>
              <a:rPr lang="en-US" sz="1800" b="0" dirty="0"/>
              <a:t>a particular type of LIHEAP assistance </a:t>
            </a:r>
            <a:r>
              <a:rPr lang="en-US" sz="1800" b="0" dirty="0" smtClean="0"/>
              <a:t>in </a:t>
            </a:r>
            <a:r>
              <a:rPr lang="en-US" sz="1800" b="0" dirty="0"/>
              <a:t>their </a:t>
            </a:r>
            <a:r>
              <a:rPr lang="en-US" sz="1800" b="0" dirty="0" smtClean="0"/>
              <a:t>current year Grantee Survey, </a:t>
            </a:r>
            <a:r>
              <a:rPr lang="en-US" sz="1800" b="0" dirty="0"/>
              <a:t>but </a:t>
            </a:r>
            <a:r>
              <a:rPr lang="en-US" sz="1800" b="0" dirty="0" smtClean="0"/>
              <a:t>did </a:t>
            </a:r>
            <a:r>
              <a:rPr lang="en-US" sz="1800" b="0" dirty="0"/>
              <a:t>not </a:t>
            </a:r>
            <a:r>
              <a:rPr lang="en-US" sz="1800" b="0" dirty="0" smtClean="0"/>
              <a:t>report </a:t>
            </a:r>
            <a:r>
              <a:rPr lang="en-US" sz="1800" b="0" dirty="0"/>
              <a:t>obligating funds for </a:t>
            </a:r>
            <a:r>
              <a:rPr lang="en-US" sz="1800" b="0" dirty="0" smtClean="0"/>
              <a:t>that </a:t>
            </a:r>
            <a:r>
              <a:rPr lang="en-US" sz="1800" b="0" dirty="0"/>
              <a:t>particular type of LIHEAP assistance in their </a:t>
            </a:r>
            <a:r>
              <a:rPr lang="en-US" sz="1800" b="0" dirty="0" smtClean="0"/>
              <a:t>prior year Grantee Survey:</a:t>
            </a:r>
          </a:p>
          <a:p>
            <a:endParaRPr lang="en-US" b="0" dirty="0" smtClean="0"/>
          </a:p>
          <a:p>
            <a:pPr>
              <a:buNone/>
            </a:pPr>
            <a:endParaRPr lang="en-US" b="0" dirty="0"/>
          </a:p>
        </p:txBody>
      </p:sp>
      <p:sp>
        <p:nvSpPr>
          <p:cNvPr id="2" name="Title 1"/>
          <p:cNvSpPr>
            <a:spLocks noGrp="1"/>
          </p:cNvSpPr>
          <p:nvPr>
            <p:ph type="title"/>
          </p:nvPr>
        </p:nvSpPr>
        <p:spPr/>
        <p:txBody>
          <a:bodyPr>
            <a:normAutofit/>
          </a:bodyPr>
          <a:lstStyle/>
          <a:p>
            <a:r>
              <a:rPr lang="en-US" dirty="0"/>
              <a:t>FFY 2016 Grantee Survey – Form-to-Form Consistency Check – Example </a:t>
            </a:r>
            <a:r>
              <a:rPr lang="en-US" dirty="0" smtClean="0"/>
              <a:t>#3</a:t>
            </a:r>
            <a:endParaRPr lang="en-US" dirty="0"/>
          </a:p>
        </p:txBody>
      </p:sp>
      <p:sp>
        <p:nvSpPr>
          <p:cNvPr id="25" name="Rectangle 24"/>
          <p:cNvSpPr/>
          <p:nvPr/>
        </p:nvSpPr>
        <p:spPr>
          <a:xfrm>
            <a:off x="867824" y="3714550"/>
            <a:ext cx="2583871" cy="3725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FFY 2015 Grantee Survey</a:t>
            </a:r>
            <a:endParaRPr lang="en-US" dirty="0"/>
          </a:p>
        </p:txBody>
      </p:sp>
      <p:pic>
        <p:nvPicPr>
          <p:cNvPr id="26" name="Picture 25"/>
          <p:cNvPicPr>
            <a:picLocks noChangeAspect="1"/>
          </p:cNvPicPr>
          <p:nvPr/>
        </p:nvPicPr>
        <p:blipFill>
          <a:blip r:embed="rId2"/>
          <a:stretch>
            <a:fillRect/>
          </a:stretch>
        </p:blipFill>
        <p:spPr>
          <a:xfrm>
            <a:off x="81395" y="4234198"/>
            <a:ext cx="4282788" cy="1446166"/>
          </a:xfrm>
          <a:prstGeom prst="rect">
            <a:avLst/>
          </a:prstGeom>
          <a:ln w="28575">
            <a:solidFill>
              <a:schemeClr val="accent1"/>
            </a:solidFill>
          </a:ln>
        </p:spPr>
      </p:pic>
      <p:sp>
        <p:nvSpPr>
          <p:cNvPr id="27" name="Rectangle 26"/>
          <p:cNvSpPr/>
          <p:nvPr/>
        </p:nvSpPr>
        <p:spPr>
          <a:xfrm>
            <a:off x="5789510" y="3922417"/>
            <a:ext cx="2504728" cy="3678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FFY 2016 Grantee Survey</a:t>
            </a:r>
            <a:endParaRPr lang="en-US" dirty="0"/>
          </a:p>
        </p:txBody>
      </p:sp>
      <p:pic>
        <p:nvPicPr>
          <p:cNvPr id="28" name="Content Placeholder 6"/>
          <p:cNvPicPr>
            <a:picLocks noChangeAspect="1"/>
          </p:cNvPicPr>
          <p:nvPr/>
        </p:nvPicPr>
        <p:blipFill>
          <a:blip r:embed="rId3"/>
          <a:stretch>
            <a:fillRect/>
          </a:stretch>
        </p:blipFill>
        <p:spPr>
          <a:xfrm>
            <a:off x="4919379" y="4478919"/>
            <a:ext cx="4020560" cy="1201445"/>
          </a:xfrm>
          <a:prstGeom prst="rect">
            <a:avLst/>
          </a:prstGeom>
          <a:ln w="28575">
            <a:solidFill>
              <a:schemeClr val="accent1"/>
            </a:solidFill>
          </a:ln>
        </p:spPr>
      </p:pic>
      <p:sp>
        <p:nvSpPr>
          <p:cNvPr id="29" name="Rectangle 28"/>
          <p:cNvSpPr>
            <a:spLocks noChangeArrowheads="1"/>
          </p:cNvSpPr>
          <p:nvPr/>
        </p:nvSpPr>
        <p:spPr bwMode="auto">
          <a:xfrm flipV="1">
            <a:off x="2798618" y="5507336"/>
            <a:ext cx="563888" cy="173028"/>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sp>
        <p:nvSpPr>
          <p:cNvPr id="30" name="Rectangle 29"/>
          <p:cNvSpPr>
            <a:spLocks noChangeArrowheads="1"/>
          </p:cNvSpPr>
          <p:nvPr/>
        </p:nvSpPr>
        <p:spPr bwMode="auto">
          <a:xfrm flipV="1">
            <a:off x="6726984" y="5507336"/>
            <a:ext cx="629780" cy="171547"/>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sp>
        <p:nvSpPr>
          <p:cNvPr id="31" name="Right Arrow 30"/>
          <p:cNvSpPr/>
          <p:nvPr/>
        </p:nvSpPr>
        <p:spPr>
          <a:xfrm>
            <a:off x="4451966" y="5496868"/>
            <a:ext cx="413055" cy="1453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3" name="Picture 32"/>
          <p:cNvPicPr>
            <a:picLocks noChangeAspect="1"/>
          </p:cNvPicPr>
          <p:nvPr/>
        </p:nvPicPr>
        <p:blipFill>
          <a:blip r:embed="rId4"/>
          <a:stretch>
            <a:fillRect/>
          </a:stretch>
        </p:blipFill>
        <p:spPr>
          <a:xfrm>
            <a:off x="8147713" y="4509358"/>
            <a:ext cx="792225" cy="390188"/>
          </a:xfrm>
          <a:prstGeom prst="rect">
            <a:avLst/>
          </a:prstGeom>
        </p:spPr>
      </p:pic>
      <p:pic>
        <p:nvPicPr>
          <p:cNvPr id="36" name="Picture 35"/>
          <p:cNvPicPr>
            <a:picLocks noChangeAspect="1"/>
          </p:cNvPicPr>
          <p:nvPr/>
        </p:nvPicPr>
        <p:blipFill>
          <a:blip r:embed="rId5"/>
          <a:stretch>
            <a:fillRect/>
          </a:stretch>
        </p:blipFill>
        <p:spPr>
          <a:xfrm>
            <a:off x="81395" y="4234198"/>
            <a:ext cx="4282788" cy="665348"/>
          </a:xfrm>
          <a:prstGeom prst="rect">
            <a:avLst/>
          </a:prstGeom>
        </p:spPr>
      </p:pic>
      <p:sp>
        <p:nvSpPr>
          <p:cNvPr id="15" name="Slide Number Placeholder 5"/>
          <p:cNvSpPr>
            <a:spLocks noGrp="1"/>
          </p:cNvSpPr>
          <p:nvPr>
            <p:ph type="sldNum" sz="quarter" idx="12"/>
          </p:nvPr>
        </p:nvSpPr>
        <p:spPr>
          <a:xfrm>
            <a:off x="197005" y="6356350"/>
            <a:ext cx="2133600" cy="365125"/>
          </a:xfrm>
        </p:spPr>
        <p:txBody>
          <a:bodyPr/>
          <a:lstStyle/>
          <a:p>
            <a:pPr algn="l"/>
            <a:r>
              <a:rPr lang="en-US" dirty="0" smtClean="0"/>
              <a:t>35</a:t>
            </a:r>
            <a:endParaRPr lang="en-US" dirty="0"/>
          </a:p>
        </p:txBody>
      </p:sp>
    </p:spTree>
    <p:extLst>
      <p:ext uri="{BB962C8B-B14F-4D97-AF65-F5344CB8AC3E}">
        <p14:creationId xmlns:p14="http://schemas.microsoft.com/office/powerpoint/2010/main" val="36490799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Grantee Survey vs. Model Plan:</a:t>
            </a:r>
          </a:p>
          <a:p>
            <a:pPr lvl="1"/>
            <a:r>
              <a:rPr lang="en-US" sz="1800" b="0" dirty="0"/>
              <a:t>OLDC checks to see if a Grantee reported </a:t>
            </a:r>
            <a:r>
              <a:rPr lang="en-US" sz="1800" b="0" dirty="0" smtClean="0"/>
              <a:t>providing </a:t>
            </a:r>
            <a:r>
              <a:rPr lang="en-US" sz="1800" b="0" dirty="0"/>
              <a:t>a particular type of LIHEAP assistance </a:t>
            </a:r>
            <a:r>
              <a:rPr lang="en-US" sz="1800" b="0" dirty="0" smtClean="0"/>
              <a:t>during the fiscal year in </a:t>
            </a:r>
            <a:r>
              <a:rPr lang="en-US" sz="1800" b="0" dirty="0"/>
              <a:t>their Model Plan, but </a:t>
            </a:r>
            <a:r>
              <a:rPr lang="en-US" sz="1800" b="0" dirty="0" smtClean="0"/>
              <a:t>did </a:t>
            </a:r>
            <a:r>
              <a:rPr lang="en-US" sz="1800" b="0" dirty="0"/>
              <a:t>not </a:t>
            </a:r>
            <a:r>
              <a:rPr lang="en-US" sz="1800" b="0" dirty="0" smtClean="0"/>
              <a:t>report obligating funds for </a:t>
            </a:r>
            <a:r>
              <a:rPr lang="en-US" sz="1800" b="0" dirty="0"/>
              <a:t>that type of assistance in their </a:t>
            </a:r>
            <a:r>
              <a:rPr lang="en-US" sz="1800" b="0" dirty="0" smtClean="0"/>
              <a:t>Grantee Survey:</a:t>
            </a:r>
            <a:endParaRPr lang="en-US" sz="1800" b="0" dirty="0"/>
          </a:p>
          <a:p>
            <a:endParaRPr lang="en-US" b="0" dirty="0" smtClean="0"/>
          </a:p>
          <a:p>
            <a:pPr>
              <a:buNone/>
            </a:pPr>
            <a:endParaRPr lang="en-US" b="0" dirty="0"/>
          </a:p>
        </p:txBody>
      </p:sp>
      <p:sp>
        <p:nvSpPr>
          <p:cNvPr id="2" name="Title 1"/>
          <p:cNvSpPr>
            <a:spLocks noGrp="1"/>
          </p:cNvSpPr>
          <p:nvPr>
            <p:ph type="title"/>
          </p:nvPr>
        </p:nvSpPr>
        <p:spPr/>
        <p:txBody>
          <a:bodyPr>
            <a:normAutofit/>
          </a:bodyPr>
          <a:lstStyle/>
          <a:p>
            <a:r>
              <a:rPr lang="en-US" dirty="0"/>
              <a:t>FFY 2016 Grantee Survey – Form-to-Form Consistency Check – Example </a:t>
            </a:r>
            <a:r>
              <a:rPr lang="en-US" dirty="0" smtClean="0"/>
              <a:t>#4</a:t>
            </a:r>
            <a:endParaRPr lang="en-US" dirty="0"/>
          </a:p>
        </p:txBody>
      </p:sp>
      <p:sp>
        <p:nvSpPr>
          <p:cNvPr id="25" name="Rectangle 24"/>
          <p:cNvSpPr/>
          <p:nvPr/>
        </p:nvSpPr>
        <p:spPr>
          <a:xfrm>
            <a:off x="1023440" y="3451049"/>
            <a:ext cx="2583871" cy="3725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FFY 2016 Model Plan</a:t>
            </a:r>
            <a:endParaRPr lang="en-US" dirty="0"/>
          </a:p>
        </p:txBody>
      </p:sp>
      <p:sp>
        <p:nvSpPr>
          <p:cNvPr id="27" name="Rectangle 26"/>
          <p:cNvSpPr/>
          <p:nvPr/>
        </p:nvSpPr>
        <p:spPr>
          <a:xfrm>
            <a:off x="5826155" y="3455758"/>
            <a:ext cx="2504728" cy="3678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FFY 2016 Grantee Survey</a:t>
            </a:r>
            <a:endParaRPr lang="en-US" dirty="0"/>
          </a:p>
        </p:txBody>
      </p:sp>
      <p:sp>
        <p:nvSpPr>
          <p:cNvPr id="31" name="Right Arrow 30"/>
          <p:cNvSpPr/>
          <p:nvPr/>
        </p:nvSpPr>
        <p:spPr>
          <a:xfrm>
            <a:off x="4307489" y="5351739"/>
            <a:ext cx="770083" cy="261203"/>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 name="Picture 16"/>
          <p:cNvPicPr>
            <a:picLocks noChangeAspect="1"/>
          </p:cNvPicPr>
          <p:nvPr/>
        </p:nvPicPr>
        <p:blipFill rotWithShape="1">
          <a:blip r:embed="rId2"/>
          <a:srcRect t="32206"/>
          <a:stretch/>
        </p:blipFill>
        <p:spPr>
          <a:xfrm>
            <a:off x="5263574" y="4008967"/>
            <a:ext cx="3677226" cy="1617657"/>
          </a:xfrm>
          <a:prstGeom prst="rect">
            <a:avLst/>
          </a:prstGeom>
          <a:ln w="28575">
            <a:solidFill>
              <a:schemeClr val="accent1"/>
            </a:solidFill>
          </a:ln>
        </p:spPr>
      </p:pic>
      <p:sp>
        <p:nvSpPr>
          <p:cNvPr id="18" name="Rectangle 17"/>
          <p:cNvSpPr/>
          <p:nvPr/>
        </p:nvSpPr>
        <p:spPr>
          <a:xfrm>
            <a:off x="7102187" y="5364007"/>
            <a:ext cx="629226" cy="182122"/>
          </a:xfrm>
          <a:prstGeom prst="rect">
            <a:avLst/>
          </a:prstGeom>
          <a:solidFill>
            <a:schemeClr val="accent1">
              <a:alpha val="0"/>
            </a:schemeClr>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p:cNvPicPr>
            <a:picLocks noChangeAspect="1"/>
          </p:cNvPicPr>
          <p:nvPr/>
        </p:nvPicPr>
        <p:blipFill>
          <a:blip r:embed="rId3"/>
          <a:stretch>
            <a:fillRect/>
          </a:stretch>
        </p:blipFill>
        <p:spPr>
          <a:xfrm>
            <a:off x="325620" y="4008967"/>
            <a:ext cx="3888868" cy="2035736"/>
          </a:xfrm>
          <a:prstGeom prst="rect">
            <a:avLst/>
          </a:prstGeom>
          <a:ln w="28575">
            <a:solidFill>
              <a:schemeClr val="accent1"/>
            </a:solidFill>
          </a:ln>
        </p:spPr>
      </p:pic>
      <p:sp>
        <p:nvSpPr>
          <p:cNvPr id="16" name="Rectangle 15"/>
          <p:cNvSpPr/>
          <p:nvPr/>
        </p:nvSpPr>
        <p:spPr>
          <a:xfrm>
            <a:off x="325620" y="5381736"/>
            <a:ext cx="3888868" cy="164393"/>
          </a:xfrm>
          <a:prstGeom prst="rect">
            <a:avLst/>
          </a:prstGeom>
          <a:solidFill>
            <a:schemeClr val="accent1">
              <a:alpha val="0"/>
            </a:schemeClr>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p:cNvPicPr>
            <a:picLocks noChangeAspect="1"/>
          </p:cNvPicPr>
          <p:nvPr/>
        </p:nvPicPr>
        <p:blipFill>
          <a:blip r:embed="rId4"/>
          <a:stretch>
            <a:fillRect/>
          </a:stretch>
        </p:blipFill>
        <p:spPr>
          <a:xfrm>
            <a:off x="8330883" y="4518252"/>
            <a:ext cx="562582" cy="540313"/>
          </a:xfrm>
          <a:prstGeom prst="rect">
            <a:avLst/>
          </a:prstGeom>
        </p:spPr>
      </p:pic>
      <p:sp>
        <p:nvSpPr>
          <p:cNvPr id="14" name="Slide Number Placeholder 5"/>
          <p:cNvSpPr>
            <a:spLocks noGrp="1"/>
          </p:cNvSpPr>
          <p:nvPr>
            <p:ph type="sldNum" sz="quarter" idx="12"/>
          </p:nvPr>
        </p:nvSpPr>
        <p:spPr>
          <a:xfrm>
            <a:off x="197005" y="6356350"/>
            <a:ext cx="2133600" cy="365125"/>
          </a:xfrm>
        </p:spPr>
        <p:txBody>
          <a:bodyPr/>
          <a:lstStyle/>
          <a:p>
            <a:pPr algn="l"/>
            <a:r>
              <a:rPr lang="en-US" dirty="0" smtClean="0"/>
              <a:t>36</a:t>
            </a:r>
            <a:endParaRPr lang="en-US" dirty="0"/>
          </a:p>
        </p:txBody>
      </p:sp>
    </p:spTree>
    <p:extLst>
      <p:ext uri="{BB962C8B-B14F-4D97-AF65-F5344CB8AC3E}">
        <p14:creationId xmlns:p14="http://schemas.microsoft.com/office/powerpoint/2010/main" val="41993013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Grantee Survey vs. Model Plan:</a:t>
            </a:r>
          </a:p>
          <a:p>
            <a:pPr lvl="1"/>
            <a:r>
              <a:rPr lang="en-US" sz="1800" b="0" dirty="0" smtClean="0"/>
              <a:t>The LIHEAP </a:t>
            </a:r>
            <a:r>
              <a:rPr lang="en-US" sz="1800" b="0" dirty="0"/>
              <a:t>Technical Support contractor</a:t>
            </a:r>
            <a:r>
              <a:rPr lang="en-US" sz="1800" b="0" dirty="0" smtClean="0"/>
              <a:t> conducts a manual check of the Grantee Survey to confirm that the reported </a:t>
            </a:r>
            <a:r>
              <a:rPr lang="en-US" sz="1800" b="0" dirty="0"/>
              <a:t>income thresholds in the </a:t>
            </a:r>
            <a:r>
              <a:rPr lang="en-US" sz="1800" b="0" dirty="0" smtClean="0"/>
              <a:t>Grantee </a:t>
            </a:r>
            <a:r>
              <a:rPr lang="en-US" sz="1800" b="0" dirty="0"/>
              <a:t>Survey </a:t>
            </a:r>
            <a:r>
              <a:rPr lang="en-US" sz="1800" b="0" dirty="0" smtClean="0"/>
              <a:t>are consistent with the </a:t>
            </a:r>
            <a:r>
              <a:rPr lang="en-US" sz="1800" b="0" dirty="0"/>
              <a:t>income thresholds reported in the </a:t>
            </a:r>
            <a:r>
              <a:rPr lang="en-US" sz="1800" b="0" dirty="0" smtClean="0"/>
              <a:t>Grantees’ Model Plan:</a:t>
            </a:r>
          </a:p>
          <a:p>
            <a:endParaRPr lang="en-US" b="0" dirty="0" smtClean="0"/>
          </a:p>
          <a:p>
            <a:pPr>
              <a:buNone/>
            </a:pPr>
            <a:endParaRPr lang="en-US" b="0" dirty="0"/>
          </a:p>
        </p:txBody>
      </p:sp>
      <p:sp>
        <p:nvSpPr>
          <p:cNvPr id="2" name="Title 1"/>
          <p:cNvSpPr>
            <a:spLocks noGrp="1"/>
          </p:cNvSpPr>
          <p:nvPr>
            <p:ph type="title"/>
          </p:nvPr>
        </p:nvSpPr>
        <p:spPr/>
        <p:txBody>
          <a:bodyPr>
            <a:normAutofit/>
          </a:bodyPr>
          <a:lstStyle/>
          <a:p>
            <a:r>
              <a:rPr lang="en-US" dirty="0"/>
              <a:t>FFY 2016 Grantee Survey – Form-to-Form Consistency Check – Example </a:t>
            </a:r>
            <a:r>
              <a:rPr lang="en-US" dirty="0" smtClean="0"/>
              <a:t>#5</a:t>
            </a:r>
            <a:endParaRPr lang="en-US" dirty="0"/>
          </a:p>
        </p:txBody>
      </p:sp>
      <p:sp>
        <p:nvSpPr>
          <p:cNvPr id="25" name="Rectangle 24"/>
          <p:cNvSpPr/>
          <p:nvPr/>
        </p:nvSpPr>
        <p:spPr>
          <a:xfrm>
            <a:off x="840115" y="3642924"/>
            <a:ext cx="2583871" cy="3725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FFY 2016 Model Plan</a:t>
            </a:r>
            <a:endParaRPr lang="en-US" dirty="0"/>
          </a:p>
        </p:txBody>
      </p:sp>
      <p:sp>
        <p:nvSpPr>
          <p:cNvPr id="27" name="Rectangle 26"/>
          <p:cNvSpPr/>
          <p:nvPr/>
        </p:nvSpPr>
        <p:spPr>
          <a:xfrm>
            <a:off x="5761593" y="3647633"/>
            <a:ext cx="2504728" cy="3678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FFY 2016 Grantee Survey</a:t>
            </a:r>
            <a:endParaRPr lang="en-US" dirty="0"/>
          </a:p>
        </p:txBody>
      </p:sp>
      <p:pic>
        <p:nvPicPr>
          <p:cNvPr id="12" name="Picture 11"/>
          <p:cNvPicPr>
            <a:picLocks noChangeAspect="1"/>
          </p:cNvPicPr>
          <p:nvPr/>
        </p:nvPicPr>
        <p:blipFill>
          <a:blip r:embed="rId2"/>
          <a:stretch>
            <a:fillRect/>
          </a:stretch>
        </p:blipFill>
        <p:spPr>
          <a:xfrm>
            <a:off x="4842680" y="4204135"/>
            <a:ext cx="4231679" cy="1068645"/>
          </a:xfrm>
          <a:prstGeom prst="rect">
            <a:avLst/>
          </a:prstGeom>
          <a:ln w="28575">
            <a:solidFill>
              <a:schemeClr val="accent1"/>
            </a:solidFill>
          </a:ln>
        </p:spPr>
      </p:pic>
      <p:sp>
        <p:nvSpPr>
          <p:cNvPr id="30" name="Rectangle 29"/>
          <p:cNvSpPr>
            <a:spLocks noChangeArrowheads="1"/>
          </p:cNvSpPr>
          <p:nvPr/>
        </p:nvSpPr>
        <p:spPr bwMode="auto">
          <a:xfrm flipV="1">
            <a:off x="8175223" y="4907414"/>
            <a:ext cx="899136" cy="366432"/>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8" name="Picture 7"/>
          <p:cNvPicPr>
            <a:picLocks noChangeAspect="1"/>
          </p:cNvPicPr>
          <p:nvPr/>
        </p:nvPicPr>
        <p:blipFill>
          <a:blip r:embed="rId3"/>
          <a:stretch>
            <a:fillRect/>
          </a:stretch>
        </p:blipFill>
        <p:spPr>
          <a:xfrm>
            <a:off x="312654" y="4189148"/>
            <a:ext cx="4001282" cy="1110572"/>
          </a:xfrm>
          <a:prstGeom prst="rect">
            <a:avLst/>
          </a:prstGeom>
          <a:ln w="28575">
            <a:solidFill>
              <a:schemeClr val="accent1"/>
            </a:solidFill>
          </a:ln>
        </p:spPr>
      </p:pic>
      <p:sp>
        <p:nvSpPr>
          <p:cNvPr id="31" name="Right Arrow 30"/>
          <p:cNvSpPr/>
          <p:nvPr/>
        </p:nvSpPr>
        <p:spPr>
          <a:xfrm>
            <a:off x="4427014" y="5022376"/>
            <a:ext cx="364822" cy="27734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a:spLocks noChangeArrowheads="1"/>
          </p:cNvSpPr>
          <p:nvPr/>
        </p:nvSpPr>
        <p:spPr bwMode="auto">
          <a:xfrm flipV="1">
            <a:off x="312654" y="4921686"/>
            <a:ext cx="3768027" cy="351094"/>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20" name="Picture 19"/>
          <p:cNvPicPr>
            <a:picLocks noChangeAspect="1"/>
          </p:cNvPicPr>
          <p:nvPr/>
        </p:nvPicPr>
        <p:blipFill>
          <a:blip r:embed="rId4"/>
          <a:stretch>
            <a:fillRect/>
          </a:stretch>
        </p:blipFill>
        <p:spPr>
          <a:xfrm>
            <a:off x="8227978" y="4222784"/>
            <a:ext cx="846381" cy="495959"/>
          </a:xfrm>
          <a:prstGeom prst="rect">
            <a:avLst/>
          </a:prstGeom>
        </p:spPr>
      </p:pic>
      <p:sp>
        <p:nvSpPr>
          <p:cNvPr id="14" name="Slide Number Placeholder 5"/>
          <p:cNvSpPr>
            <a:spLocks noGrp="1"/>
          </p:cNvSpPr>
          <p:nvPr>
            <p:ph type="sldNum" sz="quarter" idx="12"/>
          </p:nvPr>
        </p:nvSpPr>
        <p:spPr>
          <a:xfrm>
            <a:off x="197005" y="6356350"/>
            <a:ext cx="2133600" cy="365125"/>
          </a:xfrm>
        </p:spPr>
        <p:txBody>
          <a:bodyPr/>
          <a:lstStyle/>
          <a:p>
            <a:pPr algn="l"/>
            <a:r>
              <a:rPr lang="en-US" dirty="0" smtClean="0"/>
              <a:t>37</a:t>
            </a:r>
            <a:endParaRPr lang="en-US" dirty="0"/>
          </a:p>
        </p:txBody>
      </p:sp>
    </p:spTree>
    <p:extLst>
      <p:ext uri="{BB962C8B-B14F-4D97-AF65-F5344CB8AC3E}">
        <p14:creationId xmlns:p14="http://schemas.microsoft.com/office/powerpoint/2010/main" val="9940970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FFY </a:t>
            </a:r>
            <a:r>
              <a:rPr lang="en-US" dirty="0"/>
              <a:t>2016 </a:t>
            </a:r>
            <a:r>
              <a:rPr lang="en-US" dirty="0" smtClean="0"/>
              <a:t>Grantee Survey…</a:t>
            </a:r>
            <a:endParaRPr lang="en-US" dirty="0"/>
          </a:p>
          <a:p>
            <a:pPr lvl="1"/>
            <a:r>
              <a:rPr lang="en-US" dirty="0"/>
              <a:t>Checked for logical and mathematical consistency</a:t>
            </a:r>
          </a:p>
          <a:p>
            <a:pPr lvl="1"/>
            <a:r>
              <a:rPr lang="en-US" dirty="0"/>
              <a:t>Compared to the grantee’s </a:t>
            </a:r>
            <a:r>
              <a:rPr lang="en-US" dirty="0" smtClean="0"/>
              <a:t>FFY 2015 and FFY 2016 Carryover &amp; Reallotment Reports</a:t>
            </a:r>
            <a:endParaRPr lang="en-US" dirty="0"/>
          </a:p>
          <a:p>
            <a:pPr lvl="1"/>
            <a:r>
              <a:rPr lang="en-US" dirty="0" smtClean="0"/>
              <a:t>Compared </a:t>
            </a:r>
            <a:r>
              <a:rPr lang="en-US" dirty="0"/>
              <a:t>to the grantee’s </a:t>
            </a:r>
            <a:r>
              <a:rPr lang="en-US" dirty="0" smtClean="0"/>
              <a:t>FFY </a:t>
            </a:r>
            <a:r>
              <a:rPr lang="en-US" dirty="0"/>
              <a:t>2016 Household Report</a:t>
            </a:r>
          </a:p>
          <a:p>
            <a:pPr lvl="1"/>
            <a:r>
              <a:rPr lang="en-US" dirty="0" smtClean="0"/>
              <a:t>Compared </a:t>
            </a:r>
            <a:r>
              <a:rPr lang="en-US" dirty="0"/>
              <a:t>to the grantee’s </a:t>
            </a:r>
            <a:r>
              <a:rPr lang="en-US" dirty="0" smtClean="0"/>
              <a:t>FFY 2015 Grantee Survey Report</a:t>
            </a:r>
          </a:p>
          <a:p>
            <a:pPr lvl="1"/>
            <a:r>
              <a:rPr lang="en-US" dirty="0"/>
              <a:t>Compared to the grantee’s </a:t>
            </a:r>
            <a:r>
              <a:rPr lang="en-US" dirty="0" smtClean="0"/>
              <a:t>FFY </a:t>
            </a:r>
            <a:r>
              <a:rPr lang="en-US" dirty="0"/>
              <a:t>2016 Model Plan</a:t>
            </a:r>
          </a:p>
          <a:p>
            <a:endParaRPr lang="en-US" dirty="0"/>
          </a:p>
        </p:txBody>
      </p:sp>
      <p:sp>
        <p:nvSpPr>
          <p:cNvPr id="4" name="Title 3"/>
          <p:cNvSpPr>
            <a:spLocks noGrp="1"/>
          </p:cNvSpPr>
          <p:nvPr>
            <p:ph type="title"/>
          </p:nvPr>
        </p:nvSpPr>
        <p:spPr/>
        <p:txBody>
          <a:bodyPr/>
          <a:lstStyle/>
          <a:p>
            <a:r>
              <a:rPr lang="en-US" dirty="0" smtClean="0"/>
              <a:t>FFY </a:t>
            </a:r>
            <a:r>
              <a:rPr lang="en-US" dirty="0"/>
              <a:t>2016 </a:t>
            </a:r>
            <a:r>
              <a:rPr lang="en-US" dirty="0" smtClean="0"/>
              <a:t>Grantee Survey – </a:t>
            </a:r>
            <a:r>
              <a:rPr lang="en-US" dirty="0"/>
              <a:t>Summary</a:t>
            </a:r>
          </a:p>
        </p:txBody>
      </p:sp>
      <p:sp>
        <p:nvSpPr>
          <p:cNvPr id="5" name="Slide Number Placeholder 5"/>
          <p:cNvSpPr>
            <a:spLocks noGrp="1"/>
          </p:cNvSpPr>
          <p:nvPr>
            <p:ph type="sldNum" sz="quarter" idx="12"/>
          </p:nvPr>
        </p:nvSpPr>
        <p:spPr>
          <a:xfrm>
            <a:off x="197005" y="6356350"/>
            <a:ext cx="2133600" cy="365125"/>
          </a:xfrm>
        </p:spPr>
        <p:txBody>
          <a:bodyPr/>
          <a:lstStyle/>
          <a:p>
            <a:pPr algn="l"/>
            <a:r>
              <a:rPr lang="en-US" dirty="0" smtClean="0"/>
              <a:t>38</a:t>
            </a:r>
            <a:endParaRPr lang="en-US" dirty="0"/>
          </a:p>
        </p:txBody>
      </p:sp>
    </p:spTree>
    <p:extLst>
      <p:ext uri="{BB962C8B-B14F-4D97-AF65-F5344CB8AC3E}">
        <p14:creationId xmlns:p14="http://schemas.microsoft.com/office/powerpoint/2010/main" val="344996082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dirty="0" smtClean="0"/>
              <a:t>Each Grantee Report plays an important role in allowing the Grantee and OCS to effectively manage the program.</a:t>
            </a:r>
            <a:endParaRPr lang="en-US" sz="1000" dirty="0" smtClean="0"/>
          </a:p>
          <a:p>
            <a:pPr lvl="1"/>
            <a:endParaRPr lang="en-US" sz="1000" dirty="0" smtClean="0"/>
          </a:p>
          <a:p>
            <a:r>
              <a:rPr lang="en-US" dirty="0" smtClean="0"/>
              <a:t>All Grantee Reports are connected and are checked for consistency. </a:t>
            </a:r>
            <a:endParaRPr lang="en-US" sz="1000" dirty="0" smtClean="0"/>
          </a:p>
          <a:p>
            <a:pPr lvl="1"/>
            <a:endParaRPr lang="en-US" sz="1000" dirty="0" smtClean="0"/>
          </a:p>
          <a:p>
            <a:r>
              <a:rPr lang="en-US" dirty="0" smtClean="0"/>
              <a:t>OLDC helps to alert you to any inconsistencies in your individual reports and the set of reports.</a:t>
            </a:r>
            <a:endParaRPr lang="en-US" sz="1000" dirty="0" smtClean="0"/>
          </a:p>
          <a:p>
            <a:pPr lvl="1"/>
            <a:endParaRPr lang="en-US" sz="1000" dirty="0" smtClean="0"/>
          </a:p>
          <a:p>
            <a:r>
              <a:rPr lang="en-US" dirty="0" smtClean="0"/>
              <a:t>Your liaison and the LIHEAP Technical Support contractor are there to help you complete the reports correctly and… sometimes… better understand LIHEAP program guidelines in the process.</a:t>
            </a:r>
            <a:endParaRPr lang="en-US" dirty="0"/>
          </a:p>
          <a:p>
            <a:pPr marL="0" indent="0">
              <a:buNone/>
            </a:pPr>
            <a:endParaRPr lang="en-US" dirty="0" smtClean="0"/>
          </a:p>
          <a:p>
            <a:pPr marL="0" indent="0">
              <a:buNone/>
            </a:pPr>
            <a:endParaRPr lang="en-US" dirty="0" smtClean="0"/>
          </a:p>
          <a:p>
            <a:endParaRPr lang="en-US" dirty="0"/>
          </a:p>
        </p:txBody>
      </p:sp>
      <p:sp>
        <p:nvSpPr>
          <p:cNvPr id="2" name="Title 1"/>
          <p:cNvSpPr>
            <a:spLocks noGrp="1"/>
          </p:cNvSpPr>
          <p:nvPr>
            <p:ph type="title"/>
          </p:nvPr>
        </p:nvSpPr>
        <p:spPr/>
        <p:txBody>
          <a:bodyPr>
            <a:normAutofit/>
          </a:bodyPr>
          <a:lstStyle/>
          <a:p>
            <a:r>
              <a:rPr lang="en-US" sz="3200" dirty="0" smtClean="0"/>
              <a:t>Summary</a:t>
            </a:r>
            <a:endParaRPr lang="en-US" sz="3200" dirty="0"/>
          </a:p>
        </p:txBody>
      </p:sp>
      <p:sp>
        <p:nvSpPr>
          <p:cNvPr id="6" name="Slide Number Placeholder 5"/>
          <p:cNvSpPr>
            <a:spLocks noGrp="1"/>
          </p:cNvSpPr>
          <p:nvPr>
            <p:ph type="sldNum" sz="quarter" idx="12"/>
          </p:nvPr>
        </p:nvSpPr>
        <p:spPr>
          <a:xfrm>
            <a:off x="197005" y="6356350"/>
            <a:ext cx="2133600" cy="365125"/>
          </a:xfrm>
        </p:spPr>
        <p:txBody>
          <a:bodyPr/>
          <a:lstStyle/>
          <a:p>
            <a:pPr algn="l"/>
            <a:r>
              <a:rPr lang="en-US" dirty="0" smtClean="0"/>
              <a:t>39</a:t>
            </a:r>
            <a:endParaRPr lang="en-US" dirty="0"/>
          </a:p>
        </p:txBody>
      </p:sp>
    </p:spTree>
    <p:extLst>
      <p:ext uri="{BB962C8B-B14F-4D97-AF65-F5344CB8AC3E}">
        <p14:creationId xmlns:p14="http://schemas.microsoft.com/office/powerpoint/2010/main" val="39068772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spcAft>
                <a:spcPts val="600"/>
              </a:spcAft>
            </a:pPr>
            <a:r>
              <a:rPr lang="en-US" dirty="0" smtClean="0"/>
              <a:t>FFY 2015 Carryover and Reallotment Report</a:t>
            </a:r>
          </a:p>
          <a:p>
            <a:pPr lvl="1">
              <a:spcAft>
                <a:spcPts val="600"/>
              </a:spcAft>
            </a:pPr>
            <a:r>
              <a:rPr lang="en-US" b="0" dirty="0" smtClean="0"/>
              <a:t>Indicates the amount of </a:t>
            </a:r>
            <a:r>
              <a:rPr lang="en-US" i="1" dirty="0" smtClean="0"/>
              <a:t>unobligated</a:t>
            </a:r>
            <a:r>
              <a:rPr lang="en-US" dirty="0" smtClean="0"/>
              <a:t> </a:t>
            </a:r>
            <a:r>
              <a:rPr lang="en-US" b="0" dirty="0" smtClean="0"/>
              <a:t>FFY 2015 funds carried over to FFY 2016</a:t>
            </a:r>
            <a:endParaRPr lang="en-US" sz="1000" b="0" dirty="0" smtClean="0"/>
          </a:p>
          <a:p>
            <a:pPr lvl="1">
              <a:spcAft>
                <a:spcPts val="600"/>
              </a:spcAft>
            </a:pPr>
            <a:endParaRPr lang="en-US" sz="1000" b="0" dirty="0" smtClean="0"/>
          </a:p>
          <a:p>
            <a:pPr>
              <a:spcAft>
                <a:spcPts val="600"/>
              </a:spcAft>
            </a:pPr>
            <a:r>
              <a:rPr lang="en-US" dirty="0" smtClean="0"/>
              <a:t>FFY 2016 LIHEAP Plan</a:t>
            </a:r>
            <a:endParaRPr lang="en-US" b="0" dirty="0" smtClean="0"/>
          </a:p>
          <a:p>
            <a:pPr lvl="1">
              <a:spcAft>
                <a:spcPts val="600"/>
              </a:spcAft>
            </a:pPr>
            <a:r>
              <a:rPr lang="en-US" b="0" dirty="0" smtClean="0"/>
              <a:t>Provides information to OCS and the public about how the grantee will operate the program</a:t>
            </a:r>
            <a:endParaRPr lang="en-US" sz="1000" b="0" dirty="0" smtClean="0"/>
          </a:p>
          <a:p>
            <a:pPr lvl="1">
              <a:spcAft>
                <a:spcPts val="600"/>
              </a:spcAft>
            </a:pPr>
            <a:endParaRPr lang="en-US" sz="1000" b="0" dirty="0" smtClean="0"/>
          </a:p>
          <a:p>
            <a:pPr>
              <a:spcAft>
                <a:spcPts val="600"/>
              </a:spcAft>
            </a:pPr>
            <a:r>
              <a:rPr lang="en-US" dirty="0" smtClean="0"/>
              <a:t>FFY 2016 Carryover and Reallotment Report</a:t>
            </a:r>
            <a:endParaRPr lang="en-US" b="0" dirty="0" smtClean="0"/>
          </a:p>
          <a:p>
            <a:pPr lvl="1">
              <a:spcAft>
                <a:spcPts val="600"/>
              </a:spcAft>
            </a:pPr>
            <a:r>
              <a:rPr lang="en-US" b="0" dirty="0" smtClean="0"/>
              <a:t>Indicates the amount of </a:t>
            </a:r>
            <a:r>
              <a:rPr lang="en-US" i="1" dirty="0" smtClean="0"/>
              <a:t>unobligated</a:t>
            </a:r>
            <a:r>
              <a:rPr lang="en-US" b="0" i="1" dirty="0" smtClean="0"/>
              <a:t> </a:t>
            </a:r>
            <a:r>
              <a:rPr lang="en-US" b="0" dirty="0" smtClean="0"/>
              <a:t>FFY 2016 funds carried over to FFY 2017</a:t>
            </a:r>
            <a:endParaRPr lang="en-US" dirty="0"/>
          </a:p>
        </p:txBody>
      </p:sp>
      <p:sp>
        <p:nvSpPr>
          <p:cNvPr id="2" name="Title 1"/>
          <p:cNvSpPr>
            <a:spLocks noGrp="1"/>
          </p:cNvSpPr>
          <p:nvPr>
            <p:ph type="title"/>
          </p:nvPr>
        </p:nvSpPr>
        <p:spPr/>
        <p:txBody>
          <a:bodyPr/>
          <a:lstStyle/>
          <a:p>
            <a:r>
              <a:rPr lang="en-US" dirty="0" smtClean="0"/>
              <a:t>FFY 2016 Reports – The Basics</a:t>
            </a:r>
            <a:endParaRPr lang="en-US" dirty="0"/>
          </a:p>
        </p:txBody>
      </p:sp>
      <p:sp>
        <p:nvSpPr>
          <p:cNvPr id="7" name="Slide Number Placeholder 5"/>
          <p:cNvSpPr>
            <a:spLocks noGrp="1"/>
          </p:cNvSpPr>
          <p:nvPr>
            <p:ph type="sldNum" sz="quarter" idx="12"/>
          </p:nvPr>
        </p:nvSpPr>
        <p:spPr>
          <a:xfrm>
            <a:off x="197005" y="6356350"/>
            <a:ext cx="2133600" cy="365125"/>
          </a:xfrm>
        </p:spPr>
        <p:txBody>
          <a:bodyPr/>
          <a:lstStyle/>
          <a:p>
            <a:pPr algn="l"/>
            <a:r>
              <a:rPr lang="en-US" dirty="0" smtClean="0"/>
              <a:t>4</a:t>
            </a:r>
            <a:endParaRPr lang="en-US" dirty="0"/>
          </a:p>
        </p:txBody>
      </p:sp>
    </p:spTree>
    <p:extLst>
      <p:ext uri="{BB962C8B-B14F-4D97-AF65-F5344CB8AC3E}">
        <p14:creationId xmlns:p14="http://schemas.microsoft.com/office/powerpoint/2010/main" val="37852532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Every piece of information that you supply in your grantee reports is reviewed and used by OCS. </a:t>
            </a:r>
            <a:r>
              <a:rPr lang="en-US" dirty="0" smtClean="0"/>
              <a:t>It </a:t>
            </a:r>
            <a:r>
              <a:rPr lang="en-US" dirty="0"/>
              <a:t>is critical that the program have these data so that OCS can report to the Administration, Congress, and the public on the important work that you are doing!!!</a:t>
            </a:r>
          </a:p>
          <a:p>
            <a:endParaRPr lang="en-US" dirty="0"/>
          </a:p>
          <a:p>
            <a:endParaRPr lang="en-US" dirty="0"/>
          </a:p>
          <a:p>
            <a:endParaRPr lang="en-US" dirty="0"/>
          </a:p>
          <a:p>
            <a:endParaRPr lang="en-US" dirty="0"/>
          </a:p>
        </p:txBody>
      </p:sp>
      <p:sp>
        <p:nvSpPr>
          <p:cNvPr id="4" name="Title 3"/>
          <p:cNvSpPr>
            <a:spLocks noGrp="1"/>
          </p:cNvSpPr>
          <p:nvPr>
            <p:ph type="title"/>
          </p:nvPr>
        </p:nvSpPr>
        <p:spPr/>
        <p:txBody>
          <a:bodyPr/>
          <a:lstStyle/>
          <a:p>
            <a:r>
              <a:rPr lang="en-US" dirty="0"/>
              <a:t>Key Take Away</a:t>
            </a:r>
          </a:p>
        </p:txBody>
      </p:sp>
      <p:sp>
        <p:nvSpPr>
          <p:cNvPr id="5" name="Slide Number Placeholder 5"/>
          <p:cNvSpPr>
            <a:spLocks noGrp="1"/>
          </p:cNvSpPr>
          <p:nvPr>
            <p:ph type="sldNum" sz="quarter" idx="12"/>
          </p:nvPr>
        </p:nvSpPr>
        <p:spPr>
          <a:xfrm>
            <a:off x="197005" y="6356350"/>
            <a:ext cx="2133600" cy="365125"/>
          </a:xfrm>
        </p:spPr>
        <p:txBody>
          <a:bodyPr/>
          <a:lstStyle/>
          <a:p>
            <a:pPr algn="l"/>
            <a:r>
              <a:rPr lang="en-US" dirty="0" smtClean="0"/>
              <a:t>40</a:t>
            </a:r>
            <a:endParaRPr lang="en-US" dirty="0"/>
          </a:p>
        </p:txBody>
      </p:sp>
    </p:spTree>
    <p:extLst>
      <p:ext uri="{BB962C8B-B14F-4D97-AF65-F5344CB8AC3E}">
        <p14:creationId xmlns:p14="http://schemas.microsoft.com/office/powerpoint/2010/main" val="9905786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lvl="0"/>
            <a:r>
              <a:rPr lang="en-US" dirty="0" smtClean="0"/>
              <a:t>Questions and Answers</a:t>
            </a:r>
            <a:endParaRPr lang="en-US" dirty="0"/>
          </a:p>
        </p:txBody>
      </p:sp>
      <p:sp>
        <p:nvSpPr>
          <p:cNvPr id="5" name="Slide Number Placeholder 5"/>
          <p:cNvSpPr>
            <a:spLocks noGrp="1"/>
          </p:cNvSpPr>
          <p:nvPr>
            <p:ph type="sldNum" sz="quarter" idx="12"/>
          </p:nvPr>
        </p:nvSpPr>
        <p:spPr>
          <a:xfrm>
            <a:off x="197005" y="6356350"/>
            <a:ext cx="2133600" cy="365125"/>
          </a:xfrm>
        </p:spPr>
        <p:txBody>
          <a:bodyPr/>
          <a:lstStyle/>
          <a:p>
            <a:pPr algn="l"/>
            <a:r>
              <a:rPr lang="en-US" dirty="0" smtClean="0"/>
              <a:t>41</a:t>
            </a:r>
            <a:endParaRPr lang="en-US" dirty="0"/>
          </a:p>
        </p:txBody>
      </p:sp>
    </p:spTree>
    <p:extLst>
      <p:ext uri="{BB962C8B-B14F-4D97-AF65-F5344CB8AC3E}">
        <p14:creationId xmlns:p14="http://schemas.microsoft.com/office/powerpoint/2010/main" val="7926948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noAutofit/>
          </a:bodyPr>
          <a:lstStyle/>
          <a:p>
            <a:r>
              <a:rPr lang="en-US" dirty="0"/>
              <a:t>Users with questions about Grantee Reports:</a:t>
            </a:r>
          </a:p>
          <a:p>
            <a:pPr lvl="1">
              <a:spcBef>
                <a:spcPts val="0"/>
              </a:spcBef>
              <a:buSzPct val="80000"/>
            </a:pPr>
            <a:r>
              <a:rPr lang="en-US" b="0" dirty="0" smtClean="0"/>
              <a:t>Review </a:t>
            </a:r>
            <a:r>
              <a:rPr lang="en-US" b="0" dirty="0"/>
              <a:t>the training supplied for each individual report. </a:t>
            </a:r>
          </a:p>
          <a:p>
            <a:pPr lvl="2">
              <a:spcBef>
                <a:spcPts val="0"/>
              </a:spcBef>
              <a:buSzPct val="80000"/>
              <a:buFont typeface="Wingdings" panose="05000000000000000000" pitchFamily="2" charset="2"/>
              <a:buChar char="§"/>
            </a:pPr>
            <a:r>
              <a:rPr lang="en-US" dirty="0"/>
              <a:t>Completing the LIHEAP Model Plan</a:t>
            </a:r>
          </a:p>
          <a:p>
            <a:pPr lvl="2">
              <a:spcBef>
                <a:spcPts val="0"/>
              </a:spcBef>
              <a:buSzPct val="80000"/>
              <a:buFont typeface="Wingdings" panose="05000000000000000000" pitchFamily="2" charset="2"/>
              <a:buChar char="§"/>
            </a:pPr>
            <a:r>
              <a:rPr lang="en-US" dirty="0"/>
              <a:t>Completing the LIHEAP Household Report Long Form</a:t>
            </a:r>
          </a:p>
          <a:p>
            <a:pPr lvl="2">
              <a:spcBef>
                <a:spcPts val="0"/>
              </a:spcBef>
              <a:buSzPct val="80000"/>
              <a:buFont typeface="Wingdings" panose="05000000000000000000" pitchFamily="2" charset="2"/>
              <a:buChar char="§"/>
            </a:pPr>
            <a:r>
              <a:rPr lang="en-US" dirty="0"/>
              <a:t>Completing the LIHEAP Performance Data </a:t>
            </a:r>
            <a:r>
              <a:rPr lang="en-US" dirty="0" smtClean="0"/>
              <a:t>Form</a:t>
            </a:r>
          </a:p>
          <a:p>
            <a:pPr marL="914400" lvl="2" indent="0">
              <a:spcBef>
                <a:spcPts val="0"/>
              </a:spcBef>
              <a:buSzPct val="80000"/>
              <a:buNone/>
            </a:pPr>
            <a:endParaRPr lang="en-US" dirty="0" smtClean="0"/>
          </a:p>
          <a:p>
            <a:pPr lvl="1"/>
            <a:r>
              <a:rPr lang="en-US" dirty="0" smtClean="0"/>
              <a:t>These resources can be found on the ACF Website: </a:t>
            </a:r>
            <a:r>
              <a:rPr lang="en-US" sz="1800" b="0" dirty="0" smtClean="0">
                <a:solidFill>
                  <a:schemeClr val="tx1"/>
                </a:solidFill>
                <a:hlinkClick r:id="rId2"/>
              </a:rPr>
              <a:t>http://www.acf.hhs.gov/programs/ocs/resource/liheap-trainings</a:t>
            </a:r>
            <a:r>
              <a:rPr lang="en-US" sz="1800" b="0" dirty="0" smtClean="0">
                <a:solidFill>
                  <a:schemeClr val="tx1"/>
                </a:solidFill>
              </a:rPr>
              <a:t/>
            </a:r>
            <a:br>
              <a:rPr lang="en-US" sz="1800" b="0" dirty="0" smtClean="0">
                <a:solidFill>
                  <a:schemeClr val="tx1"/>
                </a:solidFill>
              </a:rPr>
            </a:br>
            <a:endParaRPr lang="en-US" sz="1800" b="0" dirty="0" smtClean="0">
              <a:solidFill>
                <a:schemeClr val="tx1"/>
              </a:solidFill>
            </a:endParaRPr>
          </a:p>
          <a:p>
            <a:pPr lvl="1"/>
            <a:r>
              <a:rPr lang="en-US" dirty="0" smtClean="0"/>
              <a:t>LIHEAP State Plans, Manuals and Delegation Letters:</a:t>
            </a:r>
            <a:br>
              <a:rPr lang="en-US" dirty="0" smtClean="0"/>
            </a:br>
            <a:r>
              <a:rPr lang="en-US" sz="1800" dirty="0" smtClean="0">
                <a:solidFill>
                  <a:schemeClr val="tx1"/>
                </a:solidFill>
                <a:hlinkClick r:id="rId3"/>
              </a:rPr>
              <a:t>http</a:t>
            </a:r>
            <a:r>
              <a:rPr lang="en-US" sz="1800" dirty="0">
                <a:solidFill>
                  <a:schemeClr val="tx1"/>
                </a:solidFill>
                <a:hlinkClick r:id="rId3"/>
              </a:rPr>
              <a:t>://</a:t>
            </a:r>
            <a:r>
              <a:rPr lang="en-US" sz="1800" dirty="0" smtClean="0">
                <a:solidFill>
                  <a:schemeClr val="tx1"/>
                </a:solidFill>
                <a:hlinkClick r:id="rId3"/>
              </a:rPr>
              <a:t>www.liheap.ncat.org/stateplans.htm</a:t>
            </a:r>
            <a:endParaRPr lang="en-US" sz="1800" dirty="0">
              <a:solidFill>
                <a:schemeClr val="tx1"/>
              </a:solidFill>
            </a:endParaRPr>
          </a:p>
        </p:txBody>
      </p:sp>
      <p:sp>
        <p:nvSpPr>
          <p:cNvPr id="5" name="Title 4"/>
          <p:cNvSpPr>
            <a:spLocks noGrp="1"/>
          </p:cNvSpPr>
          <p:nvPr>
            <p:ph type="title"/>
          </p:nvPr>
        </p:nvSpPr>
        <p:spPr/>
        <p:txBody>
          <a:bodyPr/>
          <a:lstStyle/>
          <a:p>
            <a:r>
              <a:rPr lang="en-US" dirty="0" smtClean="0"/>
              <a:t>Resources</a:t>
            </a:r>
            <a:endParaRPr lang="en-US" dirty="0"/>
          </a:p>
        </p:txBody>
      </p:sp>
      <p:sp>
        <p:nvSpPr>
          <p:cNvPr id="7" name="Slide Number Placeholder 5"/>
          <p:cNvSpPr>
            <a:spLocks noGrp="1"/>
          </p:cNvSpPr>
          <p:nvPr>
            <p:ph type="sldNum" sz="quarter" idx="12"/>
          </p:nvPr>
        </p:nvSpPr>
        <p:spPr>
          <a:xfrm>
            <a:off x="197005" y="6356350"/>
            <a:ext cx="2133600" cy="365125"/>
          </a:xfrm>
        </p:spPr>
        <p:txBody>
          <a:bodyPr/>
          <a:lstStyle/>
          <a:p>
            <a:pPr algn="l"/>
            <a:r>
              <a:rPr lang="en-US" dirty="0" smtClean="0"/>
              <a:t>42</a:t>
            </a:r>
            <a:endParaRPr lang="en-US" dirty="0"/>
          </a:p>
        </p:txBody>
      </p:sp>
    </p:spTree>
    <p:extLst>
      <p:ext uri="{BB962C8B-B14F-4D97-AF65-F5344CB8AC3E}">
        <p14:creationId xmlns:p14="http://schemas.microsoft.com/office/powerpoint/2010/main" val="39878958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noAutofit/>
          </a:bodyPr>
          <a:lstStyle/>
          <a:p>
            <a:r>
              <a:rPr lang="en-US" dirty="0"/>
              <a:t>Users with questions about Grantee Reports:</a:t>
            </a:r>
          </a:p>
          <a:p>
            <a:pPr lvl="1">
              <a:spcBef>
                <a:spcPts val="0"/>
              </a:spcBef>
              <a:buSzPct val="80000"/>
            </a:pPr>
            <a:r>
              <a:rPr lang="en-US" b="0" dirty="0" smtClean="0"/>
              <a:t>Contact </a:t>
            </a:r>
            <a:r>
              <a:rPr lang="en-US" b="0" dirty="0"/>
              <a:t>the APPRISE Team </a:t>
            </a:r>
            <a:r>
              <a:rPr lang="en-US" b="0" dirty="0" smtClean="0"/>
              <a:t>directly:</a:t>
            </a:r>
            <a:br>
              <a:rPr lang="en-US" b="0" dirty="0" smtClean="0"/>
            </a:br>
            <a:endParaRPr lang="en-US" b="0" dirty="0" smtClean="0"/>
          </a:p>
          <a:p>
            <a:pPr marL="742950" lvl="2" indent="0">
              <a:spcBef>
                <a:spcPts val="0"/>
              </a:spcBef>
              <a:buSzPct val="80000"/>
              <a:buNone/>
            </a:pPr>
            <a:r>
              <a:rPr lang="en-US" dirty="0" smtClean="0"/>
              <a:t>Trayvon Braxton			</a:t>
            </a:r>
            <a:r>
              <a:rPr lang="en-US" dirty="0"/>
              <a:t> Melissa Torgerson</a:t>
            </a:r>
            <a:r>
              <a:rPr lang="en-US" dirty="0" smtClean="0"/>
              <a:t/>
            </a:r>
            <a:br>
              <a:rPr lang="en-US" dirty="0" smtClean="0"/>
            </a:br>
            <a:r>
              <a:rPr lang="en-US" dirty="0" smtClean="0">
                <a:hlinkClick r:id="rId2"/>
              </a:rPr>
              <a:t>Trayvon-Braxton@appriseinc.org</a:t>
            </a:r>
            <a:r>
              <a:rPr lang="en-US" dirty="0" smtClean="0"/>
              <a:t>    	 </a:t>
            </a:r>
            <a:r>
              <a:rPr lang="en-US" dirty="0" smtClean="0">
                <a:hlinkClick r:id="rId3"/>
              </a:rPr>
              <a:t>melissa@verveassociates.net</a:t>
            </a:r>
            <a:r>
              <a:rPr lang="en-US" dirty="0" smtClean="0"/>
              <a:t> </a:t>
            </a:r>
            <a:br>
              <a:rPr lang="en-US" dirty="0" smtClean="0"/>
            </a:br>
            <a:r>
              <a:rPr lang="en-US" dirty="0" smtClean="0"/>
              <a:t>609-252-9053			</a:t>
            </a:r>
            <a:r>
              <a:rPr lang="en-US" dirty="0"/>
              <a:t>503-706-2647</a:t>
            </a:r>
          </a:p>
          <a:p>
            <a:pPr lvl="2">
              <a:spcBef>
                <a:spcPts val="0"/>
              </a:spcBef>
              <a:buSzPct val="80000"/>
            </a:pPr>
            <a:endParaRPr lang="en-US" dirty="0" smtClean="0"/>
          </a:p>
          <a:p>
            <a:pPr marL="857146" lvl="2" indent="0">
              <a:spcBef>
                <a:spcPts val="0"/>
              </a:spcBef>
              <a:buNone/>
            </a:pPr>
            <a:r>
              <a:rPr lang="en-US" dirty="0" smtClean="0"/>
              <a:t/>
            </a:r>
            <a:br>
              <a:rPr lang="en-US" dirty="0" smtClean="0"/>
            </a:br>
            <a:endParaRPr lang="en-US" b="0" dirty="0" smtClean="0"/>
          </a:p>
          <a:p>
            <a:endParaRPr lang="en-US" b="0" dirty="0" smtClean="0"/>
          </a:p>
        </p:txBody>
      </p:sp>
      <p:sp>
        <p:nvSpPr>
          <p:cNvPr id="5" name="Title 4"/>
          <p:cNvSpPr>
            <a:spLocks noGrp="1"/>
          </p:cNvSpPr>
          <p:nvPr>
            <p:ph type="title"/>
          </p:nvPr>
        </p:nvSpPr>
        <p:spPr/>
        <p:txBody>
          <a:bodyPr/>
          <a:lstStyle/>
          <a:p>
            <a:r>
              <a:rPr lang="en-US" dirty="0" smtClean="0"/>
              <a:t>Resources</a:t>
            </a:r>
            <a:endParaRPr lang="en-US" dirty="0"/>
          </a:p>
        </p:txBody>
      </p:sp>
      <p:sp>
        <p:nvSpPr>
          <p:cNvPr id="7" name="Slide Number Placeholder 5"/>
          <p:cNvSpPr>
            <a:spLocks noGrp="1"/>
          </p:cNvSpPr>
          <p:nvPr>
            <p:ph type="sldNum" sz="quarter" idx="12"/>
          </p:nvPr>
        </p:nvSpPr>
        <p:spPr>
          <a:xfrm>
            <a:off x="197005" y="6356350"/>
            <a:ext cx="2133600" cy="365125"/>
          </a:xfrm>
        </p:spPr>
        <p:txBody>
          <a:bodyPr/>
          <a:lstStyle/>
          <a:p>
            <a:pPr algn="l"/>
            <a:r>
              <a:rPr lang="en-US" dirty="0" smtClean="0"/>
              <a:t>43</a:t>
            </a:r>
            <a:endParaRPr lang="en-US" dirty="0"/>
          </a:p>
        </p:txBody>
      </p:sp>
    </p:spTree>
    <p:extLst>
      <p:ext uri="{BB962C8B-B14F-4D97-AF65-F5344CB8AC3E}">
        <p14:creationId xmlns:p14="http://schemas.microsoft.com/office/powerpoint/2010/main" val="16496921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body" idx="1"/>
          </p:nvPr>
        </p:nvSpPr>
        <p:spPr/>
        <p:txBody>
          <a:bodyPr/>
          <a:lstStyle/>
          <a:p>
            <a:r>
              <a:rPr lang="en-US" b="0" dirty="0" smtClean="0"/>
              <a:t>The next session is...</a:t>
            </a:r>
            <a:endParaRPr lang="en-US" b="0" dirty="0"/>
          </a:p>
        </p:txBody>
      </p:sp>
      <p:sp>
        <p:nvSpPr>
          <p:cNvPr id="2" name="Title 1"/>
          <p:cNvSpPr>
            <a:spLocks noGrp="1"/>
          </p:cNvSpPr>
          <p:nvPr>
            <p:ph type="title"/>
          </p:nvPr>
        </p:nvSpPr>
        <p:spPr>
          <a:xfrm>
            <a:off x="748146" y="3438525"/>
            <a:ext cx="7647710" cy="1459152"/>
          </a:xfrm>
        </p:spPr>
        <p:txBody>
          <a:bodyPr>
            <a:normAutofit fontScale="90000"/>
          </a:bodyPr>
          <a:lstStyle/>
          <a:p>
            <a:r>
              <a:rPr lang="en-US" dirty="0" smtClean="0"/>
              <a:t>ACF Capabilities to support states, tribes, and territories in disaster preparedness, response &amp; Recovery</a:t>
            </a:r>
            <a:endParaRPr lang="en-US" dirty="0"/>
          </a:p>
        </p:txBody>
      </p:sp>
      <p:sp>
        <p:nvSpPr>
          <p:cNvPr id="6" name="Slide Number Placeholder 5"/>
          <p:cNvSpPr>
            <a:spLocks noGrp="1"/>
          </p:cNvSpPr>
          <p:nvPr>
            <p:ph type="sldNum" sz="quarter" idx="12"/>
          </p:nvPr>
        </p:nvSpPr>
        <p:spPr>
          <a:xfrm>
            <a:off x="197005" y="6356350"/>
            <a:ext cx="2133600" cy="365125"/>
          </a:xfrm>
        </p:spPr>
        <p:txBody>
          <a:bodyPr/>
          <a:lstStyle/>
          <a:p>
            <a:pPr algn="l"/>
            <a:r>
              <a:rPr lang="en-US" dirty="0" smtClean="0"/>
              <a:t>44</a:t>
            </a:r>
            <a:endParaRPr lang="en-US" dirty="0"/>
          </a:p>
        </p:txBody>
      </p:sp>
    </p:spTree>
    <p:extLst>
      <p:ext uri="{BB962C8B-B14F-4D97-AF65-F5344CB8AC3E}">
        <p14:creationId xmlns:p14="http://schemas.microsoft.com/office/powerpoint/2010/main" val="892695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spcAft>
                <a:spcPts val="600"/>
              </a:spcAft>
            </a:pPr>
            <a:r>
              <a:rPr lang="en-US" dirty="0" smtClean="0"/>
              <a:t>FFY 2016 Household Report</a:t>
            </a:r>
            <a:endParaRPr lang="en-US" b="0" dirty="0" smtClean="0"/>
          </a:p>
          <a:p>
            <a:pPr lvl="1">
              <a:spcAft>
                <a:spcPts val="600"/>
              </a:spcAft>
            </a:pPr>
            <a:r>
              <a:rPr lang="en-US" b="0" dirty="0" smtClean="0"/>
              <a:t>Documents the number and characteristics of recipient and applicant households</a:t>
            </a:r>
            <a:endParaRPr lang="en-US" sz="1000" b="0" dirty="0" smtClean="0"/>
          </a:p>
          <a:p>
            <a:pPr lvl="1">
              <a:spcAft>
                <a:spcPts val="600"/>
              </a:spcAft>
            </a:pPr>
            <a:endParaRPr lang="en-US" sz="1000" b="0" dirty="0" smtClean="0"/>
          </a:p>
          <a:p>
            <a:pPr>
              <a:spcAft>
                <a:spcPts val="600"/>
              </a:spcAft>
            </a:pPr>
            <a:r>
              <a:rPr lang="en-US" dirty="0" smtClean="0"/>
              <a:t>FFY 2016 Performance Data Form – Section I </a:t>
            </a:r>
            <a:endParaRPr lang="en-US" b="0" dirty="0" smtClean="0"/>
          </a:p>
          <a:p>
            <a:pPr lvl="1">
              <a:spcAft>
                <a:spcPts val="600"/>
              </a:spcAft>
            </a:pPr>
            <a:r>
              <a:rPr lang="en-US" b="0" dirty="0" smtClean="0"/>
              <a:t>Shows the sources and uses of LIHEAP funds</a:t>
            </a:r>
            <a:endParaRPr lang="en-US" sz="1000" b="0" dirty="0" smtClean="0"/>
          </a:p>
          <a:p>
            <a:pPr lvl="1">
              <a:spcAft>
                <a:spcPts val="600"/>
              </a:spcAft>
            </a:pPr>
            <a:endParaRPr lang="en-US" sz="1000" b="0" dirty="0" smtClean="0"/>
          </a:p>
          <a:p>
            <a:pPr>
              <a:spcAft>
                <a:spcPts val="600"/>
              </a:spcAft>
            </a:pPr>
            <a:r>
              <a:rPr lang="en-US" dirty="0" smtClean="0"/>
              <a:t>FFY 2016 Performance Data Forms – Sections II &amp; III</a:t>
            </a:r>
            <a:endParaRPr lang="en-US" b="0" dirty="0" smtClean="0"/>
          </a:p>
          <a:p>
            <a:pPr lvl="1">
              <a:spcAft>
                <a:spcPts val="600"/>
              </a:spcAft>
            </a:pPr>
            <a:r>
              <a:rPr lang="en-US" b="0" dirty="0" smtClean="0"/>
              <a:t>Demonstrates performance on Energy Burden targeting and service restoration and service loss prevention</a:t>
            </a:r>
          </a:p>
        </p:txBody>
      </p:sp>
      <p:sp>
        <p:nvSpPr>
          <p:cNvPr id="2" name="Title 1"/>
          <p:cNvSpPr>
            <a:spLocks noGrp="1"/>
          </p:cNvSpPr>
          <p:nvPr>
            <p:ph type="title"/>
          </p:nvPr>
        </p:nvSpPr>
        <p:spPr/>
        <p:txBody>
          <a:bodyPr/>
          <a:lstStyle/>
          <a:p>
            <a:r>
              <a:rPr lang="en-US" dirty="0" smtClean="0"/>
              <a:t>FFY 2016 Reports – The Basics (continued)</a:t>
            </a:r>
            <a:endParaRPr lang="en-US" dirty="0"/>
          </a:p>
        </p:txBody>
      </p:sp>
      <p:sp>
        <p:nvSpPr>
          <p:cNvPr id="6" name="Slide Number Placeholder 5"/>
          <p:cNvSpPr>
            <a:spLocks noGrp="1"/>
          </p:cNvSpPr>
          <p:nvPr>
            <p:ph type="sldNum" sz="quarter" idx="12"/>
          </p:nvPr>
        </p:nvSpPr>
        <p:spPr>
          <a:xfrm>
            <a:off x="197005" y="6356350"/>
            <a:ext cx="2133600" cy="365125"/>
          </a:xfrm>
        </p:spPr>
        <p:txBody>
          <a:bodyPr/>
          <a:lstStyle/>
          <a:p>
            <a:pPr algn="l"/>
            <a:r>
              <a:rPr lang="en-US" dirty="0" smtClean="0"/>
              <a:t>5</a:t>
            </a:r>
            <a:endParaRPr lang="en-US" dirty="0"/>
          </a:p>
        </p:txBody>
      </p:sp>
    </p:spTree>
    <p:extLst>
      <p:ext uri="{BB962C8B-B14F-4D97-AF65-F5344CB8AC3E}">
        <p14:creationId xmlns:p14="http://schemas.microsoft.com/office/powerpoint/2010/main" val="3703006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399" y="1752600"/>
            <a:ext cx="8326821" cy="4373563"/>
          </a:xfrm>
          <a:ln>
            <a:noFill/>
          </a:ln>
        </p:spPr>
        <p:txBody>
          <a:bodyPr>
            <a:normAutofit/>
          </a:bodyPr>
          <a:lstStyle/>
          <a:p>
            <a:pPr>
              <a:spcAft>
                <a:spcPts val="1200"/>
              </a:spcAft>
            </a:pPr>
            <a:r>
              <a:rPr lang="en-US" sz="2200" b="0" dirty="0" smtClean="0"/>
              <a:t>FFY 2015 Carryover and Reallotment Report – </a:t>
            </a:r>
            <a:r>
              <a:rPr lang="en-US" sz="2200" i="1" dirty="0" smtClean="0"/>
              <a:t>8/1/2015</a:t>
            </a:r>
          </a:p>
          <a:p>
            <a:pPr>
              <a:spcAft>
                <a:spcPts val="1200"/>
              </a:spcAft>
            </a:pPr>
            <a:r>
              <a:rPr lang="en-US" sz="2200" b="0" dirty="0" smtClean="0"/>
              <a:t>FFY 2016 LIHEAP Plan – </a:t>
            </a:r>
            <a:r>
              <a:rPr lang="en-US" sz="2200" i="1" dirty="0" smtClean="0"/>
              <a:t>9/1/2015</a:t>
            </a:r>
          </a:p>
          <a:p>
            <a:pPr>
              <a:spcAft>
                <a:spcPts val="1200"/>
              </a:spcAft>
            </a:pPr>
            <a:r>
              <a:rPr lang="en-US" sz="2200" b="0" dirty="0" smtClean="0"/>
              <a:t>FFY 2016 Carryover and Reallotment Report -  </a:t>
            </a:r>
            <a:r>
              <a:rPr lang="en-US" sz="2200" i="1" dirty="0" smtClean="0"/>
              <a:t>8/1/2016</a:t>
            </a:r>
          </a:p>
          <a:p>
            <a:pPr>
              <a:spcAft>
                <a:spcPts val="1200"/>
              </a:spcAft>
            </a:pPr>
            <a:r>
              <a:rPr lang="en-US" sz="2200" b="0" dirty="0" smtClean="0"/>
              <a:t>FFY 2016 Household Report – </a:t>
            </a:r>
            <a:r>
              <a:rPr lang="en-US" sz="2200" i="1" dirty="0" smtClean="0"/>
              <a:t>9/1/2016</a:t>
            </a:r>
            <a:r>
              <a:rPr lang="en-US" sz="2200" b="0" dirty="0" smtClean="0"/>
              <a:t> (Preliminary)</a:t>
            </a:r>
          </a:p>
          <a:p>
            <a:pPr>
              <a:spcAft>
                <a:spcPts val="1200"/>
              </a:spcAft>
            </a:pPr>
            <a:r>
              <a:rPr lang="en-US" sz="2200" b="0" dirty="0" smtClean="0"/>
              <a:t>FFY 2016 Household Report – </a:t>
            </a:r>
            <a:r>
              <a:rPr lang="en-US" sz="2200" i="1" dirty="0" smtClean="0"/>
              <a:t>12/15/2016 </a:t>
            </a:r>
            <a:r>
              <a:rPr lang="en-US" sz="2200" b="0" dirty="0" smtClean="0"/>
              <a:t>(Final)</a:t>
            </a:r>
          </a:p>
          <a:p>
            <a:pPr>
              <a:spcAft>
                <a:spcPts val="1200"/>
              </a:spcAft>
            </a:pPr>
            <a:r>
              <a:rPr lang="en-US" sz="2200" b="0" dirty="0" smtClean="0"/>
              <a:t>FFY 2016 Performance Data Form – Section I - </a:t>
            </a:r>
            <a:r>
              <a:rPr lang="en-US" sz="2200" i="1" dirty="0" smtClean="0"/>
              <a:t>1/31/2017</a:t>
            </a:r>
          </a:p>
          <a:p>
            <a:r>
              <a:rPr lang="en-US" sz="2200" b="0" dirty="0" smtClean="0"/>
              <a:t>FFY 2016 Performance Data Form – Sections II &amp; III – </a:t>
            </a:r>
            <a:r>
              <a:rPr lang="en-US" sz="2200" i="1" dirty="0" smtClean="0"/>
              <a:t>1/31/2017</a:t>
            </a:r>
            <a:endParaRPr lang="en-US" sz="2200" i="1" dirty="0"/>
          </a:p>
        </p:txBody>
      </p:sp>
      <p:sp>
        <p:nvSpPr>
          <p:cNvPr id="2" name="Title 1"/>
          <p:cNvSpPr>
            <a:spLocks noGrp="1"/>
          </p:cNvSpPr>
          <p:nvPr>
            <p:ph type="title"/>
          </p:nvPr>
        </p:nvSpPr>
        <p:spPr/>
        <p:txBody>
          <a:bodyPr/>
          <a:lstStyle/>
          <a:p>
            <a:r>
              <a:rPr lang="en-US" dirty="0" smtClean="0"/>
              <a:t>FFY 2016 Reports – Planned Due Dates</a:t>
            </a:r>
            <a:endParaRPr lang="en-US" dirty="0"/>
          </a:p>
        </p:txBody>
      </p:sp>
      <p:sp>
        <p:nvSpPr>
          <p:cNvPr id="6" name="Slide Number Placeholder 5"/>
          <p:cNvSpPr>
            <a:spLocks noGrp="1"/>
          </p:cNvSpPr>
          <p:nvPr>
            <p:ph type="sldNum" sz="quarter" idx="12"/>
          </p:nvPr>
        </p:nvSpPr>
        <p:spPr>
          <a:xfrm>
            <a:off x="197005" y="6356350"/>
            <a:ext cx="2133600" cy="365125"/>
          </a:xfrm>
        </p:spPr>
        <p:txBody>
          <a:bodyPr/>
          <a:lstStyle/>
          <a:p>
            <a:pPr algn="l"/>
            <a:r>
              <a:rPr lang="en-US" dirty="0" smtClean="0"/>
              <a:t>6</a:t>
            </a:r>
            <a:endParaRPr lang="en-US" dirty="0"/>
          </a:p>
        </p:txBody>
      </p:sp>
    </p:spTree>
    <p:extLst>
      <p:ext uri="{BB962C8B-B14F-4D97-AF65-F5344CB8AC3E}">
        <p14:creationId xmlns:p14="http://schemas.microsoft.com/office/powerpoint/2010/main" val="37852532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5476" y="1752600"/>
            <a:ext cx="6873765" cy="4373563"/>
          </a:xfrm>
          <a:ln w="28575">
            <a:solidFill>
              <a:schemeClr val="accent6"/>
            </a:solidFill>
          </a:ln>
        </p:spPr>
        <p:txBody>
          <a:bodyPr>
            <a:normAutofit fontScale="85000" lnSpcReduction="20000"/>
          </a:bodyPr>
          <a:lstStyle/>
          <a:p>
            <a:pPr marL="693738" indent="0">
              <a:spcAft>
                <a:spcPts val="600"/>
              </a:spcAft>
              <a:buNone/>
            </a:pPr>
            <a:r>
              <a:rPr lang="en-US" sz="2200" b="0" dirty="0" smtClean="0"/>
              <a:t>8/1/2015 – FFY 2015 Carryover and Reallotment Report</a:t>
            </a:r>
          </a:p>
          <a:p>
            <a:pPr marL="693738" indent="0">
              <a:spcAft>
                <a:spcPts val="600"/>
              </a:spcAft>
              <a:buNone/>
            </a:pPr>
            <a:r>
              <a:rPr lang="en-US" sz="2200" b="0" dirty="0" smtClean="0"/>
              <a:t>9/1/2015 – </a:t>
            </a:r>
            <a:r>
              <a:rPr lang="en-US" sz="2200" i="1" dirty="0" smtClean="0"/>
              <a:t>FFY 2016 </a:t>
            </a:r>
            <a:r>
              <a:rPr lang="en-US" sz="2200" b="0" dirty="0" smtClean="0"/>
              <a:t>LIHEAP Plan</a:t>
            </a:r>
          </a:p>
          <a:p>
            <a:pPr marL="693738" indent="0">
              <a:spcAft>
                <a:spcPts val="600"/>
              </a:spcAft>
              <a:buNone/>
            </a:pPr>
            <a:r>
              <a:rPr lang="en-US" sz="2200" b="0" dirty="0" smtClean="0"/>
              <a:t>9/1/2015 - FFY 2015 Household Report (Preliminary)</a:t>
            </a:r>
          </a:p>
          <a:p>
            <a:pPr marL="693738" indent="0">
              <a:spcAft>
                <a:spcPts val="600"/>
              </a:spcAft>
              <a:buNone/>
            </a:pPr>
            <a:r>
              <a:rPr lang="en-US" sz="2200" i="1" dirty="0" smtClean="0">
                <a:solidFill>
                  <a:schemeClr val="accent5"/>
                </a:solidFill>
              </a:rPr>
              <a:t>- - - - - FFY 2016 Program Begins - - - - </a:t>
            </a:r>
            <a:r>
              <a:rPr lang="en-US" sz="2200" dirty="0" smtClean="0">
                <a:solidFill>
                  <a:schemeClr val="accent5"/>
                </a:solidFill>
              </a:rPr>
              <a:t>- </a:t>
            </a:r>
          </a:p>
          <a:p>
            <a:pPr marL="693738" indent="0">
              <a:spcAft>
                <a:spcPts val="600"/>
              </a:spcAft>
              <a:buNone/>
            </a:pPr>
            <a:r>
              <a:rPr lang="en-US" sz="2200" b="0" dirty="0" smtClean="0"/>
              <a:t>12/15/2015 – FFY 2015 Household Report (Final)</a:t>
            </a:r>
          </a:p>
          <a:p>
            <a:pPr marL="693738" indent="0">
              <a:spcAft>
                <a:spcPts val="600"/>
              </a:spcAft>
              <a:buNone/>
            </a:pPr>
            <a:r>
              <a:rPr lang="en-US" sz="2200" b="0" dirty="0" smtClean="0"/>
              <a:t>1/31/2016 – FFY 2015 Performance Data Form</a:t>
            </a:r>
          </a:p>
          <a:p>
            <a:pPr marL="693738" indent="0">
              <a:spcAft>
                <a:spcPts val="600"/>
              </a:spcAft>
              <a:buNone/>
            </a:pPr>
            <a:r>
              <a:rPr lang="en-US" sz="2200" b="0" dirty="0" smtClean="0"/>
              <a:t>8/1/2016 – </a:t>
            </a:r>
            <a:r>
              <a:rPr lang="en-US" sz="2200" i="1" dirty="0" smtClean="0"/>
              <a:t>FFY 2016 </a:t>
            </a:r>
            <a:r>
              <a:rPr lang="en-US" sz="2200" b="0" dirty="0" smtClean="0"/>
              <a:t>Carryover and Reallotment Report</a:t>
            </a:r>
          </a:p>
          <a:p>
            <a:pPr marL="693738" indent="0">
              <a:spcAft>
                <a:spcPts val="600"/>
              </a:spcAft>
              <a:buNone/>
            </a:pPr>
            <a:r>
              <a:rPr lang="en-US" sz="2200" b="0" dirty="0" smtClean="0"/>
              <a:t>9/1/2016 – FFY 2017 LIHEAP Plan</a:t>
            </a:r>
          </a:p>
          <a:p>
            <a:pPr marL="693738" indent="0">
              <a:spcAft>
                <a:spcPts val="600"/>
              </a:spcAft>
              <a:buNone/>
            </a:pPr>
            <a:r>
              <a:rPr lang="en-US" sz="2200" b="0" dirty="0" smtClean="0"/>
              <a:t>9/1/2016 – </a:t>
            </a:r>
            <a:r>
              <a:rPr lang="en-US" sz="2200" i="1" dirty="0" smtClean="0"/>
              <a:t>FFY 2016 </a:t>
            </a:r>
            <a:r>
              <a:rPr lang="en-US" sz="2200" b="0" dirty="0" smtClean="0"/>
              <a:t>Household Report (Preliminary)</a:t>
            </a:r>
          </a:p>
          <a:p>
            <a:pPr marL="693738" indent="0">
              <a:spcAft>
                <a:spcPts val="600"/>
              </a:spcAft>
              <a:buNone/>
            </a:pPr>
            <a:r>
              <a:rPr lang="en-US" sz="2200" i="1" dirty="0" smtClean="0">
                <a:solidFill>
                  <a:schemeClr val="accent2"/>
                </a:solidFill>
              </a:rPr>
              <a:t>- - - - - FFY 2016 Program Ends - - - - - </a:t>
            </a:r>
          </a:p>
          <a:p>
            <a:pPr marL="693738" indent="0">
              <a:spcAft>
                <a:spcPts val="600"/>
              </a:spcAft>
              <a:buNone/>
            </a:pPr>
            <a:r>
              <a:rPr lang="en-US" sz="2200" b="0" dirty="0" smtClean="0"/>
              <a:t>12/15/2016 – </a:t>
            </a:r>
            <a:r>
              <a:rPr lang="en-US" sz="2200" i="1" dirty="0" smtClean="0"/>
              <a:t>FFY 2016 </a:t>
            </a:r>
            <a:r>
              <a:rPr lang="en-US" sz="2200" b="0" dirty="0" smtClean="0"/>
              <a:t>Household Report (Final)</a:t>
            </a:r>
          </a:p>
          <a:p>
            <a:pPr marL="693738" indent="0">
              <a:spcAft>
                <a:spcPts val="600"/>
              </a:spcAft>
              <a:buNone/>
            </a:pPr>
            <a:r>
              <a:rPr lang="en-US" sz="2200" b="0" dirty="0" smtClean="0"/>
              <a:t>1/31/2017 – </a:t>
            </a:r>
            <a:r>
              <a:rPr lang="en-US" sz="2200" i="1" dirty="0" smtClean="0"/>
              <a:t>FFY 2016 </a:t>
            </a:r>
            <a:r>
              <a:rPr lang="en-US" sz="2200" b="0" dirty="0" smtClean="0"/>
              <a:t>Performance Data Form</a:t>
            </a:r>
            <a:endParaRPr lang="en-US" sz="2200" b="0" dirty="0"/>
          </a:p>
        </p:txBody>
      </p:sp>
      <p:sp>
        <p:nvSpPr>
          <p:cNvPr id="2" name="Title 1"/>
          <p:cNvSpPr>
            <a:spLocks noGrp="1"/>
          </p:cNvSpPr>
          <p:nvPr>
            <p:ph type="title"/>
          </p:nvPr>
        </p:nvSpPr>
        <p:spPr/>
        <p:txBody>
          <a:bodyPr/>
          <a:lstStyle/>
          <a:p>
            <a:r>
              <a:rPr lang="en-US" dirty="0" smtClean="0"/>
              <a:t>LIHEAP Reports – Planned Due Dates</a:t>
            </a:r>
            <a:endParaRPr lang="en-US" dirty="0"/>
          </a:p>
        </p:txBody>
      </p:sp>
      <p:sp>
        <p:nvSpPr>
          <p:cNvPr id="6" name="Slide Number Placeholder 5"/>
          <p:cNvSpPr>
            <a:spLocks noGrp="1"/>
          </p:cNvSpPr>
          <p:nvPr>
            <p:ph type="sldNum" sz="quarter" idx="12"/>
          </p:nvPr>
        </p:nvSpPr>
        <p:spPr>
          <a:xfrm>
            <a:off x="197005" y="6356350"/>
            <a:ext cx="2133600" cy="365125"/>
          </a:xfrm>
        </p:spPr>
        <p:txBody>
          <a:bodyPr/>
          <a:lstStyle/>
          <a:p>
            <a:pPr algn="l"/>
            <a:r>
              <a:rPr lang="en-US" dirty="0" smtClean="0"/>
              <a:t>7</a:t>
            </a:r>
            <a:endParaRPr lang="en-US" dirty="0"/>
          </a:p>
        </p:txBody>
      </p:sp>
    </p:spTree>
    <p:extLst>
      <p:ext uri="{BB962C8B-B14F-4D97-AF65-F5344CB8AC3E}">
        <p14:creationId xmlns:p14="http://schemas.microsoft.com/office/powerpoint/2010/main" val="37852532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When is this report due?</a:t>
            </a:r>
          </a:p>
          <a:p>
            <a:pPr lvl="1"/>
            <a:r>
              <a:rPr lang="en-US" dirty="0"/>
              <a:t> August 1, </a:t>
            </a:r>
            <a:r>
              <a:rPr lang="en-US" dirty="0" smtClean="0"/>
              <a:t>2015… </a:t>
            </a:r>
            <a:r>
              <a:rPr lang="en-US" dirty="0"/>
              <a:t>prior to the end of </a:t>
            </a:r>
            <a:r>
              <a:rPr lang="en-US" dirty="0" smtClean="0"/>
              <a:t>FFY 2015</a:t>
            </a:r>
            <a:endParaRPr lang="en-US" dirty="0"/>
          </a:p>
          <a:p>
            <a:r>
              <a:rPr lang="en-US" dirty="0"/>
              <a:t>What is the purpose of this report?</a:t>
            </a:r>
          </a:p>
          <a:p>
            <a:pPr lvl="1"/>
            <a:r>
              <a:rPr lang="en-US" dirty="0" smtClean="0"/>
              <a:t>The </a:t>
            </a:r>
            <a:r>
              <a:rPr lang="en-US" dirty="0"/>
              <a:t>grantee </a:t>
            </a:r>
            <a:r>
              <a:rPr lang="en-US" dirty="0" smtClean="0"/>
              <a:t>reports…</a:t>
            </a:r>
            <a:endParaRPr lang="en-US" dirty="0"/>
          </a:p>
          <a:p>
            <a:pPr lvl="2"/>
            <a:r>
              <a:rPr lang="en-US" dirty="0"/>
              <a:t>Carryover – Funds carried over to </a:t>
            </a:r>
            <a:r>
              <a:rPr lang="en-US" dirty="0" smtClean="0"/>
              <a:t>FFY </a:t>
            </a:r>
            <a:r>
              <a:rPr lang="en-US" dirty="0"/>
              <a:t>2016</a:t>
            </a:r>
          </a:p>
          <a:p>
            <a:pPr lvl="2"/>
            <a:r>
              <a:rPr lang="en-US" dirty="0"/>
              <a:t>Reallotment – Funds to be returned to </a:t>
            </a:r>
            <a:r>
              <a:rPr lang="en-US" dirty="0" smtClean="0"/>
              <a:t>government</a:t>
            </a:r>
            <a:endParaRPr lang="en-US" dirty="0"/>
          </a:p>
          <a:p>
            <a:r>
              <a:rPr lang="en-US" dirty="0"/>
              <a:t>How does this report contribute to program management?</a:t>
            </a:r>
          </a:p>
          <a:p>
            <a:pPr lvl="1"/>
            <a:r>
              <a:rPr lang="en-US" dirty="0"/>
              <a:t>Reminds the grantee they must obligate 90% of </a:t>
            </a:r>
            <a:r>
              <a:rPr lang="en-US" dirty="0" smtClean="0"/>
              <a:t>funds</a:t>
            </a:r>
            <a:endParaRPr lang="en-US" dirty="0"/>
          </a:p>
          <a:p>
            <a:pPr lvl="1"/>
            <a:r>
              <a:rPr lang="en-US" dirty="0"/>
              <a:t>Alerts OCS if there will be funds available for </a:t>
            </a:r>
            <a:r>
              <a:rPr lang="en-US" dirty="0" smtClean="0"/>
              <a:t>reallotment</a:t>
            </a:r>
            <a:endParaRPr lang="en-US" dirty="0"/>
          </a:p>
          <a:p>
            <a:pPr lvl="1"/>
            <a:r>
              <a:rPr lang="en-US" dirty="0"/>
              <a:t>Gives the OCS the opportunity to advise the </a:t>
            </a:r>
            <a:r>
              <a:rPr lang="en-US" dirty="0" smtClean="0"/>
              <a:t>grantee</a:t>
            </a:r>
            <a:endParaRPr lang="en-US" dirty="0"/>
          </a:p>
          <a:p>
            <a:pPr lvl="1"/>
            <a:endParaRPr lang="en-US" dirty="0"/>
          </a:p>
        </p:txBody>
      </p:sp>
      <p:sp>
        <p:nvSpPr>
          <p:cNvPr id="4" name="Title 3"/>
          <p:cNvSpPr>
            <a:spLocks noGrp="1"/>
          </p:cNvSpPr>
          <p:nvPr>
            <p:ph type="title"/>
          </p:nvPr>
        </p:nvSpPr>
        <p:spPr/>
        <p:txBody>
          <a:bodyPr/>
          <a:lstStyle/>
          <a:p>
            <a:r>
              <a:rPr lang="en-US" dirty="0" smtClean="0"/>
              <a:t>FFY </a:t>
            </a:r>
            <a:r>
              <a:rPr lang="en-US" dirty="0"/>
              <a:t>2015 Carryover and Reallotment Report</a:t>
            </a:r>
          </a:p>
        </p:txBody>
      </p:sp>
      <p:sp>
        <p:nvSpPr>
          <p:cNvPr id="5" name="Slide Number Placeholder 5"/>
          <p:cNvSpPr>
            <a:spLocks noGrp="1"/>
          </p:cNvSpPr>
          <p:nvPr>
            <p:ph type="sldNum" sz="quarter" idx="12"/>
          </p:nvPr>
        </p:nvSpPr>
        <p:spPr>
          <a:xfrm>
            <a:off x="197005" y="6356350"/>
            <a:ext cx="2133600" cy="365125"/>
          </a:xfrm>
        </p:spPr>
        <p:txBody>
          <a:bodyPr/>
          <a:lstStyle/>
          <a:p>
            <a:pPr algn="l"/>
            <a:r>
              <a:rPr lang="en-US" dirty="0" smtClean="0"/>
              <a:t>8</a:t>
            </a:r>
            <a:endParaRPr lang="en-US" dirty="0"/>
          </a:p>
        </p:txBody>
      </p:sp>
    </p:spTree>
    <p:extLst>
      <p:ext uri="{BB962C8B-B14F-4D97-AF65-F5344CB8AC3E}">
        <p14:creationId xmlns:p14="http://schemas.microsoft.com/office/powerpoint/2010/main" val="2558601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Who reviews the report?</a:t>
            </a:r>
          </a:p>
          <a:p>
            <a:pPr lvl="1"/>
            <a:r>
              <a:rPr lang="en-US" dirty="0"/>
              <a:t>Report is reviewed by your OCS liaison or her </a:t>
            </a:r>
            <a:r>
              <a:rPr lang="en-US" dirty="0" smtClean="0"/>
              <a:t>designee</a:t>
            </a:r>
            <a:endParaRPr lang="en-US" dirty="0"/>
          </a:p>
          <a:p>
            <a:r>
              <a:rPr lang="en-US" dirty="0"/>
              <a:t>What does she check?</a:t>
            </a:r>
          </a:p>
          <a:p>
            <a:pPr lvl="1"/>
            <a:r>
              <a:rPr lang="en-US" dirty="0"/>
              <a:t>Accuracy of the reported </a:t>
            </a:r>
            <a:r>
              <a:rPr lang="en-US" dirty="0" smtClean="0"/>
              <a:t>information</a:t>
            </a:r>
            <a:endParaRPr lang="en-US" dirty="0"/>
          </a:p>
          <a:p>
            <a:pPr lvl="1"/>
            <a:r>
              <a:rPr lang="en-US" dirty="0"/>
              <a:t>Compliance of reported information with LIHEAP </a:t>
            </a:r>
            <a:r>
              <a:rPr lang="en-US" dirty="0" smtClean="0"/>
              <a:t>rules</a:t>
            </a:r>
            <a:endParaRPr lang="en-US" dirty="0"/>
          </a:p>
          <a:p>
            <a:r>
              <a:rPr lang="en-US" dirty="0"/>
              <a:t>How does she use the information?</a:t>
            </a:r>
          </a:p>
          <a:p>
            <a:pPr lvl="1"/>
            <a:r>
              <a:rPr lang="en-US" dirty="0"/>
              <a:t>She will contact you if calculations appear to be </a:t>
            </a:r>
            <a:r>
              <a:rPr lang="en-US" dirty="0" smtClean="0"/>
              <a:t>incorrect.</a:t>
            </a:r>
            <a:endParaRPr lang="en-US" dirty="0"/>
          </a:p>
          <a:p>
            <a:pPr lvl="1"/>
            <a:r>
              <a:rPr lang="en-US" dirty="0" smtClean="0"/>
              <a:t>She will </a:t>
            </a:r>
            <a:r>
              <a:rPr lang="en-US" dirty="0"/>
              <a:t>contact you with alternatives to returning </a:t>
            </a:r>
            <a:r>
              <a:rPr lang="en-US" dirty="0" smtClean="0"/>
              <a:t>funds.</a:t>
            </a:r>
            <a:endParaRPr lang="en-US" dirty="0"/>
          </a:p>
          <a:p>
            <a:pPr lvl="1"/>
            <a:r>
              <a:rPr lang="en-US" dirty="0"/>
              <a:t>There are rules related to obligation of funds and carryover. </a:t>
            </a:r>
          </a:p>
          <a:p>
            <a:pPr lvl="1"/>
            <a:r>
              <a:rPr lang="en-US" dirty="0"/>
              <a:t>Be sure to contact your liaison if you have any questions</a:t>
            </a:r>
            <a:r>
              <a:rPr lang="en-US" dirty="0" smtClean="0"/>
              <a:t>.</a:t>
            </a:r>
            <a:endParaRPr lang="en-US" dirty="0"/>
          </a:p>
        </p:txBody>
      </p:sp>
      <p:sp>
        <p:nvSpPr>
          <p:cNvPr id="4" name="Title 3"/>
          <p:cNvSpPr>
            <a:spLocks noGrp="1"/>
          </p:cNvSpPr>
          <p:nvPr>
            <p:ph type="title"/>
          </p:nvPr>
        </p:nvSpPr>
        <p:spPr/>
        <p:txBody>
          <a:bodyPr/>
          <a:lstStyle/>
          <a:p>
            <a:r>
              <a:rPr lang="en-US" dirty="0" smtClean="0"/>
              <a:t>FFY </a:t>
            </a:r>
            <a:r>
              <a:rPr lang="en-US" dirty="0"/>
              <a:t>2015 Carryover and Reallotment Report</a:t>
            </a:r>
          </a:p>
        </p:txBody>
      </p:sp>
      <p:sp>
        <p:nvSpPr>
          <p:cNvPr id="5" name="Slide Number Placeholder 5"/>
          <p:cNvSpPr>
            <a:spLocks noGrp="1"/>
          </p:cNvSpPr>
          <p:nvPr>
            <p:ph type="sldNum" sz="quarter" idx="12"/>
          </p:nvPr>
        </p:nvSpPr>
        <p:spPr>
          <a:xfrm>
            <a:off x="197005" y="6356350"/>
            <a:ext cx="2133600" cy="365125"/>
          </a:xfrm>
        </p:spPr>
        <p:txBody>
          <a:bodyPr/>
          <a:lstStyle/>
          <a:p>
            <a:pPr algn="l"/>
            <a:r>
              <a:rPr lang="en-US" dirty="0" smtClean="0"/>
              <a:t>9</a:t>
            </a:r>
            <a:endParaRPr lang="en-US" dirty="0"/>
          </a:p>
        </p:txBody>
      </p:sp>
    </p:spTree>
    <p:extLst>
      <p:ext uri="{BB962C8B-B14F-4D97-AF65-F5344CB8AC3E}">
        <p14:creationId xmlns:p14="http://schemas.microsoft.com/office/powerpoint/2010/main" val="2873396645"/>
      </p:ext>
    </p:extLst>
  </p:cSld>
  <p:clrMapOvr>
    <a:masterClrMapping/>
  </p:clrMapOvr>
  <p:timing>
    <p:tnLst>
      <p:par>
        <p:cTn id="1" dur="indefinite" restart="never" nodeType="tmRoot"/>
      </p:par>
    </p:tnLst>
  </p:timing>
</p:sld>
</file>

<file path=ppt/theme/theme1.xml><?xml version="1.0" encoding="utf-8"?>
<a:theme xmlns:a="http://schemas.openxmlformats.org/drawingml/2006/main" name="4152 - LIHEAP Speaker Slide v2">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472134A4BD2C443ADAA59A637FCDD7A" ma:contentTypeVersion="5" ma:contentTypeDescription="Create a new document." ma:contentTypeScope="" ma:versionID="c4d84367d209501cf1f4706ab6b021a4">
  <xsd:schema xmlns:xsd="http://www.w3.org/2001/XMLSchema" xmlns:xs="http://www.w3.org/2001/XMLSchema" xmlns:p="http://schemas.microsoft.com/office/2006/metadata/properties" xmlns:ns2="http://schemas.microsoft.com/sharepoint/v3/fields" xmlns:ns3="7e6df3a6-516c-4be2-820c-f3fba899ddab" targetNamespace="http://schemas.microsoft.com/office/2006/metadata/properties" ma:root="true" ma:fieldsID="11cfae06777324bd02ddd9609af5d6f5" ns2:_="" ns3:_="">
    <xsd:import namespace="http://schemas.microsoft.com/sharepoint/v3/fields"/>
    <xsd:import namespace="7e6df3a6-516c-4be2-820c-f3fba899ddab"/>
    <xsd:element name="properties">
      <xsd:complexType>
        <xsd:sequence>
          <xsd:element name="documentManagement">
            <xsd:complexType>
              <xsd:all>
                <xsd:element ref="ns3:Picture_x0020_Height" minOccurs="0"/>
                <xsd:element ref="ns3:Picture_x0020_Width" minOccurs="0"/>
                <xsd:element ref="ns2:ImageCreateDate" minOccurs="0"/>
                <xsd:element ref="ns3:Description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ImageCreateDate" ma:index="11"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7e6df3a6-516c-4be2-820c-f3fba899ddab" elementFormDefault="qualified">
    <xsd:import namespace="http://schemas.microsoft.com/office/2006/documentManagement/types"/>
    <xsd:import namespace="http://schemas.microsoft.com/office/infopath/2007/PartnerControls"/>
    <xsd:element name="Picture_x0020_Height" ma:index="9" nillable="true" ma:displayName="Picture Height" ma:decimals="0" ma:internalName="Picture_x0020_Height">
      <xsd:simpleType>
        <xsd:restriction base="dms:Number"/>
      </xsd:simpleType>
    </xsd:element>
    <xsd:element name="Picture_x0020_Width" ma:index="10" nillable="true" ma:displayName="Picture Width" ma:decimals="0" ma:internalName="Picture_x0020_Width">
      <xsd:simpleType>
        <xsd:restriction base="dms:Number"/>
      </xsd:simpleType>
    </xsd:element>
    <xsd:element name="Description0" ma:index="12" nillable="true" ma:displayName="Description" ma:internalName="Description0">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ma:index="8"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escription0 xmlns="7e6df3a6-516c-4be2-820c-f3fba899ddab" xsi:nil="true"/>
    <Picture_x0020_Width xmlns="7e6df3a6-516c-4be2-820c-f3fba899ddab" xsi:nil="true"/>
    <Picture_x0020_Height xmlns="7e6df3a6-516c-4be2-820c-f3fba899ddab" xsi:nil="true"/>
    <ImageCreateDate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0FD7E83-12D1-4CFF-8B3D-2F4AE34BD2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7e6df3a6-516c-4be2-820c-f3fba899dd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40886FF-3830-48CA-8F89-780F2556B238}">
  <ds:schemaRefs>
    <ds:schemaRef ds:uri="http://schemas.microsoft.com/office/2006/metadata/properties"/>
    <ds:schemaRef ds:uri="http://purl.org/dc/dcmitype/"/>
    <ds:schemaRef ds:uri="http://purl.org/dc/terms/"/>
    <ds:schemaRef ds:uri="http://purl.org/dc/elements/1.1/"/>
    <ds:schemaRef ds:uri="http://schemas.microsoft.com/office/2006/documentManagement/types"/>
    <ds:schemaRef ds:uri="http://schemas.openxmlformats.org/package/2006/metadata/core-properties"/>
    <ds:schemaRef ds:uri="http://schemas.microsoft.com/office/infopath/2007/PartnerControls"/>
    <ds:schemaRef ds:uri="7e6df3a6-516c-4be2-820c-f3fba899ddab"/>
    <ds:schemaRef ds:uri="http://schemas.microsoft.com/sharepoint/v3/fields"/>
    <ds:schemaRef ds:uri="http://www.w3.org/XML/1998/namespace"/>
  </ds:schemaRefs>
</ds:datastoreItem>
</file>

<file path=customXml/itemProps3.xml><?xml version="1.0" encoding="utf-8"?>
<ds:datastoreItem xmlns:ds="http://schemas.openxmlformats.org/officeDocument/2006/customXml" ds:itemID="{91101C24-1B1B-48A9-933F-5A6D728A9BD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2622</Words>
  <Application>Microsoft Office PowerPoint</Application>
  <PresentationFormat>On-screen Show (4:3)</PresentationFormat>
  <Paragraphs>308</Paragraphs>
  <Slides>44</Slides>
  <Notes>4</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4152 - LIHEAP Speaker Slide v2</vt:lpstr>
      <vt:lpstr>State Track: Reporting</vt:lpstr>
      <vt:lpstr>Objectives</vt:lpstr>
      <vt:lpstr>LIHEAP Reports</vt:lpstr>
      <vt:lpstr>FFY 2016 Reports – The Basics</vt:lpstr>
      <vt:lpstr>FFY 2016 Reports – The Basics (continued)</vt:lpstr>
      <vt:lpstr>FFY 2016 Reports – Planned Due Dates</vt:lpstr>
      <vt:lpstr>LIHEAP Reports – Planned Due Dates</vt:lpstr>
      <vt:lpstr>FFY 2015 Carryover and Reallotment Report</vt:lpstr>
      <vt:lpstr>FFY 2015 Carryover and Reallotment Report</vt:lpstr>
      <vt:lpstr>FFY 2016 Detailed Model Plan</vt:lpstr>
      <vt:lpstr>FFY 2016 Detailed Model Plan</vt:lpstr>
      <vt:lpstr>FFY 2016 Detailed Model Plan</vt:lpstr>
      <vt:lpstr>FFY 2016 Carryover and Reallotment Report</vt:lpstr>
      <vt:lpstr>FFY 2016  Household Report</vt:lpstr>
      <vt:lpstr>FFY 2016  Household Report</vt:lpstr>
      <vt:lpstr>FFY 2016 Household Report</vt:lpstr>
      <vt:lpstr>FFY 2016 Household Report</vt:lpstr>
      <vt:lpstr>Using the OLDC</vt:lpstr>
      <vt:lpstr>FFY 2016 Household Report – Internal Consistency Check – Example #1</vt:lpstr>
      <vt:lpstr>FFY 2016 Household Report – Internal Consistency Check – Example #2</vt:lpstr>
      <vt:lpstr>FFY 2016 Household Report – Internal Consistency Check – Warnings</vt:lpstr>
      <vt:lpstr>FFY 2016 Household Report – Form-to-Form Consistency Check – Example</vt:lpstr>
      <vt:lpstr>FFY 2016 Household Report – Form-to-Form Consistency Check – Update Procedure</vt:lpstr>
      <vt:lpstr>FFY 2016 Household Report – Year Over Year Consistency Check – Example</vt:lpstr>
      <vt:lpstr>FFY 2016 Household Report – Year over Year Consistency Check – Adding a Note</vt:lpstr>
      <vt:lpstr>FFY 2016 Household Report – Summary</vt:lpstr>
      <vt:lpstr>FFY 2016  Performance Data Form –  Section I – Grantee Survey</vt:lpstr>
      <vt:lpstr>FFY 2016  Performance Data Form –  Section I – Grantee Survey</vt:lpstr>
      <vt:lpstr>FFY 2016  Performance Data Form –  Section I – Grantee Survey</vt:lpstr>
      <vt:lpstr>FFY 2016  Performance Data Form –  Section I – Grantee Survey</vt:lpstr>
      <vt:lpstr>FFY 2016 Grantee Survey – Internal Consistency Check – Example #1</vt:lpstr>
      <vt:lpstr>FFY 2016 Grantee Survey – Form-to-Form Consistency Check – Example #1</vt:lpstr>
      <vt:lpstr>FFY 2016 Grantee Survey – Form-to-Form Consistency Check – Example #1</vt:lpstr>
      <vt:lpstr>FFY 2016 Grantee Survey – Form-to-Form Consistency Check – Example #2</vt:lpstr>
      <vt:lpstr>FFY 2016 Grantee Survey – Form-to-Form Consistency Check – Example #3</vt:lpstr>
      <vt:lpstr>FFY 2016 Grantee Survey – Form-to-Form Consistency Check – Example #4</vt:lpstr>
      <vt:lpstr>FFY 2016 Grantee Survey – Form-to-Form Consistency Check – Example #5</vt:lpstr>
      <vt:lpstr>FFY 2016 Grantee Survey – Summary</vt:lpstr>
      <vt:lpstr>Summary</vt:lpstr>
      <vt:lpstr>Key Take Away</vt:lpstr>
      <vt:lpstr>Questions and Answers</vt:lpstr>
      <vt:lpstr>Resources</vt:lpstr>
      <vt:lpstr>Resources</vt:lpstr>
      <vt:lpstr>ACF Capabilities to support states, tribes, and territories in disaster preparedness, response &amp; Recovery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2016-02-18T05:40:35Z</dcterms:created>
  <dcterms:modified xsi:type="dcterms:W3CDTF">2016-05-16T23:46:47Z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0x0101005472134A4BD2C443ADAA59A637FCDD7A</vt:lpwstr>
  </property>
</Properties>
</file>