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36"/>
  </p:notesMasterIdLst>
  <p:handoutMasterIdLst>
    <p:handoutMasterId r:id="rId137"/>
  </p:handoutMasterIdLst>
  <p:sldIdLst>
    <p:sldId id="269" r:id="rId2"/>
    <p:sldId id="399" r:id="rId3"/>
    <p:sldId id="442" r:id="rId4"/>
    <p:sldId id="438" r:id="rId5"/>
    <p:sldId id="443" r:id="rId6"/>
    <p:sldId id="445" r:id="rId7"/>
    <p:sldId id="273" r:id="rId8"/>
    <p:sldId id="444" r:id="rId9"/>
    <p:sldId id="457" r:id="rId10"/>
    <p:sldId id="428" r:id="rId11"/>
    <p:sldId id="430" r:id="rId12"/>
    <p:sldId id="448" r:id="rId13"/>
    <p:sldId id="345" r:id="rId14"/>
    <p:sldId id="431" r:id="rId15"/>
    <p:sldId id="413" r:id="rId16"/>
    <p:sldId id="414" r:id="rId17"/>
    <p:sldId id="432" r:id="rId18"/>
    <p:sldId id="433" r:id="rId19"/>
    <p:sldId id="456" r:id="rId20"/>
    <p:sldId id="449" r:id="rId21"/>
    <p:sldId id="260" r:id="rId22"/>
    <p:sldId id="261" r:id="rId23"/>
    <p:sldId id="276" r:id="rId24"/>
    <p:sldId id="262" r:id="rId25"/>
    <p:sldId id="263" r:id="rId26"/>
    <p:sldId id="278" r:id="rId27"/>
    <p:sldId id="265" r:id="rId28"/>
    <p:sldId id="266" r:id="rId29"/>
    <p:sldId id="274" r:id="rId30"/>
    <p:sldId id="264" r:id="rId31"/>
    <p:sldId id="267" r:id="rId32"/>
    <p:sldId id="268" r:id="rId33"/>
    <p:sldId id="277" r:id="rId34"/>
    <p:sldId id="281" r:id="rId35"/>
    <p:sldId id="338" r:id="rId36"/>
    <p:sldId id="389" r:id="rId37"/>
    <p:sldId id="339" r:id="rId38"/>
    <p:sldId id="289" r:id="rId39"/>
    <p:sldId id="290" r:id="rId40"/>
    <p:sldId id="451" r:id="rId41"/>
    <p:sldId id="291" r:id="rId42"/>
    <p:sldId id="292" r:id="rId43"/>
    <p:sldId id="293" r:id="rId44"/>
    <p:sldId id="294" r:id="rId45"/>
    <p:sldId id="295" r:id="rId46"/>
    <p:sldId id="296" r:id="rId47"/>
    <p:sldId id="397" r:id="rId48"/>
    <p:sldId id="340" r:id="rId49"/>
    <p:sldId id="304" r:id="rId50"/>
    <p:sldId id="305" r:id="rId51"/>
    <p:sldId id="450" r:id="rId52"/>
    <p:sldId id="346" r:id="rId53"/>
    <p:sldId id="390" r:id="rId54"/>
    <p:sldId id="388" r:id="rId55"/>
    <p:sldId id="341" r:id="rId56"/>
    <p:sldId id="313" r:id="rId57"/>
    <p:sldId id="314" r:id="rId58"/>
    <p:sldId id="315" r:id="rId59"/>
    <p:sldId id="316" r:id="rId60"/>
    <p:sldId id="317" r:id="rId61"/>
    <p:sldId id="318" r:id="rId62"/>
    <p:sldId id="319" r:id="rId63"/>
    <p:sldId id="396" r:id="rId64"/>
    <p:sldId id="458" r:id="rId65"/>
    <p:sldId id="320" r:id="rId66"/>
    <p:sldId id="321" r:id="rId67"/>
    <p:sldId id="322" r:id="rId68"/>
    <p:sldId id="391" r:id="rId69"/>
    <p:sldId id="454" r:id="rId70"/>
    <p:sldId id="279" r:id="rId71"/>
    <p:sldId id="280" r:id="rId72"/>
    <p:sldId id="323" r:id="rId73"/>
    <p:sldId id="324" r:id="rId74"/>
    <p:sldId id="327" r:id="rId75"/>
    <p:sldId id="342" r:id="rId76"/>
    <p:sldId id="325" r:id="rId77"/>
    <p:sldId id="326" r:id="rId78"/>
    <p:sldId id="452" r:id="rId79"/>
    <p:sldId id="453" r:id="rId80"/>
    <p:sldId id="328" r:id="rId81"/>
    <p:sldId id="329" r:id="rId82"/>
    <p:sldId id="330" r:id="rId83"/>
    <p:sldId id="331" r:id="rId84"/>
    <p:sldId id="332" r:id="rId85"/>
    <p:sldId id="344" r:id="rId86"/>
    <p:sldId id="343" r:id="rId87"/>
    <p:sldId id="334" r:id="rId88"/>
    <p:sldId id="337" r:id="rId89"/>
    <p:sldId id="348" r:id="rId90"/>
    <p:sldId id="336" r:id="rId91"/>
    <p:sldId id="392" r:id="rId92"/>
    <p:sldId id="349" r:id="rId93"/>
    <p:sldId id="347" r:id="rId94"/>
    <p:sldId id="350" r:id="rId95"/>
    <p:sldId id="351" r:id="rId96"/>
    <p:sldId id="352" r:id="rId97"/>
    <p:sldId id="353" r:id="rId98"/>
    <p:sldId id="354" r:id="rId99"/>
    <p:sldId id="357" r:id="rId100"/>
    <p:sldId id="355" r:id="rId101"/>
    <p:sldId id="370" r:id="rId102"/>
    <p:sldId id="356" r:id="rId103"/>
    <p:sldId id="358" r:id="rId104"/>
    <p:sldId id="359" r:id="rId105"/>
    <p:sldId id="360" r:id="rId106"/>
    <p:sldId id="368" r:id="rId107"/>
    <p:sldId id="361" r:id="rId108"/>
    <p:sldId id="362" r:id="rId109"/>
    <p:sldId id="364" r:id="rId110"/>
    <p:sldId id="365" r:id="rId111"/>
    <p:sldId id="369" r:id="rId112"/>
    <p:sldId id="366" r:id="rId113"/>
    <p:sldId id="367" r:id="rId114"/>
    <p:sldId id="371" r:id="rId115"/>
    <p:sldId id="372" r:id="rId116"/>
    <p:sldId id="374" r:id="rId117"/>
    <p:sldId id="373" r:id="rId118"/>
    <p:sldId id="375" r:id="rId119"/>
    <p:sldId id="376" r:id="rId120"/>
    <p:sldId id="377" r:id="rId121"/>
    <p:sldId id="378" r:id="rId122"/>
    <p:sldId id="379" r:id="rId123"/>
    <p:sldId id="380" r:id="rId124"/>
    <p:sldId id="447" r:id="rId125"/>
    <p:sldId id="382" r:id="rId126"/>
    <p:sldId id="417" r:id="rId127"/>
    <p:sldId id="418" r:id="rId128"/>
    <p:sldId id="434" r:id="rId129"/>
    <p:sldId id="394" r:id="rId130"/>
    <p:sldId id="393" r:id="rId131"/>
    <p:sldId id="395" r:id="rId132"/>
    <p:sldId id="383" r:id="rId133"/>
    <p:sldId id="386" r:id="rId134"/>
    <p:sldId id="446" r:id="rId1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Wadolowski" initials="MW" lastIdx="1" clrIdx="0">
    <p:extLst>
      <p:ext uri="{19B8F6BF-5375-455C-9EA6-DF929625EA0E}">
        <p15:presenceInfo xmlns:p15="http://schemas.microsoft.com/office/powerpoint/2012/main" userId="S-1-5-21-1482476501-343818398-839522115-2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CC"/>
    <a:srgbClr val="FF7C80"/>
    <a:srgbClr val="DDEBF7"/>
    <a:srgbClr val="D5E7F7"/>
    <a:srgbClr val="CFC3A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86391" autoAdjust="0"/>
  </p:normalViewPr>
  <p:slideViewPr>
    <p:cSldViewPr>
      <p:cViewPr varScale="1">
        <p:scale>
          <a:sx n="98" d="100"/>
          <a:sy n="98" d="100"/>
        </p:scale>
        <p:origin x="22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38" y="-84"/>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6434"/>
          </a:xfrm>
          <a:prstGeom prst="rect">
            <a:avLst/>
          </a:prstGeom>
        </p:spPr>
        <p:txBody>
          <a:bodyPr vert="horz" lIns="92885" tIns="46442" rIns="92885" bIns="46442" rtlCol="0"/>
          <a:lstStyle>
            <a:lvl1pPr algn="r">
              <a:defRPr sz="1200"/>
            </a:lvl1pPr>
          </a:lstStyle>
          <a:p>
            <a:fld id="{0FD756DB-F10F-48A2-B3B2-6DC7C82AB6D8}" type="datetimeFigureOut">
              <a:rPr lang="en-US" smtClean="0"/>
              <a:t>11/15/2018</a:t>
            </a:fld>
            <a:endParaRPr lang="en-US" dirty="0"/>
          </a:p>
        </p:txBody>
      </p:sp>
      <p:sp>
        <p:nvSpPr>
          <p:cNvPr id="4" name="Footer Placeholder 3"/>
          <p:cNvSpPr>
            <a:spLocks noGrp="1"/>
          </p:cNvSpPr>
          <p:nvPr>
            <p:ph type="ftr" sz="quarter" idx="2"/>
          </p:nvPr>
        </p:nvSpPr>
        <p:spPr>
          <a:xfrm>
            <a:off x="1" y="8829969"/>
            <a:ext cx="2971800" cy="466433"/>
          </a:xfrm>
          <a:prstGeom prst="rect">
            <a:avLst/>
          </a:prstGeom>
        </p:spPr>
        <p:txBody>
          <a:bodyPr vert="horz" lIns="92885" tIns="46442" rIns="92885" bIns="464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9"/>
            <a:ext cx="2971800" cy="466433"/>
          </a:xfrm>
          <a:prstGeom prst="rect">
            <a:avLst/>
          </a:prstGeom>
        </p:spPr>
        <p:txBody>
          <a:bodyPr vert="horz" lIns="92885" tIns="46442" rIns="92885" bIns="46442" rtlCol="0" anchor="b"/>
          <a:lstStyle>
            <a:lvl1pPr algn="r">
              <a:defRPr sz="1200"/>
            </a:lvl1pPr>
          </a:lstStyle>
          <a:p>
            <a:fld id="{D87E0F64-83D5-4F51-A8A3-2E078C2D3C6E}" type="slidenum">
              <a:rPr lang="en-US" smtClean="0"/>
              <a:t>‹#›</a:t>
            </a:fld>
            <a:endParaRPr lang="en-US" dirty="0"/>
          </a:p>
        </p:txBody>
      </p:sp>
    </p:spTree>
    <p:extLst>
      <p:ext uri="{BB962C8B-B14F-4D97-AF65-F5344CB8AC3E}">
        <p14:creationId xmlns:p14="http://schemas.microsoft.com/office/powerpoint/2010/main" val="376306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2885" tIns="46442" rIns="92885" bIns="46442" rtlCol="0"/>
          <a:lstStyle>
            <a:lvl1pPr algn="r">
              <a:defRPr sz="1200"/>
            </a:lvl1pPr>
          </a:lstStyle>
          <a:p>
            <a:fld id="{8BDCEC89-CFE8-4923-A424-23D116E114F1}" type="datetimeFigureOut">
              <a:rPr lang="en-US" smtClean="0"/>
              <a:pPr/>
              <a:t>11/15/2018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2885" tIns="46442" rIns="92885" bIns="464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885" tIns="46442" rIns="92885" bIns="46442" rtlCol="0" anchor="b"/>
          <a:lstStyle>
            <a:lvl1pPr algn="l">
              <a:defRPr sz="1200"/>
            </a:lvl1pPr>
          </a:lstStyle>
          <a:p>
            <a:r>
              <a:rPr lang="en-US" dirty="0"/>
              <a:t>Office of Community Services, Division of Energy Assistance</a:t>
            </a:r>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885" tIns="46442" rIns="92885" bIns="46442" rtlCol="0" anchor="b"/>
          <a:lstStyle>
            <a:lvl1pPr algn="r">
              <a:defRPr sz="1200"/>
            </a:lvl1pPr>
          </a:lstStyle>
          <a:p>
            <a:fld id="{A823A3BD-D6B1-4A3E-906B-882F0A098F2F}" type="slidenum">
              <a:rPr lang="en-US" smtClean="0"/>
              <a:pPr/>
              <a:t>‹#›</a:t>
            </a:fld>
            <a:endParaRPr lang="en-US" dirty="0"/>
          </a:p>
        </p:txBody>
      </p:sp>
    </p:spTree>
    <p:extLst>
      <p:ext uri="{BB962C8B-B14F-4D97-AF65-F5344CB8AC3E}">
        <p14:creationId xmlns:p14="http://schemas.microsoft.com/office/powerpoint/2010/main" val="15584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a:t>
            </a:fld>
            <a:endParaRPr lang="en-US" dirty="0"/>
          </a:p>
        </p:txBody>
      </p:sp>
    </p:spTree>
    <p:extLst>
      <p:ext uri="{BB962C8B-B14F-4D97-AF65-F5344CB8AC3E}">
        <p14:creationId xmlns:p14="http://schemas.microsoft.com/office/powerpoint/2010/main" val="271725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93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12</a:t>
            </a:fld>
            <a:endParaRPr lang="en-US" dirty="0"/>
          </a:p>
        </p:txBody>
      </p:sp>
    </p:spTree>
    <p:extLst>
      <p:ext uri="{BB962C8B-B14F-4D97-AF65-F5344CB8AC3E}">
        <p14:creationId xmlns:p14="http://schemas.microsoft.com/office/powerpoint/2010/main" val="278931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13</a:t>
            </a:fld>
            <a:endParaRPr lang="en-US" dirty="0"/>
          </a:p>
        </p:txBody>
      </p:sp>
    </p:spTree>
    <p:extLst>
      <p:ext uri="{BB962C8B-B14F-4D97-AF65-F5344CB8AC3E}">
        <p14:creationId xmlns:p14="http://schemas.microsoft.com/office/powerpoint/2010/main" val="108083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14</a:t>
            </a:fld>
            <a:endParaRPr lang="en-US" dirty="0"/>
          </a:p>
        </p:txBody>
      </p:sp>
    </p:spTree>
    <p:extLst>
      <p:ext uri="{BB962C8B-B14F-4D97-AF65-F5344CB8AC3E}">
        <p14:creationId xmlns:p14="http://schemas.microsoft.com/office/powerpoint/2010/main" val="189900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15</a:t>
            </a:fld>
            <a:endParaRPr lang="en-US" dirty="0"/>
          </a:p>
        </p:txBody>
      </p:sp>
    </p:spTree>
    <p:extLst>
      <p:ext uri="{BB962C8B-B14F-4D97-AF65-F5344CB8AC3E}">
        <p14:creationId xmlns:p14="http://schemas.microsoft.com/office/powerpoint/2010/main" val="3963568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16</a:t>
            </a:fld>
            <a:endParaRPr lang="en-US" dirty="0"/>
          </a:p>
        </p:txBody>
      </p:sp>
    </p:spTree>
    <p:extLst>
      <p:ext uri="{BB962C8B-B14F-4D97-AF65-F5344CB8AC3E}">
        <p14:creationId xmlns:p14="http://schemas.microsoft.com/office/powerpoint/2010/main" val="203972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17</a:t>
            </a:fld>
            <a:endParaRPr lang="en-US" dirty="0"/>
          </a:p>
        </p:txBody>
      </p:sp>
    </p:spTree>
    <p:extLst>
      <p:ext uri="{BB962C8B-B14F-4D97-AF65-F5344CB8AC3E}">
        <p14:creationId xmlns:p14="http://schemas.microsoft.com/office/powerpoint/2010/main" val="265399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18</a:t>
            </a:fld>
            <a:endParaRPr lang="en-US" dirty="0"/>
          </a:p>
        </p:txBody>
      </p:sp>
    </p:spTree>
    <p:extLst>
      <p:ext uri="{BB962C8B-B14F-4D97-AF65-F5344CB8AC3E}">
        <p14:creationId xmlns:p14="http://schemas.microsoft.com/office/powerpoint/2010/main" val="237952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19</a:t>
            </a:fld>
            <a:endParaRPr lang="en-US" dirty="0"/>
          </a:p>
        </p:txBody>
      </p:sp>
    </p:spTree>
    <p:extLst>
      <p:ext uri="{BB962C8B-B14F-4D97-AF65-F5344CB8AC3E}">
        <p14:creationId xmlns:p14="http://schemas.microsoft.com/office/powerpoint/2010/main" val="226305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20</a:t>
            </a:fld>
            <a:endParaRPr lang="en-US" dirty="0"/>
          </a:p>
        </p:txBody>
      </p:sp>
    </p:spTree>
    <p:extLst>
      <p:ext uri="{BB962C8B-B14F-4D97-AF65-F5344CB8AC3E}">
        <p14:creationId xmlns:p14="http://schemas.microsoft.com/office/powerpoint/2010/main" val="13804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2</a:t>
            </a:fld>
            <a:endParaRPr lang="en-US" dirty="0"/>
          </a:p>
        </p:txBody>
      </p:sp>
    </p:spTree>
    <p:extLst>
      <p:ext uri="{BB962C8B-B14F-4D97-AF65-F5344CB8AC3E}">
        <p14:creationId xmlns:p14="http://schemas.microsoft.com/office/powerpoint/2010/main" val="385690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21</a:t>
            </a:fld>
            <a:endParaRPr lang="en-US" dirty="0"/>
          </a:p>
        </p:txBody>
      </p:sp>
    </p:spTree>
    <p:extLst>
      <p:ext uri="{BB962C8B-B14F-4D97-AF65-F5344CB8AC3E}">
        <p14:creationId xmlns:p14="http://schemas.microsoft.com/office/powerpoint/2010/main" val="57358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38</a:t>
            </a:fld>
            <a:endParaRPr lang="en-US" dirty="0"/>
          </a:p>
        </p:txBody>
      </p:sp>
    </p:spTree>
    <p:extLst>
      <p:ext uri="{BB962C8B-B14F-4D97-AF65-F5344CB8AC3E}">
        <p14:creationId xmlns:p14="http://schemas.microsoft.com/office/powerpoint/2010/main" val="2792887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44</a:t>
            </a:fld>
            <a:endParaRPr lang="en-US" dirty="0"/>
          </a:p>
        </p:txBody>
      </p:sp>
    </p:spTree>
    <p:extLst>
      <p:ext uri="{BB962C8B-B14F-4D97-AF65-F5344CB8AC3E}">
        <p14:creationId xmlns:p14="http://schemas.microsoft.com/office/powerpoint/2010/main" val="355492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47</a:t>
            </a:fld>
            <a:endParaRPr lang="en-US" dirty="0"/>
          </a:p>
        </p:txBody>
      </p:sp>
    </p:spTree>
    <p:extLst>
      <p:ext uri="{BB962C8B-B14F-4D97-AF65-F5344CB8AC3E}">
        <p14:creationId xmlns:p14="http://schemas.microsoft.com/office/powerpoint/2010/main" val="429352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72</a:t>
            </a:fld>
            <a:endParaRPr lang="en-US" dirty="0"/>
          </a:p>
        </p:txBody>
      </p:sp>
    </p:spTree>
    <p:extLst>
      <p:ext uri="{BB962C8B-B14F-4D97-AF65-F5344CB8AC3E}">
        <p14:creationId xmlns:p14="http://schemas.microsoft.com/office/powerpoint/2010/main" val="349626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74</a:t>
            </a:fld>
            <a:endParaRPr lang="en-US" dirty="0"/>
          </a:p>
        </p:txBody>
      </p:sp>
    </p:spTree>
    <p:extLst>
      <p:ext uri="{BB962C8B-B14F-4D97-AF65-F5344CB8AC3E}">
        <p14:creationId xmlns:p14="http://schemas.microsoft.com/office/powerpoint/2010/main" val="214678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3A3BD-D6B1-4A3E-906B-882F0A098F2F}" type="slidenum">
              <a:rPr lang="en-US" smtClean="0"/>
              <a:pPr/>
              <a:t>78</a:t>
            </a:fld>
            <a:endParaRPr lang="en-US" dirty="0"/>
          </a:p>
        </p:txBody>
      </p:sp>
    </p:spTree>
    <p:extLst>
      <p:ext uri="{BB962C8B-B14F-4D97-AF65-F5344CB8AC3E}">
        <p14:creationId xmlns:p14="http://schemas.microsoft.com/office/powerpoint/2010/main" val="1651320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3A3BD-D6B1-4A3E-906B-882F0A098F2F}" type="slidenum">
              <a:rPr lang="en-US" smtClean="0"/>
              <a:pPr/>
              <a:t>79</a:t>
            </a:fld>
            <a:endParaRPr lang="en-US" dirty="0"/>
          </a:p>
        </p:txBody>
      </p:sp>
    </p:spTree>
    <p:extLst>
      <p:ext uri="{BB962C8B-B14F-4D97-AF65-F5344CB8AC3E}">
        <p14:creationId xmlns:p14="http://schemas.microsoft.com/office/powerpoint/2010/main" val="341201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83</a:t>
            </a:fld>
            <a:endParaRPr lang="en-US" dirty="0"/>
          </a:p>
        </p:txBody>
      </p:sp>
    </p:spTree>
    <p:extLst>
      <p:ext uri="{BB962C8B-B14F-4D97-AF65-F5344CB8AC3E}">
        <p14:creationId xmlns:p14="http://schemas.microsoft.com/office/powerpoint/2010/main" val="2158437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3A3BD-D6B1-4A3E-906B-882F0A098F2F}" type="slidenum">
              <a:rPr lang="en-US" smtClean="0"/>
              <a:pPr/>
              <a:t>88</a:t>
            </a:fld>
            <a:endParaRPr lang="en-US" dirty="0"/>
          </a:p>
        </p:txBody>
      </p:sp>
    </p:spTree>
    <p:extLst>
      <p:ext uri="{BB962C8B-B14F-4D97-AF65-F5344CB8AC3E}">
        <p14:creationId xmlns:p14="http://schemas.microsoft.com/office/powerpoint/2010/main" val="103535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4</a:t>
            </a:fld>
            <a:endParaRPr lang="en-US" dirty="0"/>
          </a:p>
        </p:txBody>
      </p:sp>
    </p:spTree>
    <p:extLst>
      <p:ext uri="{BB962C8B-B14F-4D97-AF65-F5344CB8AC3E}">
        <p14:creationId xmlns:p14="http://schemas.microsoft.com/office/powerpoint/2010/main" val="1167493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96</a:t>
            </a:fld>
            <a:endParaRPr lang="en-US" dirty="0"/>
          </a:p>
        </p:txBody>
      </p:sp>
    </p:spTree>
    <p:extLst>
      <p:ext uri="{BB962C8B-B14F-4D97-AF65-F5344CB8AC3E}">
        <p14:creationId xmlns:p14="http://schemas.microsoft.com/office/powerpoint/2010/main" val="3842758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105</a:t>
            </a:fld>
            <a:endParaRPr lang="en-US" dirty="0"/>
          </a:p>
        </p:txBody>
      </p:sp>
    </p:spTree>
    <p:extLst>
      <p:ext uri="{BB962C8B-B14F-4D97-AF65-F5344CB8AC3E}">
        <p14:creationId xmlns:p14="http://schemas.microsoft.com/office/powerpoint/2010/main" val="1316561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114</a:t>
            </a:fld>
            <a:endParaRPr lang="en-US" dirty="0"/>
          </a:p>
        </p:txBody>
      </p:sp>
    </p:spTree>
    <p:extLst>
      <p:ext uri="{BB962C8B-B14F-4D97-AF65-F5344CB8AC3E}">
        <p14:creationId xmlns:p14="http://schemas.microsoft.com/office/powerpoint/2010/main" val="1600853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3A3BD-D6B1-4A3E-906B-882F0A098F2F}" type="slidenum">
              <a:rPr lang="en-US" smtClean="0"/>
              <a:pPr/>
              <a:t>120</a:t>
            </a:fld>
            <a:endParaRPr lang="en-US" dirty="0"/>
          </a:p>
        </p:txBody>
      </p:sp>
    </p:spTree>
    <p:extLst>
      <p:ext uri="{BB962C8B-B14F-4D97-AF65-F5344CB8AC3E}">
        <p14:creationId xmlns:p14="http://schemas.microsoft.com/office/powerpoint/2010/main" val="999643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123</a:t>
            </a:fld>
            <a:endParaRPr lang="en-US" dirty="0"/>
          </a:p>
        </p:txBody>
      </p:sp>
    </p:spTree>
    <p:extLst>
      <p:ext uri="{BB962C8B-B14F-4D97-AF65-F5344CB8AC3E}">
        <p14:creationId xmlns:p14="http://schemas.microsoft.com/office/powerpoint/2010/main" val="313470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126</a:t>
            </a:fld>
            <a:endParaRPr lang="en-US" dirty="0"/>
          </a:p>
        </p:txBody>
      </p:sp>
    </p:spTree>
    <p:extLst>
      <p:ext uri="{BB962C8B-B14F-4D97-AF65-F5344CB8AC3E}">
        <p14:creationId xmlns:p14="http://schemas.microsoft.com/office/powerpoint/2010/main" val="2372249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127</a:t>
            </a:fld>
            <a:endParaRPr lang="en-US" dirty="0"/>
          </a:p>
        </p:txBody>
      </p:sp>
    </p:spTree>
    <p:extLst>
      <p:ext uri="{BB962C8B-B14F-4D97-AF65-F5344CB8AC3E}">
        <p14:creationId xmlns:p14="http://schemas.microsoft.com/office/powerpoint/2010/main" val="929924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128</a:t>
            </a:fld>
            <a:endParaRPr lang="en-US" dirty="0"/>
          </a:p>
        </p:txBody>
      </p:sp>
    </p:spTree>
    <p:extLst>
      <p:ext uri="{BB962C8B-B14F-4D97-AF65-F5344CB8AC3E}">
        <p14:creationId xmlns:p14="http://schemas.microsoft.com/office/powerpoint/2010/main" val="398916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823A3BD-D6B1-4A3E-906B-882F0A098F2F}" type="slidenum">
              <a:rPr lang="en-US" smtClean="0"/>
              <a:pPr/>
              <a:t>5</a:t>
            </a:fld>
            <a:endParaRPr lang="en-US" dirty="0"/>
          </a:p>
        </p:txBody>
      </p:sp>
    </p:spTree>
    <p:extLst>
      <p:ext uri="{BB962C8B-B14F-4D97-AF65-F5344CB8AC3E}">
        <p14:creationId xmlns:p14="http://schemas.microsoft.com/office/powerpoint/2010/main" val="22358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6</a:t>
            </a:fld>
            <a:endParaRPr lang="en-US" dirty="0"/>
          </a:p>
        </p:txBody>
      </p:sp>
    </p:spTree>
    <p:extLst>
      <p:ext uri="{BB962C8B-B14F-4D97-AF65-F5344CB8AC3E}">
        <p14:creationId xmlns:p14="http://schemas.microsoft.com/office/powerpoint/2010/main" val="215843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7</a:t>
            </a:fld>
            <a:endParaRPr lang="en-US" dirty="0"/>
          </a:p>
        </p:txBody>
      </p:sp>
    </p:spTree>
    <p:extLst>
      <p:ext uri="{BB962C8B-B14F-4D97-AF65-F5344CB8AC3E}">
        <p14:creationId xmlns:p14="http://schemas.microsoft.com/office/powerpoint/2010/main" val="403545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8</a:t>
            </a:fld>
            <a:endParaRPr lang="en-US" dirty="0"/>
          </a:p>
        </p:txBody>
      </p:sp>
    </p:spTree>
    <p:extLst>
      <p:ext uri="{BB962C8B-B14F-4D97-AF65-F5344CB8AC3E}">
        <p14:creationId xmlns:p14="http://schemas.microsoft.com/office/powerpoint/2010/main" val="80206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3A3BD-D6B1-4A3E-906B-882F0A098F2F}" type="slidenum">
              <a:rPr lang="en-US" smtClean="0"/>
              <a:pPr/>
              <a:t>9</a:t>
            </a:fld>
            <a:endParaRPr lang="en-US" dirty="0"/>
          </a:p>
        </p:txBody>
      </p:sp>
    </p:spTree>
    <p:extLst>
      <p:ext uri="{BB962C8B-B14F-4D97-AF65-F5344CB8AC3E}">
        <p14:creationId xmlns:p14="http://schemas.microsoft.com/office/powerpoint/2010/main" val="283400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3A3BD-D6B1-4A3E-906B-882F0A098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050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3" name="Rounded Rectangle 12"/>
          <p:cNvSpPr/>
          <p:nvPr/>
        </p:nvSpPr>
        <p:spPr>
          <a:xfrm>
            <a:off x="65313" y="69755"/>
            <a:ext cx="9013372"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lumMod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Date Placeholder 27"/>
          <p:cNvSpPr>
            <a:spLocks noGrp="1"/>
          </p:cNvSpPr>
          <p:nvPr>
            <p:ph type="dt" sz="half" idx="10"/>
          </p:nvPr>
        </p:nvSpPr>
        <p:spPr/>
        <p:txBody>
          <a:bodyPr/>
          <a:lstStyle/>
          <a:p>
            <a:fld id="{CC02AEC8-E0E9-4623-AD0E-AD7B825E3A8D}" type="datetime1">
              <a:rPr lang="en-US" smtClean="0"/>
              <a:pPr/>
              <a:t>11/15/2018</a:t>
            </a:fld>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32540F5-BE53-4980-ABDE-DC5A5DE073AE}"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endParaRPr kumimoji="0" lang="en-US" dirty="0"/>
          </a:p>
        </p:txBody>
      </p:sp>
      <p:pic>
        <p:nvPicPr>
          <p:cNvPr id="15" name="Picture 14" descr="HHS and ACF logos"/>
          <p:cNvPicPr>
            <a:picLocks noChangeAspect="1"/>
          </p:cNvPicPr>
          <p:nvPr userDrawn="1"/>
        </p:nvPicPr>
        <p:blipFill>
          <a:blip r:embed="rId2" cstate="print"/>
          <a:stretch>
            <a:fillRect/>
          </a:stretch>
        </p:blipFill>
        <p:spPr>
          <a:xfrm>
            <a:off x="2590800" y="4953000"/>
            <a:ext cx="4106616" cy="838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84B45E9-2B42-4DCB-BDEF-BF058FBEEDFB}" type="datetime1">
              <a:rPr lang="en-US" smtClean="0"/>
              <a:pPr/>
              <a:t>11/15/2018</a:t>
            </a:fld>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00200" cy="5851525"/>
          </a:xfrm>
        </p:spPr>
        <p:txBody>
          <a:bodyPr vert="eaVert">
            <a:normAutofit/>
          </a:bodyPr>
          <a:lstStyle>
            <a:lvl1pPr>
              <a:defRPr sz="3600"/>
            </a:lvl1pPr>
          </a:lstStyle>
          <a:p>
            <a:r>
              <a:rPr kumimoji="0" lang="en-US"/>
              <a:t>Click to edit Master title style</a:t>
            </a:r>
            <a:endParaRPr kumimoji="0" lang="en-US" dirty="0"/>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D3B4EA-2DCD-429D-BF95-C53571A45301}" type="datetime1">
              <a:rPr lang="en-US" smtClean="0"/>
              <a:pPr/>
              <a:t>11/15/2018</a:t>
            </a:fld>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C19F33A-6118-41BE-AD03-789BC2CCB868}" type="datetime1">
              <a:rPr lang="en-US" smtClean="0"/>
              <a:pPr/>
              <a:t>11/15/2018</a:t>
            </a:fld>
            <a:endParaRPr lang="en-US" dirty="0"/>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32540F5-BE53-4980-ABDE-DC5A5DE073AE}"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ounded Rectangle 9"/>
          <p:cNvSpPr/>
          <p:nvPr/>
        </p:nvSpPr>
        <p:spPr>
          <a:xfrm>
            <a:off x="65313" y="69755"/>
            <a:ext cx="9013372" cy="6692201"/>
          </a:xfrm>
          <a:prstGeom prst="roundRect">
            <a:avLst>
              <a:gd name="adj" fmla="val 4929"/>
            </a:avLst>
          </a:prstGeom>
          <a:solidFill>
            <a:schemeClr val="accent4">
              <a:lumMod val="60000"/>
              <a:lumOff val="40000"/>
            </a:schemeClr>
          </a:solid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solidFill>
                  <a:schemeClr val="tx1"/>
                </a:solidFill>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2">
                    <a:lumMod val="2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2">
                    <a:lumMod val="25000"/>
                  </a:schemeClr>
                </a:solidFill>
              </a:defRPr>
            </a:lvl1pPr>
          </a:lstStyle>
          <a:p>
            <a:fld id="{D4B7C761-8C20-41C5-9020-E8407943EA5A}" type="datetime1">
              <a:rPr lang="en-US" smtClean="0"/>
              <a:pPr/>
              <a:t>11/15/2018</a:t>
            </a:fld>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232540F5-BE53-4980-ABDE-DC5A5DE073AE}" type="slidenum">
              <a:rPr lang="en-US" smtClean="0"/>
              <a:pPr/>
              <a:t>‹#›</a:t>
            </a:fld>
            <a:endParaRPr lang="en-US" dirty="0"/>
          </a:p>
        </p:txBody>
      </p:sp>
      <p:pic>
        <p:nvPicPr>
          <p:cNvPr id="13" name="Picture 12" descr="HHS and ACF logos"/>
          <p:cNvPicPr>
            <a:picLocks noChangeAspect="1"/>
          </p:cNvPicPr>
          <p:nvPr userDrawn="1"/>
        </p:nvPicPr>
        <p:blipFill>
          <a:blip r:embed="rId2" cstate="print"/>
          <a:stretch>
            <a:fillRect/>
          </a:stretch>
        </p:blipFill>
        <p:spPr>
          <a:xfrm>
            <a:off x="5334000" y="228600"/>
            <a:ext cx="3185057" cy="650101"/>
          </a:xfrm>
          <a:prstGeom prst="rect">
            <a:avLst/>
          </a:prstGeom>
        </p:spPr>
      </p:pic>
      <p:sp>
        <p:nvSpPr>
          <p:cNvPr id="15" name="Picture Placeholder 14"/>
          <p:cNvSpPr>
            <a:spLocks noGrp="1"/>
          </p:cNvSpPr>
          <p:nvPr>
            <p:ph type="pic" sz="quarter" idx="13"/>
          </p:nvPr>
        </p:nvSpPr>
        <p:spPr>
          <a:xfrm>
            <a:off x="838200" y="4114800"/>
            <a:ext cx="2743200" cy="1143000"/>
          </a:xfrm>
        </p:spPr>
        <p:txBody>
          <a:bodyPr/>
          <a:lstStyle/>
          <a:p>
            <a:r>
              <a:rPr lang="en-US" dirty="0"/>
              <a:t>Click icon to add picture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1674B15-1D77-4594-A64D-1C62F5AEF711}" type="datetime1">
              <a:rPr lang="en-US" smtClean="0"/>
              <a:pPr/>
              <a:t>11/15/2018</a:t>
            </a:fld>
            <a:endParaRPr lang="en-US" dirty="0"/>
          </a:p>
        </p:txBody>
      </p:sp>
      <p:sp>
        <p:nvSpPr>
          <p:cNvPr id="6" name="Footer Placeholder 5"/>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32540F5-BE53-4980-ABDE-DC5A5DE073AE}"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tx2">
                    <a:lumMod val="2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553CA75-BE76-4C4D-85AA-84D0E35B137C}" type="datetime1">
              <a:rPr lang="en-US" smtClean="0"/>
              <a:pPr/>
              <a:t>11/15/2018</a:t>
            </a:fld>
            <a:endParaRPr lang="en-US" dirty="0"/>
          </a:p>
        </p:txBody>
      </p:sp>
      <p:sp>
        <p:nvSpPr>
          <p:cNvPr id="8" name="Footer Placeholder 7"/>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32540F5-BE53-4980-ABDE-DC5A5DE073AE}"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2F9953F9-47A5-4552-AC6B-B8ACE4E4B703}" type="datetime1">
              <a:rPr lang="en-US" smtClean="0"/>
              <a:pPr/>
              <a:t>11/15/2018</a:t>
            </a:fld>
            <a:endParaRPr lang="en-US" dirty="0"/>
          </a:p>
        </p:txBody>
      </p:sp>
      <p:sp>
        <p:nvSpPr>
          <p:cNvPr id="4" name="Footer Placeholder 3"/>
          <p:cNvSpPr>
            <a:spLocks noGrp="1"/>
          </p:cNvSpPr>
          <p:nvPr>
            <p:ph type="ftr" sz="quarter" idx="11"/>
          </p:nvPr>
        </p:nvSpPr>
        <p:spPr>
          <a:xfrm>
            <a:off x="914400" y="6172200"/>
            <a:ext cx="3962400" cy="457200"/>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a:t>
            </a:fld>
            <a:endParaRPr lang="en-US" dirty="0"/>
          </a:p>
        </p:txBody>
      </p:sp>
      <p:pic>
        <p:nvPicPr>
          <p:cNvPr id="6" name="Picture 5" descr="ACF logo"/>
          <p:cNvPicPr>
            <a:picLocks noChangeAspect="1"/>
          </p:cNvPicPr>
          <p:nvPr userDrawn="1"/>
        </p:nvPicPr>
        <p:blipFill>
          <a:blip r:embed="rId2" cstate="print"/>
          <a:stretch>
            <a:fillRect/>
          </a:stretch>
        </p:blipFill>
        <p:spPr>
          <a:xfrm>
            <a:off x="304800" y="304800"/>
            <a:ext cx="534992" cy="9784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0166F-270A-430A-B7B6-5A5211F92A8D}" type="datetime1">
              <a:rPr lang="en-US" smtClean="0"/>
              <a:pPr/>
              <a:t>11/15/2018</a:t>
            </a:fld>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29048EF-E2DE-4DED-BA38-A23A19A8CE6D}" type="datetime1">
              <a:rPr lang="en-US" smtClean="0"/>
              <a:pPr/>
              <a:t>11/15/2018</a:t>
            </a:fld>
            <a:endParaRPr lang="en-US" dirty="0"/>
          </a:p>
        </p:txBody>
      </p:sp>
      <p:sp>
        <p:nvSpPr>
          <p:cNvPr id="7" name="Slide Number Placeholder 6"/>
          <p:cNvSpPr>
            <a:spLocks noGrp="1"/>
          </p:cNvSpPr>
          <p:nvPr>
            <p:ph type="sldNum" sz="quarter" idx="12"/>
          </p:nvPr>
        </p:nvSpPr>
        <p:spPr/>
        <p:txBody>
          <a:bodyPr/>
          <a:lstStyle/>
          <a:p>
            <a:fld id="{232540F5-BE53-4980-ABDE-DC5A5DE073AE}"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2" name="Picture 11" descr="HHS and ACF logos"/>
          <p:cNvPicPr>
            <a:picLocks noChangeAspect="1"/>
          </p:cNvPicPr>
          <p:nvPr userDrawn="1"/>
        </p:nvPicPr>
        <p:blipFill>
          <a:blip r:embed="rId2" cstate="print"/>
          <a:stretch>
            <a:fillRect/>
          </a:stretch>
        </p:blipFill>
        <p:spPr>
          <a:xfrm>
            <a:off x="914400" y="6172200"/>
            <a:ext cx="2438400" cy="4977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573975"/>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
        <p:nvSpPr>
          <p:cNvPr id="14" name="Date Placeholder 13"/>
          <p:cNvSpPr>
            <a:spLocks noGrp="1"/>
          </p:cNvSpPr>
          <p:nvPr>
            <p:ph type="dt" sz="half" idx="10"/>
          </p:nvPr>
        </p:nvSpPr>
        <p:spPr/>
        <p:txBody>
          <a:bodyPr/>
          <a:lstStyle/>
          <a:p>
            <a:fld id="{5054E3F8-9D44-4782-8AFD-15AA43072402}" type="datetime1">
              <a:rPr lang="en-US" smtClean="0"/>
              <a:pPr/>
              <a:t>11/15/2018</a:t>
            </a:fld>
            <a:endParaRPr lang="en-US" dirty="0"/>
          </a:p>
        </p:txBody>
      </p:sp>
      <p:sp>
        <p:nvSpPr>
          <p:cNvPr id="15" name="Slide Number Placeholder 14"/>
          <p:cNvSpPr>
            <a:spLocks noGrp="1"/>
          </p:cNvSpPr>
          <p:nvPr>
            <p:ph type="sldNum" sz="quarter" idx="11"/>
          </p:nvPr>
        </p:nvSpPr>
        <p:spPr/>
        <p:txBody>
          <a:bodyPr/>
          <a:lstStyle/>
          <a:p>
            <a:fld id="{232540F5-BE53-4980-ABDE-DC5A5DE073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alpha val="75000"/>
              </a:schemeClr>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ounded Rectangle 7"/>
          <p:cNvSpPr/>
          <p:nvPr/>
        </p:nvSpPr>
        <p:spPr>
          <a:xfrm>
            <a:off x="64008" y="69755"/>
            <a:ext cx="9013372" cy="6693408"/>
          </a:xfrm>
          <a:prstGeom prst="roundRect">
            <a:avLst>
              <a:gd name="adj" fmla="val 4929"/>
            </a:avLst>
          </a:prstGeom>
          <a:gradFill flip="none" rotWithShape="1">
            <a:gsLst>
              <a:gs pos="0">
                <a:schemeClr val="bg2">
                  <a:tint val="66000"/>
                  <a:satMod val="160000"/>
                </a:schemeClr>
              </a:gs>
              <a:gs pos="50000">
                <a:schemeClr val="bg2">
                  <a:tint val="44500"/>
                  <a:satMod val="160000"/>
                </a:schemeClr>
              </a:gs>
              <a:gs pos="100000">
                <a:schemeClr val="bg2">
                  <a:tint val="23500"/>
                  <a:satMod val="160000"/>
                </a:schemeClr>
              </a:gs>
            </a:gsLst>
            <a:path path="circle">
              <a:fillToRect l="50000" t="50000" r="50000" b="50000"/>
            </a:path>
            <a:tileRect/>
          </a:grad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Title Placeholder 21"/>
          <p:cNvSpPr>
            <a:spLocks noGrp="1"/>
          </p:cNvSpPr>
          <p:nvPr>
            <p:ph type="title"/>
          </p:nvPr>
        </p:nvSpPr>
        <p:spPr>
          <a:xfrm>
            <a:off x="152400" y="274638"/>
            <a:ext cx="8839200" cy="1143000"/>
          </a:xfrm>
          <a:prstGeom prst="rect">
            <a:avLst/>
          </a:prstGeom>
          <a:solidFill>
            <a:schemeClr val="accent6"/>
          </a:solidFill>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lumMod val="25000"/>
                  </a:schemeClr>
                </a:solidFill>
              </a:defRPr>
            </a:lvl1pPr>
          </a:lstStyle>
          <a:p>
            <a:fld id="{A9DCDC86-81CA-40A8-8098-24B1A073828B}" type="datetime1">
              <a:rPr lang="en-US" smtClean="0"/>
              <a:pPr/>
              <a:t>11/15/2018</a:t>
            </a:fld>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2540F5-BE53-4980-ABDE-DC5A5DE073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000" b="1" kern="1200">
          <a:solidFill>
            <a:schemeClr val="tx1"/>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f.hhs.gov/sites/default/files/ocs/liheap_at_2018_2_attachment_a_fy_17_hhrp_tinstructions_long_form.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3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www.acf.hhs.gov/sites/default/files/ocs/liheap_at_2018_2_attachment_a_fy_17_hhrp_tinstructions_long_form.pdf" TargetMode="External"/><Relationship Id="rId2" Type="http://schemas.openxmlformats.org/officeDocument/2006/relationships/hyperlink" Target="https://www.acf.hhs.gov/ocs/resource/liheap-im-2017-02-fy-2017-hhs-federal-poverty-guidelines" TargetMode="External"/><Relationship Id="rId1" Type="http://schemas.openxmlformats.org/officeDocument/2006/relationships/slideLayout" Target="../slideLayouts/slideLayout4.xml"/><Relationship Id="rId4" Type="http://schemas.openxmlformats.org/officeDocument/2006/relationships/hyperlink" Target="https://liheappm.acf.hhs.gov/data_warehouse/index.php?report=homep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liheappm.acf.hhs.gov/sites/default/files/private/grantee_tools/best_practices/Household-Report-Check-Before-You-Submit-Document.pdf" TargetMode="Externa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mailto:help@grantsolutions.gov" TargetMode="External"/><Relationship Id="rId2" Type="http://schemas.openxmlformats.org/officeDocument/2006/relationships/hyperlink" Target="https://www.grantsolutions.gov/gs" TargetMode="Externa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8" Type="http://schemas.openxmlformats.org/officeDocument/2006/relationships/hyperlink" Target="mailto:melissa@verveassociates.net" TargetMode="External"/><Relationship Id="rId3" Type="http://schemas.openxmlformats.org/officeDocument/2006/relationships/hyperlink" Target="mailto:help@grantsolutions.gov" TargetMode="External"/><Relationship Id="rId7" Type="http://schemas.openxmlformats.org/officeDocument/2006/relationships/hyperlink" Target="mailto:Julia-Stadlinger@appriseinc.org" TargetMode="External"/><Relationship Id="rId2" Type="http://schemas.openxmlformats.org/officeDocument/2006/relationships/hyperlink" Target="http://www.acf.hhs.gov/programs/ocs/resource/division-of-energy-assistance-federal-staff" TargetMode="External"/><Relationship Id="rId1" Type="http://schemas.openxmlformats.org/officeDocument/2006/relationships/slideLayout" Target="../slideLayouts/slideLayout2.xml"/><Relationship Id="rId6" Type="http://schemas.openxmlformats.org/officeDocument/2006/relationships/hyperlink" Target="mailto:Grace-Rehaut@appriseinc.org" TargetMode="External"/><Relationship Id="rId5" Type="http://schemas.openxmlformats.org/officeDocument/2006/relationships/hyperlink" Target="mailto:Jorge-MancillaUribe@appriseinc.org" TargetMode="External"/><Relationship Id="rId4" Type="http://schemas.openxmlformats.org/officeDocument/2006/relationships/hyperlink" Target="mailto:Daniel-Bausch@appriseinc.org" TargetMode="External"/></Relationships>
</file>

<file path=ppt/slides/_rels/slide1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mailto:Grace-Rehaut@appriseinc.org" TargetMode="External"/><Relationship Id="rId2" Type="http://schemas.openxmlformats.org/officeDocument/2006/relationships/hyperlink" Target="mailto:Daniel-Bausch@appriseinc.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liheappm.acf.hhs.gov/data_warehouse/index.php?report=homep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hyperlink" Target="https://www.acf.hhs.gov/ocs/resource/liheap-im-2017-02-fy-2017-hhs-federal-poverty-guidelines"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3200400"/>
            <a:ext cx="7620000" cy="1752600"/>
          </a:xfrm>
        </p:spPr>
        <p:txBody>
          <a:bodyPr>
            <a:normAutofit fontScale="25000" lnSpcReduction="20000"/>
          </a:bodyPr>
          <a:lstStyle/>
          <a:p>
            <a:r>
              <a:rPr lang="en-US" sz="4800" b="1" dirty="0"/>
              <a:t>LIHEAP Webinar hosted by the Office of Community Services (OCS) in the Administration for Families and Children (ACF) presented by APPRISE under contract to OCS</a:t>
            </a:r>
          </a:p>
          <a:p>
            <a:endParaRPr lang="en-US" sz="2000" b="1" dirty="0">
              <a:solidFill>
                <a:schemeClr val="accent6">
                  <a:lumMod val="50000"/>
                </a:schemeClr>
              </a:solidFill>
            </a:endParaRPr>
          </a:p>
          <a:p>
            <a:r>
              <a:rPr lang="en-US" sz="4800" b="1" dirty="0">
                <a:solidFill>
                  <a:schemeClr val="accent6">
                    <a:lumMod val="75000"/>
                  </a:schemeClr>
                </a:solidFill>
              </a:rPr>
              <a:t>November 15, 2018</a:t>
            </a:r>
          </a:p>
          <a:p>
            <a:endParaRPr lang="en-US" sz="1200" dirty="0"/>
          </a:p>
          <a:p>
            <a:pPr>
              <a:lnSpc>
                <a:spcPct val="120000"/>
              </a:lnSpc>
              <a:spcBef>
                <a:spcPts val="0"/>
              </a:spcBef>
            </a:pPr>
            <a:r>
              <a:rPr lang="en-US" sz="4800" b="1" dirty="0"/>
              <a:t>Welcome:</a:t>
            </a:r>
          </a:p>
          <a:p>
            <a:pPr>
              <a:lnSpc>
                <a:spcPct val="120000"/>
              </a:lnSpc>
              <a:spcBef>
                <a:spcPts val="0"/>
              </a:spcBef>
            </a:pPr>
            <a:r>
              <a:rPr lang="en-US" sz="4800" dirty="0">
                <a:solidFill>
                  <a:schemeClr val="accent1">
                    <a:lumMod val="50000"/>
                  </a:schemeClr>
                </a:solidFill>
              </a:rPr>
              <a:t>Vikki Pretlow (OCS Staff)</a:t>
            </a:r>
          </a:p>
          <a:p>
            <a:pPr>
              <a:lnSpc>
                <a:spcPct val="120000"/>
              </a:lnSpc>
              <a:spcBef>
                <a:spcPts val="0"/>
              </a:spcBef>
            </a:pPr>
            <a:endParaRPr lang="en-US" sz="1600" b="1" dirty="0"/>
          </a:p>
          <a:p>
            <a:pPr>
              <a:lnSpc>
                <a:spcPct val="120000"/>
              </a:lnSpc>
              <a:spcBef>
                <a:spcPts val="0"/>
              </a:spcBef>
            </a:pPr>
            <a:r>
              <a:rPr lang="en-US" sz="4800" b="1" dirty="0"/>
              <a:t>Presenters</a:t>
            </a:r>
            <a:r>
              <a:rPr lang="en-US" sz="4800" dirty="0"/>
              <a:t>:</a:t>
            </a:r>
          </a:p>
          <a:p>
            <a:pPr>
              <a:lnSpc>
                <a:spcPct val="120000"/>
              </a:lnSpc>
              <a:spcBef>
                <a:spcPts val="0"/>
              </a:spcBef>
            </a:pPr>
            <a:r>
              <a:rPr lang="en-US" sz="4800" dirty="0"/>
              <a:t>Dan Bausch (APPRISE)</a:t>
            </a:r>
          </a:p>
          <a:p>
            <a:pPr>
              <a:lnSpc>
                <a:spcPct val="120000"/>
              </a:lnSpc>
              <a:spcBef>
                <a:spcPts val="0"/>
              </a:spcBef>
            </a:pPr>
            <a:r>
              <a:rPr lang="en-US" sz="4800" dirty="0"/>
              <a:t>Grace Rehaut (APPRISE)</a:t>
            </a:r>
          </a:p>
        </p:txBody>
      </p:sp>
      <p:sp>
        <p:nvSpPr>
          <p:cNvPr id="3" name="Title 2"/>
          <p:cNvSpPr>
            <a:spLocks noGrp="1"/>
          </p:cNvSpPr>
          <p:nvPr>
            <p:ph type="ctrTitle"/>
          </p:nvPr>
        </p:nvSpPr>
        <p:spPr/>
        <p:txBody>
          <a:bodyPr>
            <a:normAutofit/>
          </a:bodyPr>
          <a:lstStyle/>
          <a:p>
            <a:r>
              <a:rPr lang="en-US" sz="3400" dirty="0"/>
              <a:t>Step-By-Step Overview of the </a:t>
            </a:r>
            <a:br>
              <a:rPr lang="en-US" sz="3400" dirty="0"/>
            </a:br>
            <a:r>
              <a:rPr lang="en-US" sz="3400" dirty="0"/>
              <a:t>FY 2018 Household Report</a:t>
            </a:r>
          </a:p>
        </p:txBody>
      </p:sp>
    </p:spTree>
    <p:extLst>
      <p:ext uri="{BB962C8B-B14F-4D97-AF65-F5344CB8AC3E}">
        <p14:creationId xmlns:p14="http://schemas.microsoft.com/office/powerpoint/2010/main" val="338710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Update on the FY 2018 Report </a:t>
            </a:r>
            <a:br>
              <a:rPr lang="en-US" dirty="0"/>
            </a:br>
            <a:r>
              <a:rPr lang="en-US" sz="3600" i="1" dirty="0"/>
              <a:t>Status &amp; Due Date</a:t>
            </a:r>
            <a:endParaRPr lang="en-US" i="1" dirty="0"/>
          </a:p>
        </p:txBody>
      </p:sp>
      <p:sp>
        <p:nvSpPr>
          <p:cNvPr id="8" name="Content Placeholder 7"/>
          <p:cNvSpPr>
            <a:spLocks noGrp="1"/>
          </p:cNvSpPr>
          <p:nvPr>
            <p:ph sz="quarter" idx="1"/>
          </p:nvPr>
        </p:nvSpPr>
        <p:spPr>
          <a:xfrm>
            <a:off x="146304" y="1447800"/>
            <a:ext cx="8769096" cy="5029200"/>
          </a:xfrm>
        </p:spPr>
        <p:txBody>
          <a:bodyPr>
            <a:normAutofit/>
          </a:bodyPr>
          <a:lstStyle/>
          <a:p>
            <a:pPr marL="320040" lvl="1" indent="0">
              <a:buNone/>
            </a:pPr>
            <a:endParaRPr lang="en-US" sz="800" dirty="0"/>
          </a:p>
          <a:p>
            <a:pPr lvl="1"/>
            <a:r>
              <a:rPr lang="en-US" sz="2000" dirty="0"/>
              <a:t>Approval for the Household Report form expired on October 31</a:t>
            </a:r>
            <a:r>
              <a:rPr lang="en-US" sz="2000" baseline="30000" dirty="0"/>
              <a:t>st</a:t>
            </a:r>
            <a:r>
              <a:rPr lang="en-US" sz="2000" dirty="0"/>
              <a:t>. The Office of Management and Budget (OMB) is currently reviewing a request to renew the Household Report for three more years.</a:t>
            </a:r>
          </a:p>
          <a:p>
            <a:pPr marL="320040" lvl="1" indent="0">
              <a:buNone/>
            </a:pPr>
            <a:endParaRPr lang="en-US" sz="600" dirty="0"/>
          </a:p>
          <a:p>
            <a:pPr lvl="1"/>
            <a:r>
              <a:rPr lang="en-US" sz="2000" dirty="0"/>
              <a:t>OMB is expected to approve the renewal of the Household Report in December. </a:t>
            </a:r>
          </a:p>
          <a:p>
            <a:pPr lvl="1"/>
            <a:endParaRPr lang="en-US" sz="600" dirty="0"/>
          </a:p>
          <a:p>
            <a:pPr lvl="1"/>
            <a:r>
              <a:rPr lang="en-US" sz="2000" dirty="0"/>
              <a:t>Upon approval by OMB, HHS will publish an Action Transmittal with the final due date and instructions for accessing and submitting the form in OLDC.</a:t>
            </a:r>
          </a:p>
          <a:p>
            <a:pPr lvl="1"/>
            <a:endParaRPr lang="en-US" sz="600" dirty="0"/>
          </a:p>
          <a:p>
            <a:pPr lvl="1"/>
            <a:r>
              <a:rPr lang="en-US" sz="2000" b="1" dirty="0"/>
              <a:t>Grantees are encouraged to prepare their final data for submission in anticipation of a December due date.  </a:t>
            </a:r>
            <a:endParaRPr lang="en-US" sz="600" dirty="0"/>
          </a:p>
          <a:p>
            <a:pPr lvl="1"/>
            <a:endParaRPr lang="en-US" sz="600" dirty="0"/>
          </a:p>
          <a:p>
            <a:pPr lvl="1"/>
            <a:endParaRPr lang="en-US" sz="7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6" name="TextBox 5">
            <a:extLst>
              <a:ext uri="{FF2B5EF4-FFF2-40B4-BE49-F238E27FC236}">
                <a16:creationId xmlns:a16="http://schemas.microsoft.com/office/drawing/2014/main" id="{FD9FDF4A-20CA-45C9-BAF2-EBA7557B34F2}"/>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670447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#4 – </a:t>
            </a:r>
            <a:r>
              <a:rPr lang="en-US" sz="3400" dirty="0">
                <a:solidFill>
                  <a:srgbClr val="FFFFFF"/>
                </a:solidFill>
              </a:rPr>
              <a:t>Applicant Households</a:t>
            </a:r>
            <a:br>
              <a:rPr lang="en-US" sz="3400" dirty="0">
                <a:solidFill>
                  <a:srgbClr val="FFFFFF"/>
                </a:solidFill>
              </a:rPr>
            </a:br>
            <a:r>
              <a:rPr lang="en-US" sz="3100" i="1" dirty="0"/>
              <a:t>What information is required?</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100</a:t>
            </a:fld>
            <a:endParaRPr lang="en-US" dirty="0"/>
          </a:p>
        </p:txBody>
      </p:sp>
      <p:sp>
        <p:nvSpPr>
          <p:cNvPr id="10" name="Content Placeholder 3"/>
          <p:cNvSpPr>
            <a:spLocks noGrp="1"/>
          </p:cNvSpPr>
          <p:nvPr>
            <p:ph sz="quarter" idx="1"/>
          </p:nvPr>
        </p:nvSpPr>
        <p:spPr>
          <a:xfrm>
            <a:off x="533400" y="1651000"/>
            <a:ext cx="8077200" cy="4673600"/>
          </a:xfrm>
        </p:spPr>
        <p:txBody>
          <a:bodyPr>
            <a:normAutofit/>
          </a:bodyPr>
          <a:lstStyle/>
          <a:p>
            <a:r>
              <a:rPr lang="en-US" sz="2400" dirty="0"/>
              <a:t>What information is reported in Section III? </a:t>
            </a:r>
          </a:p>
          <a:p>
            <a:pPr lvl="1"/>
            <a:r>
              <a:rPr lang="en-US" sz="2200" dirty="0"/>
              <a:t>Provide an </a:t>
            </a:r>
            <a:r>
              <a:rPr lang="en-US" sz="2200" b="1" u="sng" dirty="0"/>
              <a:t>unduplicated count</a:t>
            </a:r>
            <a:r>
              <a:rPr lang="en-US" sz="2200" dirty="0"/>
              <a:t> of households that applied for each type of LIHEAP assistance, regardless of if they actually received the assistance. </a:t>
            </a:r>
            <a:endParaRPr lang="en-US" sz="2000" dirty="0"/>
          </a:p>
          <a:p>
            <a:pPr lvl="1"/>
            <a:endParaRPr lang="en-US" sz="2000" dirty="0"/>
          </a:p>
          <a:p>
            <a:r>
              <a:rPr lang="en-US" sz="2200" dirty="0"/>
              <a:t>Grantees should report the number of applicant households for each type of assistance reported in Section I. </a:t>
            </a:r>
          </a:p>
          <a:p>
            <a:pPr lvl="1"/>
            <a:endParaRPr lang="en-US" sz="600" dirty="0"/>
          </a:p>
        </p:txBody>
      </p:sp>
      <p:sp>
        <p:nvSpPr>
          <p:cNvPr id="6" name="TextBox 5">
            <a:extLst>
              <a:ext uri="{FF2B5EF4-FFF2-40B4-BE49-F238E27FC236}">
                <a16:creationId xmlns:a16="http://schemas.microsoft.com/office/drawing/2014/main" id="{99E20DE3-E142-441D-8FA5-67763EB830CB}"/>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6348461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#4 – </a:t>
            </a:r>
            <a:r>
              <a:rPr lang="en-US" sz="3400" dirty="0">
                <a:solidFill>
                  <a:srgbClr val="FFFFFF"/>
                </a:solidFill>
              </a:rPr>
              <a:t>Applicant Households</a:t>
            </a:r>
            <a:br>
              <a:rPr lang="en-US" sz="3400" dirty="0">
                <a:solidFill>
                  <a:srgbClr val="FFFFFF"/>
                </a:solidFill>
              </a:rPr>
            </a:br>
            <a:r>
              <a:rPr lang="en-US" sz="2900" i="1" dirty="0"/>
              <a:t>Comparing Applicant and Assisted Households</a:t>
            </a:r>
            <a:endParaRPr lang="en-US" sz="2900" dirty="0">
              <a:solidFill>
                <a:schemeClr val="accent2"/>
              </a:solidFill>
            </a:endParaRPr>
          </a:p>
        </p:txBody>
      </p:sp>
      <p:sp>
        <p:nvSpPr>
          <p:cNvPr id="3" name="Content Placeholder 2"/>
          <p:cNvSpPr>
            <a:spLocks noGrp="1"/>
          </p:cNvSpPr>
          <p:nvPr>
            <p:ph sz="quarter" idx="1"/>
          </p:nvPr>
        </p:nvSpPr>
        <p:spPr>
          <a:xfrm>
            <a:off x="146304" y="1524000"/>
            <a:ext cx="8845296" cy="5134110"/>
          </a:xfrm>
        </p:spPr>
        <p:txBody>
          <a:bodyPr>
            <a:normAutofit/>
          </a:bodyPr>
          <a:lstStyle/>
          <a:p>
            <a:r>
              <a:rPr lang="en-US" sz="2400" dirty="0"/>
              <a:t>How should the number of applicant households for each type of assistance compare to the number of assisted households for each type of assistance? </a:t>
            </a:r>
          </a:p>
          <a:p>
            <a:pPr lvl="1"/>
            <a:r>
              <a:rPr lang="en-US" sz="2200" dirty="0"/>
              <a:t>In general, the number of applicant households reported for each type of assistance in Section IV should be </a:t>
            </a:r>
            <a:r>
              <a:rPr lang="en-US" sz="2200" b="1" u="sng" dirty="0"/>
              <a:t>greater than or equal to</a:t>
            </a:r>
            <a:r>
              <a:rPr lang="en-US" sz="2200" b="1" dirty="0"/>
              <a:t> </a:t>
            </a:r>
            <a:r>
              <a:rPr lang="en-US" sz="2200" dirty="0"/>
              <a:t>the number of assisted households reported for each type of assistance in Section I. </a:t>
            </a:r>
          </a:p>
          <a:p>
            <a:pPr lvl="2"/>
            <a:r>
              <a:rPr lang="en-US" sz="2200" dirty="0"/>
              <a:t>If this is not the case, add a note explaining this. </a:t>
            </a:r>
          </a:p>
          <a:p>
            <a:pPr lvl="2"/>
            <a:endParaRPr lang="en-US"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101</a:t>
            </a:fld>
            <a:endParaRPr lang="en-US" dirty="0"/>
          </a:p>
        </p:txBody>
      </p:sp>
      <p:sp>
        <p:nvSpPr>
          <p:cNvPr id="6" name="TextBox 5">
            <a:extLst>
              <a:ext uri="{FF2B5EF4-FFF2-40B4-BE49-F238E27FC236}">
                <a16:creationId xmlns:a16="http://schemas.microsoft.com/office/drawing/2014/main" id="{BA9C97C0-1208-450B-9413-57A15FBCF123}"/>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7528771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#4 – </a:t>
            </a:r>
            <a:r>
              <a:rPr lang="en-US" sz="3400" dirty="0">
                <a:solidFill>
                  <a:srgbClr val="FFFFFF"/>
                </a:solidFill>
              </a:rPr>
              <a:t>Applicant Households</a:t>
            </a:r>
            <a:br>
              <a:rPr lang="en-US" sz="3400" dirty="0">
                <a:solidFill>
                  <a:srgbClr val="FFFFFF"/>
                </a:solidFill>
              </a:rPr>
            </a:br>
            <a:r>
              <a:rPr lang="en-US" sz="3100" i="1" dirty="0"/>
              <a:t>Prior Year Applicants that Received Assistance</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102</a:t>
            </a:fld>
            <a:endParaRPr lang="en-US" dirty="0"/>
          </a:p>
        </p:txBody>
      </p:sp>
      <p:sp>
        <p:nvSpPr>
          <p:cNvPr id="10" name="Content Placeholder 3"/>
          <p:cNvSpPr>
            <a:spLocks noGrp="1"/>
          </p:cNvSpPr>
          <p:nvPr>
            <p:ph sz="quarter" idx="1"/>
          </p:nvPr>
        </p:nvSpPr>
        <p:spPr>
          <a:xfrm>
            <a:off x="533400" y="1651000"/>
            <a:ext cx="8077200" cy="4673600"/>
          </a:xfrm>
        </p:spPr>
        <p:txBody>
          <a:bodyPr>
            <a:normAutofit lnSpcReduction="10000"/>
          </a:bodyPr>
          <a:lstStyle/>
          <a:p>
            <a:r>
              <a:rPr lang="en-US" sz="2400" dirty="0"/>
              <a:t>Should households that received assistance in FFY 2018, but applied in FFY 2017 be included in Section IV? </a:t>
            </a:r>
          </a:p>
          <a:p>
            <a:pPr lvl="1"/>
            <a:r>
              <a:rPr lang="en-US" sz="2200" dirty="0"/>
              <a:t>No, only households that applied during the federal fiscal year (FFY 2018) should be included in Section IV. </a:t>
            </a:r>
            <a:endParaRPr lang="en-US" sz="2000" dirty="0"/>
          </a:p>
          <a:p>
            <a:pPr lvl="1"/>
            <a:endParaRPr lang="en-US" sz="2000" dirty="0"/>
          </a:p>
          <a:p>
            <a:r>
              <a:rPr lang="en-US" sz="2200" dirty="0"/>
              <a:t>If households that applied in the previous federal fiscal year received assistance during FFY 2018, the number of applicant households might be less than the number of assisted households.</a:t>
            </a:r>
          </a:p>
          <a:p>
            <a:r>
              <a:rPr lang="en-US" sz="2200" dirty="0"/>
              <a:t>If this is the case, add a note that explains the number of households that were assisted in the current fiscal year that applied in the previous year. </a:t>
            </a:r>
            <a:endParaRPr lang="en-US" sz="600" dirty="0"/>
          </a:p>
        </p:txBody>
      </p:sp>
      <p:sp>
        <p:nvSpPr>
          <p:cNvPr id="6" name="TextBox 5">
            <a:extLst>
              <a:ext uri="{FF2B5EF4-FFF2-40B4-BE49-F238E27FC236}">
                <a16:creationId xmlns:a16="http://schemas.microsoft.com/office/drawing/2014/main" id="{82B54607-A56D-463A-8C36-C366503F764F}"/>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8656963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Topic #4 – 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103</a:t>
            </a:fld>
            <a:endParaRPr lang="en-US" dirty="0"/>
          </a:p>
        </p:txBody>
      </p:sp>
      <p:sp>
        <p:nvSpPr>
          <p:cNvPr id="5" name="Content Placeholder 2"/>
          <p:cNvSpPr>
            <a:spLocks noGrp="1"/>
          </p:cNvSpPr>
          <p:nvPr>
            <p:ph idx="1"/>
          </p:nvPr>
        </p:nvSpPr>
        <p:spPr>
          <a:xfrm>
            <a:off x="457200" y="1752600"/>
            <a:ext cx="8229600" cy="2667000"/>
          </a:xfrm>
        </p:spPr>
        <p:txBody>
          <a:bodyPr>
            <a:normAutofit/>
          </a:bodyPr>
          <a:lstStyle/>
          <a:p>
            <a:pPr marL="0" indent="0" algn="ctr">
              <a:buNone/>
            </a:pPr>
            <a:r>
              <a:rPr lang="en-US" dirty="0"/>
              <a:t>Grantee Questions regarding Section IV of the Household Report Form?</a:t>
            </a:r>
          </a:p>
        </p:txBody>
      </p:sp>
    </p:spTree>
    <p:extLst>
      <p:ext uri="{BB962C8B-B14F-4D97-AF65-F5344CB8AC3E}">
        <p14:creationId xmlns:p14="http://schemas.microsoft.com/office/powerpoint/2010/main" val="31336117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104</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25844267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fontScale="90000"/>
          </a:bodyPr>
          <a:lstStyle/>
          <a:p>
            <a:r>
              <a:rPr lang="en-US" sz="3400" dirty="0"/>
              <a:t>Section V: </a:t>
            </a:r>
            <a:br>
              <a:rPr lang="en-US" sz="3400" dirty="0"/>
            </a:br>
            <a:r>
              <a:rPr lang="en-US" sz="3400" dirty="0"/>
              <a:t>Number of Applicant Households by Poverty Interval</a:t>
            </a:r>
          </a:p>
        </p:txBody>
      </p:sp>
    </p:spTree>
    <p:extLst>
      <p:ext uri="{BB962C8B-B14F-4D97-AF65-F5344CB8AC3E}">
        <p14:creationId xmlns:p14="http://schemas.microsoft.com/office/powerpoint/2010/main" val="18110460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#5 – </a:t>
            </a:r>
            <a:r>
              <a:rPr lang="en-US" sz="3400" dirty="0">
                <a:solidFill>
                  <a:srgbClr val="FFFFFF"/>
                </a:solidFill>
              </a:rPr>
              <a:t>Section </a:t>
            </a:r>
            <a:r>
              <a:rPr lang="en-US" sz="3400" dirty="0">
                <a:solidFill>
                  <a:schemeClr val="accent2"/>
                </a:solidFill>
              </a:rPr>
              <a:t>V</a:t>
            </a:r>
          </a:p>
        </p:txBody>
      </p:sp>
      <p:sp>
        <p:nvSpPr>
          <p:cNvPr id="5" name="Slide Number Placeholder 4"/>
          <p:cNvSpPr>
            <a:spLocks noGrp="1"/>
          </p:cNvSpPr>
          <p:nvPr>
            <p:ph type="sldNum" sz="quarter" idx="12"/>
          </p:nvPr>
        </p:nvSpPr>
        <p:spPr/>
        <p:txBody>
          <a:bodyPr/>
          <a:lstStyle/>
          <a:p>
            <a:fld id="{232540F5-BE53-4980-ABDE-DC5A5DE073AE}" type="slidenum">
              <a:rPr lang="en-US" smtClean="0"/>
              <a:pPr/>
              <a:t>106</a:t>
            </a:fld>
            <a:endParaRPr lang="en-US" dirty="0"/>
          </a:p>
        </p:txBody>
      </p:sp>
      <p:grpSp>
        <p:nvGrpSpPr>
          <p:cNvPr id="12" name="Group 11"/>
          <p:cNvGrpSpPr/>
          <p:nvPr/>
        </p:nvGrpSpPr>
        <p:grpSpPr>
          <a:xfrm>
            <a:off x="533400" y="1752600"/>
            <a:ext cx="8159496" cy="3352800"/>
            <a:chOff x="110678" y="1676400"/>
            <a:chExt cx="9144990" cy="362567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8" y="1676400"/>
              <a:ext cx="9144000" cy="6494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78" y="2209058"/>
              <a:ext cx="9144000" cy="3093012"/>
            </a:xfrm>
            <a:prstGeom prst="rect">
              <a:avLst/>
            </a:prstGeom>
          </p:spPr>
        </p:pic>
      </p:grpSp>
      <p:sp>
        <p:nvSpPr>
          <p:cNvPr id="11" name="TextBox 10">
            <a:extLst>
              <a:ext uri="{FF2B5EF4-FFF2-40B4-BE49-F238E27FC236}">
                <a16:creationId xmlns:a16="http://schemas.microsoft.com/office/drawing/2014/main" id="{AEFD5113-AE2E-4CBC-AC6D-E040E3D045C6}"/>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3568470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#5 – </a:t>
            </a:r>
            <a:r>
              <a:rPr lang="en-US" sz="3400" dirty="0">
                <a:solidFill>
                  <a:srgbClr val="FFFFFF"/>
                </a:solidFill>
              </a:rPr>
              <a:t>Section V Reporting Requirements</a:t>
            </a:r>
            <a:br>
              <a:rPr lang="en-US" sz="3400" dirty="0">
                <a:solidFill>
                  <a:srgbClr val="FFFFFF"/>
                </a:solidFill>
              </a:rPr>
            </a:br>
            <a:r>
              <a:rPr lang="en-US" sz="3100" i="1" dirty="0"/>
              <a:t>What information is required?</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What information is reported in Section V? </a:t>
            </a:r>
          </a:p>
          <a:p>
            <a:pPr lvl="1"/>
            <a:r>
              <a:rPr lang="en-US" sz="2200" dirty="0"/>
              <a:t>Provide an </a:t>
            </a:r>
            <a:r>
              <a:rPr lang="en-US" sz="2200" b="1" u="sng" dirty="0"/>
              <a:t>unduplicated count</a:t>
            </a:r>
            <a:r>
              <a:rPr lang="en-US" sz="2200" b="1" dirty="0"/>
              <a:t> </a:t>
            </a:r>
            <a:r>
              <a:rPr lang="en-US" sz="2200" dirty="0"/>
              <a:t>of applicant households by poverty interval for Heating, Cooling, Crisis, and Weatherization Assistance.</a:t>
            </a:r>
          </a:p>
          <a:p>
            <a:pPr lvl="1"/>
            <a:endParaRPr lang="en-US" sz="2000" dirty="0"/>
          </a:p>
          <a:p>
            <a:r>
              <a:rPr lang="en-US" sz="2200" dirty="0"/>
              <a:t>Report the number of applicant households by poverty interval for each type of assistance reported in Section IV. </a:t>
            </a:r>
          </a:p>
          <a:p>
            <a:r>
              <a:rPr lang="en-US" sz="2200" dirty="0"/>
              <a:t>The sum of households reported by poverty interval in Section V for each type of assistance should equal the total households reported for each type of assistance in Section IV. </a:t>
            </a:r>
          </a:p>
          <a:p>
            <a:pPr lvl="1"/>
            <a:r>
              <a:rPr lang="en-US" sz="2000" dirty="0"/>
              <a:t>Example on next slide </a:t>
            </a:r>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107</a:t>
            </a:fld>
            <a:endParaRPr lang="en-US" dirty="0"/>
          </a:p>
        </p:txBody>
      </p:sp>
      <p:sp>
        <p:nvSpPr>
          <p:cNvPr id="6" name="TextBox 5">
            <a:extLst>
              <a:ext uri="{FF2B5EF4-FFF2-40B4-BE49-F238E27FC236}">
                <a16:creationId xmlns:a16="http://schemas.microsoft.com/office/drawing/2014/main" id="{10A58EA8-8D76-462B-B803-CDEA2336579D}"/>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9004936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#5 – </a:t>
            </a:r>
            <a:r>
              <a:rPr lang="en-US" sz="3400" dirty="0">
                <a:solidFill>
                  <a:srgbClr val="FFFFFF"/>
                </a:solidFill>
              </a:rPr>
              <a:t>Section V Reporting Requirements</a:t>
            </a:r>
            <a:br>
              <a:rPr lang="en-US" sz="3400" dirty="0">
                <a:solidFill>
                  <a:srgbClr val="FFFFFF"/>
                </a:solidFill>
              </a:rPr>
            </a:br>
            <a:r>
              <a:rPr lang="en-US" sz="3100" i="1" dirty="0">
                <a:solidFill>
                  <a:schemeClr val="accent2"/>
                </a:solidFill>
              </a:rPr>
              <a:t>Sum of Poverty Intervals – Example </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108</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2289" r="1205" b="20299"/>
          <a:stretch/>
        </p:blipFill>
        <p:spPr>
          <a:xfrm>
            <a:off x="7294924" y="2133600"/>
            <a:ext cx="1734281" cy="2357322"/>
          </a:xfrm>
          <a:prstGeom prst="rect">
            <a:avLst/>
          </a:prstGeom>
        </p:spPr>
      </p:pic>
      <p:grpSp>
        <p:nvGrpSpPr>
          <p:cNvPr id="17" name="Group 16"/>
          <p:cNvGrpSpPr/>
          <p:nvPr/>
        </p:nvGrpSpPr>
        <p:grpSpPr>
          <a:xfrm>
            <a:off x="115626" y="2133600"/>
            <a:ext cx="6749649" cy="2362200"/>
            <a:chOff x="110678" y="1676400"/>
            <a:chExt cx="9144990" cy="353665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8" y="1676400"/>
              <a:ext cx="9144000" cy="649468"/>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 b="2878"/>
            <a:stretch/>
          </p:blipFill>
          <p:spPr>
            <a:xfrm>
              <a:off x="110678" y="2209058"/>
              <a:ext cx="9144000" cy="3003992"/>
            </a:xfrm>
            <a:prstGeom prst="rect">
              <a:avLst/>
            </a:prstGeom>
          </p:spPr>
        </p:pic>
      </p:grpSp>
      <p:cxnSp>
        <p:nvCxnSpPr>
          <p:cNvPr id="20" name="Straight Arrow Connector 19"/>
          <p:cNvCxnSpPr/>
          <p:nvPr/>
        </p:nvCxnSpPr>
        <p:spPr>
          <a:xfrm>
            <a:off x="6864544" y="2819400"/>
            <a:ext cx="551719"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05000" y="2670035"/>
            <a:ext cx="228600" cy="261610"/>
          </a:xfrm>
          <a:prstGeom prst="rect">
            <a:avLst/>
          </a:prstGeom>
          <a:noFill/>
        </p:spPr>
        <p:txBody>
          <a:bodyPr wrap="square" rtlCol="0">
            <a:spAutoFit/>
          </a:bodyPr>
          <a:lstStyle/>
          <a:p>
            <a:r>
              <a:rPr lang="en-US" sz="1100" b="1" dirty="0">
                <a:solidFill>
                  <a:srgbClr val="000000"/>
                </a:solidFill>
              </a:rPr>
              <a:t>1</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273" y="2670035"/>
            <a:ext cx="256054" cy="29873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8826" y="2654793"/>
            <a:ext cx="310923" cy="32921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3186" y="2670035"/>
            <a:ext cx="256054" cy="30482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5877" y="2656629"/>
            <a:ext cx="310923" cy="329213"/>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1308" y="2670035"/>
            <a:ext cx="256054" cy="304826"/>
          </a:xfrm>
          <a:prstGeom prst="rect">
            <a:avLst/>
          </a:prstGeom>
        </p:spPr>
      </p:pic>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r="60592" b="24492"/>
          <a:stretch/>
        </p:blipFill>
        <p:spPr>
          <a:xfrm>
            <a:off x="8399770" y="2648683"/>
            <a:ext cx="283495" cy="225565"/>
          </a:xfrm>
          <a:prstGeom prst="rect">
            <a:avLst/>
          </a:prstGeom>
        </p:spPr>
      </p:pic>
      <p:sp>
        <p:nvSpPr>
          <p:cNvPr id="18" name="TextBox 17">
            <a:extLst>
              <a:ext uri="{FF2B5EF4-FFF2-40B4-BE49-F238E27FC236}">
                <a16:creationId xmlns:a16="http://schemas.microsoft.com/office/drawing/2014/main" id="{9AFAA18E-D123-471F-8E64-B10F87518516}"/>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
        <p:nvSpPr>
          <p:cNvPr id="3" name="TextBox 2">
            <a:extLst>
              <a:ext uri="{FF2B5EF4-FFF2-40B4-BE49-F238E27FC236}">
                <a16:creationId xmlns:a16="http://schemas.microsoft.com/office/drawing/2014/main" id="{6FF01C16-60BB-4E7E-815F-BF562BAF571B}"/>
              </a:ext>
            </a:extLst>
          </p:cNvPr>
          <p:cNvSpPr txBox="1"/>
          <p:nvPr/>
        </p:nvSpPr>
        <p:spPr>
          <a:xfrm>
            <a:off x="7309451" y="1725821"/>
            <a:ext cx="1734281" cy="338554"/>
          </a:xfrm>
          <a:prstGeom prst="rect">
            <a:avLst/>
          </a:prstGeom>
          <a:noFill/>
        </p:spPr>
        <p:txBody>
          <a:bodyPr wrap="square" rtlCol="0">
            <a:spAutoFit/>
          </a:bodyPr>
          <a:lstStyle/>
          <a:p>
            <a:r>
              <a:rPr lang="en-US" sz="1600" dirty="0">
                <a:solidFill>
                  <a:schemeClr val="tx2">
                    <a:lumMod val="50000"/>
                  </a:schemeClr>
                </a:solidFill>
              </a:rPr>
              <a:t>From Section IV</a:t>
            </a:r>
          </a:p>
        </p:txBody>
      </p:sp>
    </p:spTree>
    <p:extLst>
      <p:ext uri="{BB962C8B-B14F-4D97-AF65-F5344CB8AC3E}">
        <p14:creationId xmlns:p14="http://schemas.microsoft.com/office/powerpoint/2010/main" val="16531909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#5 – </a:t>
            </a:r>
            <a:r>
              <a:rPr lang="en-US" sz="3400" dirty="0">
                <a:solidFill>
                  <a:srgbClr val="FFFFFF"/>
                </a:solidFill>
              </a:rPr>
              <a:t>Section V Reporting Requirements</a:t>
            </a:r>
            <a:br>
              <a:rPr lang="en-US" sz="3400" dirty="0">
                <a:solidFill>
                  <a:srgbClr val="FFFFFF"/>
                </a:solidFill>
              </a:rPr>
            </a:br>
            <a:r>
              <a:rPr lang="en-US" sz="2900" i="1" dirty="0"/>
              <a:t>Which income guidelines are used for reporting?</a:t>
            </a:r>
            <a:endParaRPr lang="en-US" sz="2900" dirty="0">
              <a:solidFill>
                <a:schemeClr val="accent2"/>
              </a:solidFill>
            </a:endParaRPr>
          </a:p>
        </p:txBody>
      </p:sp>
      <p:sp>
        <p:nvSpPr>
          <p:cNvPr id="3" name="Content Placeholder 2"/>
          <p:cNvSpPr>
            <a:spLocks noGrp="1"/>
          </p:cNvSpPr>
          <p:nvPr>
            <p:ph sz="quarter" idx="1"/>
          </p:nvPr>
        </p:nvSpPr>
        <p:spPr>
          <a:xfrm>
            <a:off x="146304" y="1524000"/>
            <a:ext cx="8845296" cy="5134110"/>
          </a:xfrm>
        </p:spPr>
        <p:txBody>
          <a:bodyPr>
            <a:normAutofit/>
          </a:bodyPr>
          <a:lstStyle/>
          <a:p>
            <a:r>
              <a:rPr lang="en-US" sz="2400" dirty="0"/>
              <a:t>Since grantees can use different income guidelines in determining eligibility throughout the fiscal year, how should households be reported in Section V? </a:t>
            </a:r>
          </a:p>
          <a:p>
            <a:pPr lvl="1"/>
            <a:r>
              <a:rPr lang="en-US" sz="2200" dirty="0"/>
              <a:t>Report households in Section V according to the income standard used at the </a:t>
            </a:r>
            <a:r>
              <a:rPr lang="en-US" sz="2200" b="1" u="sng" dirty="0"/>
              <a:t>beginning of the fiscal year</a:t>
            </a:r>
            <a:r>
              <a:rPr lang="en-US" sz="2200" dirty="0"/>
              <a:t>. </a:t>
            </a:r>
          </a:p>
          <a:p>
            <a:pPr lvl="2"/>
            <a:endParaRPr lang="en-US"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109</a:t>
            </a:fld>
            <a:endParaRPr lang="en-US" dirty="0"/>
          </a:p>
        </p:txBody>
      </p:sp>
      <p:sp>
        <p:nvSpPr>
          <p:cNvPr id="6" name="TextBox 5">
            <a:extLst>
              <a:ext uri="{FF2B5EF4-FFF2-40B4-BE49-F238E27FC236}">
                <a16:creationId xmlns:a16="http://schemas.microsoft.com/office/drawing/2014/main" id="{A16887BA-7F78-42F2-8C84-46BACD7F56FC}"/>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11114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FY 2018 Household Report:</a:t>
            </a:r>
            <a:br>
              <a:rPr lang="en-US" dirty="0"/>
            </a:br>
            <a:r>
              <a:rPr lang="en-US" sz="3600" i="1" dirty="0"/>
              <a:t>What Has Changed from Last Year?</a:t>
            </a:r>
            <a:endParaRPr lang="en-US" i="1" dirty="0"/>
          </a:p>
        </p:txBody>
      </p:sp>
      <p:sp>
        <p:nvSpPr>
          <p:cNvPr id="8" name="Content Placeholder 7"/>
          <p:cNvSpPr>
            <a:spLocks noGrp="1"/>
          </p:cNvSpPr>
          <p:nvPr>
            <p:ph sz="quarter" idx="1"/>
          </p:nvPr>
        </p:nvSpPr>
        <p:spPr>
          <a:xfrm>
            <a:off x="146304" y="1447800"/>
            <a:ext cx="8769096" cy="5029200"/>
          </a:xfrm>
        </p:spPr>
        <p:txBody>
          <a:bodyPr>
            <a:normAutofit/>
          </a:bodyPr>
          <a:lstStyle/>
          <a:p>
            <a:pPr lvl="1"/>
            <a:endParaRPr lang="en-US" sz="900" dirty="0"/>
          </a:p>
          <a:p>
            <a:pPr lvl="1"/>
            <a:r>
              <a:rPr lang="en-US" b="1" dirty="0"/>
              <a:t>There are no changes to the FY 2018 Household Report.  The requirements remain the same as those for last year’s FY 2017 Report.</a:t>
            </a:r>
          </a:p>
          <a:p>
            <a:pPr lvl="1"/>
            <a:endParaRPr lang="en-US" sz="700" b="1" dirty="0"/>
          </a:p>
          <a:p>
            <a:pPr lvl="1"/>
            <a:r>
              <a:rPr lang="en-US" dirty="0"/>
              <a:t>Grantees can review last year’s instructions for reporting each item in the Household Report – Long Form:</a:t>
            </a:r>
          </a:p>
          <a:p>
            <a:pPr marL="594360" lvl="2" indent="0">
              <a:buNone/>
            </a:pPr>
            <a:r>
              <a:rPr lang="en-US" dirty="0">
                <a:hlinkClick r:id="rId3"/>
              </a:rPr>
              <a:t>https://www.acf.hhs.gov/sites/default/files/ocs/liheap_at_2018_2_attachment_a_fy_17_hhrp_tinstructions_long_form.pdf</a:t>
            </a:r>
            <a:endParaRPr lang="en-US" dirty="0"/>
          </a:p>
          <a:p>
            <a:pPr marL="594360" lvl="2" indent="0">
              <a:buNone/>
            </a:pPr>
            <a:endParaRPr lang="en-US" dirty="0"/>
          </a:p>
          <a:p>
            <a:pPr lvl="1"/>
            <a:r>
              <a:rPr lang="en-US" dirty="0"/>
              <a:t>Grantees are also encouraged to review issues identified during the prior year review.</a:t>
            </a:r>
          </a:p>
          <a:p>
            <a:pPr marL="594360" lvl="2" indent="0">
              <a:buNone/>
            </a:pPr>
            <a:endParaRPr lang="en-US" dirty="0"/>
          </a:p>
          <a:p>
            <a:pPr marL="594360" lvl="2" indent="0">
              <a:buNone/>
            </a:pPr>
            <a:endParaRPr lang="en-US" dirty="0"/>
          </a:p>
          <a:p>
            <a:pPr marL="320040" lvl="1" indent="0">
              <a:buNone/>
            </a:pPr>
            <a:endParaRPr lang="en-US" sz="700" dirty="0"/>
          </a:p>
          <a:p>
            <a:pPr lvl="1"/>
            <a:endParaRPr lang="en-US" sz="700" dirty="0"/>
          </a:p>
          <a:p>
            <a:pPr lvl="1"/>
            <a:endParaRPr lang="en-US" sz="7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2540F5-BE53-4980-ABDE-DC5A5DE073AE}" type="slidenum">
              <a:rPr kumimoji="0" lang="en-US" sz="1400" b="0" i="0" u="none" strike="noStrike" kern="1200" cap="none" spc="0" normalizeH="0" baseline="0" noProof="0" smtClean="0">
                <a:ln>
                  <a:noFill/>
                </a:ln>
                <a:solidFill>
                  <a:srgbClr val="FFFFFF"/>
                </a:solidFill>
                <a:effectLst/>
                <a:uLnTx/>
                <a:uFillTx/>
                <a:latin typeface="Arial"/>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FFFFFF"/>
              </a:solidFill>
              <a:effectLst/>
              <a:uLnTx/>
              <a:uFillTx/>
              <a:latin typeface="Arial"/>
              <a:ea typeface="+mj-ea"/>
              <a:cs typeface="+mj-cs"/>
            </a:endParaRPr>
          </a:p>
        </p:txBody>
      </p:sp>
      <p:sp>
        <p:nvSpPr>
          <p:cNvPr id="6" name="TextBox 5">
            <a:extLst>
              <a:ext uri="{FF2B5EF4-FFF2-40B4-BE49-F238E27FC236}">
                <a16:creationId xmlns:a16="http://schemas.microsoft.com/office/drawing/2014/main" id="{47031FB4-81BF-4639-B76A-633708A077E4}"/>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9962558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#5 – </a:t>
            </a:r>
            <a:r>
              <a:rPr lang="en-US" sz="3400" dirty="0">
                <a:solidFill>
                  <a:srgbClr val="FFFFFF"/>
                </a:solidFill>
              </a:rPr>
              <a:t>Section V Reporting Requirements</a:t>
            </a:r>
            <a:br>
              <a:rPr lang="en-US" sz="3400" dirty="0">
                <a:solidFill>
                  <a:srgbClr val="FFFFFF"/>
                </a:solidFill>
              </a:rPr>
            </a:br>
            <a:r>
              <a:rPr lang="en-US" sz="3100" i="1" dirty="0"/>
              <a:t>Reporting Households with Missing Income</a:t>
            </a:r>
            <a:endParaRPr lang="en-US" sz="3100" dirty="0">
              <a:solidFill>
                <a:schemeClr val="accent2"/>
              </a:solidFill>
            </a:endParaRPr>
          </a:p>
        </p:txBody>
      </p:sp>
      <p:sp>
        <p:nvSpPr>
          <p:cNvPr id="3" name="Content Placeholder 2"/>
          <p:cNvSpPr>
            <a:spLocks noGrp="1"/>
          </p:cNvSpPr>
          <p:nvPr>
            <p:ph sz="quarter" idx="1"/>
          </p:nvPr>
        </p:nvSpPr>
        <p:spPr>
          <a:xfrm>
            <a:off x="379476" y="1610544"/>
            <a:ext cx="8385047" cy="4724400"/>
          </a:xfrm>
        </p:spPr>
        <p:txBody>
          <a:bodyPr>
            <a:normAutofit/>
          </a:bodyPr>
          <a:lstStyle/>
          <a:p>
            <a:r>
              <a:rPr lang="en-US" sz="2400" dirty="0"/>
              <a:t>Are applicant households with missing income information reported in Section V? </a:t>
            </a:r>
          </a:p>
          <a:p>
            <a:pPr lvl="1"/>
            <a:r>
              <a:rPr lang="en-US" sz="2200" dirty="0"/>
              <a:t>Yes, households missing income information should be reported in Column F, “Income data unavailable” </a:t>
            </a:r>
          </a:p>
          <a:p>
            <a:endParaRPr lang="en-US" dirty="0"/>
          </a:p>
          <a:p>
            <a:r>
              <a:rPr lang="en-US" sz="2200" dirty="0"/>
              <a:t>Again, confirm the sum of households reported by poverty interval in Section V for each type of assistance equals the total households reported for each type of assistance in Section IV. </a:t>
            </a:r>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110</a:t>
            </a:fld>
            <a:endParaRPr lang="en-US" dirty="0"/>
          </a:p>
        </p:txBody>
      </p:sp>
      <p:sp>
        <p:nvSpPr>
          <p:cNvPr id="6" name="TextBox 5">
            <a:extLst>
              <a:ext uri="{FF2B5EF4-FFF2-40B4-BE49-F238E27FC236}">
                <a16:creationId xmlns:a16="http://schemas.microsoft.com/office/drawing/2014/main" id="{8DCC5210-EF69-409E-BFEF-F394C5BE3687}"/>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1622377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#5 – </a:t>
            </a:r>
            <a:r>
              <a:rPr lang="en-US" sz="3400" dirty="0">
                <a:solidFill>
                  <a:srgbClr val="FFFFFF"/>
                </a:solidFill>
              </a:rPr>
              <a:t>Section V Reporting Requirements</a:t>
            </a:r>
            <a:br>
              <a:rPr lang="en-US" sz="3400" dirty="0">
                <a:solidFill>
                  <a:srgbClr val="FFFFFF"/>
                </a:solidFill>
              </a:rPr>
            </a:br>
            <a:r>
              <a:rPr lang="en-US" sz="2900" i="1" dirty="0"/>
              <a:t>Comparing Applicant and Assisted Households</a:t>
            </a:r>
            <a:endParaRPr lang="en-US" sz="2900" dirty="0">
              <a:solidFill>
                <a:schemeClr val="accent2"/>
              </a:solidFill>
            </a:endParaRPr>
          </a:p>
        </p:txBody>
      </p:sp>
      <p:sp>
        <p:nvSpPr>
          <p:cNvPr id="3" name="Content Placeholder 2"/>
          <p:cNvSpPr>
            <a:spLocks noGrp="1"/>
          </p:cNvSpPr>
          <p:nvPr>
            <p:ph sz="quarter" idx="1"/>
          </p:nvPr>
        </p:nvSpPr>
        <p:spPr>
          <a:xfrm>
            <a:off x="146304" y="1524000"/>
            <a:ext cx="8845296" cy="5134110"/>
          </a:xfrm>
        </p:spPr>
        <p:txBody>
          <a:bodyPr>
            <a:normAutofit/>
          </a:bodyPr>
          <a:lstStyle/>
          <a:p>
            <a:r>
              <a:rPr lang="en-US" sz="2400" dirty="0"/>
              <a:t>How should the number of applicant households by poverty level compare to the number of assisted households by poverty level? </a:t>
            </a:r>
          </a:p>
          <a:p>
            <a:pPr lvl="1"/>
            <a:r>
              <a:rPr lang="en-US" sz="2200" dirty="0"/>
              <a:t>For each type of assistance, the applicant counts in each poverty level in Section V should be </a:t>
            </a:r>
            <a:r>
              <a:rPr lang="en-US" sz="2200" b="1" u="sng" dirty="0"/>
              <a:t>greater than or equal to</a:t>
            </a:r>
            <a:r>
              <a:rPr lang="en-US" sz="2200" dirty="0"/>
              <a:t> the number of assisted households by poverty level reported in Section II. </a:t>
            </a:r>
          </a:p>
          <a:p>
            <a:pPr lvl="2"/>
            <a:r>
              <a:rPr lang="en-US" sz="2200" dirty="0"/>
              <a:t>If this is not the case, add a note explain this.</a:t>
            </a:r>
          </a:p>
          <a:p>
            <a:pPr lvl="2"/>
            <a:endParaRPr lang="en-US"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111</a:t>
            </a:fld>
            <a:endParaRPr lang="en-US" dirty="0"/>
          </a:p>
        </p:txBody>
      </p:sp>
      <p:sp>
        <p:nvSpPr>
          <p:cNvPr id="6" name="TextBox 5">
            <a:extLst>
              <a:ext uri="{FF2B5EF4-FFF2-40B4-BE49-F238E27FC236}">
                <a16:creationId xmlns:a16="http://schemas.microsoft.com/office/drawing/2014/main" id="{F49FA072-DDC0-4909-82CC-458B19AAF3A0}"/>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912789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Topic #5 – 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112</a:t>
            </a:fld>
            <a:endParaRPr lang="en-US" dirty="0"/>
          </a:p>
        </p:txBody>
      </p:sp>
      <p:sp>
        <p:nvSpPr>
          <p:cNvPr id="5" name="Content Placeholder 2"/>
          <p:cNvSpPr>
            <a:spLocks noGrp="1"/>
          </p:cNvSpPr>
          <p:nvPr>
            <p:ph idx="1"/>
          </p:nvPr>
        </p:nvSpPr>
        <p:spPr>
          <a:xfrm>
            <a:off x="457200" y="1752600"/>
            <a:ext cx="8229600" cy="2667000"/>
          </a:xfrm>
        </p:spPr>
        <p:txBody>
          <a:bodyPr>
            <a:normAutofit/>
          </a:bodyPr>
          <a:lstStyle/>
          <a:p>
            <a:pPr marL="0" indent="0" algn="ctr">
              <a:buNone/>
            </a:pPr>
            <a:r>
              <a:rPr lang="en-US" dirty="0"/>
              <a:t>Grantee Questions regarding Section V of the Household Report Form?</a:t>
            </a:r>
          </a:p>
        </p:txBody>
      </p:sp>
    </p:spTree>
    <p:extLst>
      <p:ext uri="{BB962C8B-B14F-4D97-AF65-F5344CB8AC3E}">
        <p14:creationId xmlns:p14="http://schemas.microsoft.com/office/powerpoint/2010/main" val="31662579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113</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1435227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fontScale="90000"/>
          </a:bodyPr>
          <a:lstStyle/>
          <a:p>
            <a:r>
              <a:rPr lang="en-US" sz="3400" dirty="0"/>
              <a:t>Section VI: </a:t>
            </a:r>
            <a:br>
              <a:rPr lang="en-US" sz="3400" dirty="0"/>
            </a:br>
            <a:r>
              <a:rPr lang="en-US" sz="3400" dirty="0"/>
              <a:t>Number of Assisted Households by Young Child Age Category (Optional)</a:t>
            </a:r>
          </a:p>
        </p:txBody>
      </p:sp>
    </p:spTree>
    <p:extLst>
      <p:ext uri="{BB962C8B-B14F-4D97-AF65-F5344CB8AC3E}">
        <p14:creationId xmlns:p14="http://schemas.microsoft.com/office/powerpoint/2010/main" val="42072226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#6 – </a:t>
            </a:r>
            <a:r>
              <a:rPr lang="en-US" sz="3400" dirty="0">
                <a:solidFill>
                  <a:srgbClr val="FFFFFF"/>
                </a:solidFill>
              </a:rPr>
              <a:t>Section </a:t>
            </a:r>
            <a:r>
              <a:rPr lang="en-US" sz="3400" dirty="0">
                <a:solidFill>
                  <a:schemeClr val="accent2"/>
                </a:solidFill>
              </a:rPr>
              <a:t>VI</a:t>
            </a:r>
          </a:p>
        </p:txBody>
      </p:sp>
      <p:sp>
        <p:nvSpPr>
          <p:cNvPr id="5" name="Slide Number Placeholder 4"/>
          <p:cNvSpPr>
            <a:spLocks noGrp="1"/>
          </p:cNvSpPr>
          <p:nvPr>
            <p:ph type="sldNum" sz="quarter" idx="12"/>
          </p:nvPr>
        </p:nvSpPr>
        <p:spPr/>
        <p:txBody>
          <a:bodyPr/>
          <a:lstStyle/>
          <a:p>
            <a:fld id="{232540F5-BE53-4980-ABDE-DC5A5DE073AE}" type="slidenum">
              <a:rPr lang="en-US" smtClean="0"/>
              <a:pPr/>
              <a:t>115</a:t>
            </a:fld>
            <a:endParaRPr lang="en-US" dirty="0"/>
          </a:p>
        </p:txBody>
      </p:sp>
      <p:sp>
        <p:nvSpPr>
          <p:cNvPr id="8" name="TextBox 7"/>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8382000" cy="3136787"/>
          </a:xfrm>
          <a:prstGeom prst="rect">
            <a:avLst/>
          </a:prstGeom>
        </p:spPr>
      </p:pic>
    </p:spTree>
    <p:extLst>
      <p:ext uri="{BB962C8B-B14F-4D97-AF65-F5344CB8AC3E}">
        <p14:creationId xmlns:p14="http://schemas.microsoft.com/office/powerpoint/2010/main" val="35148308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#6 – </a:t>
            </a:r>
            <a:r>
              <a:rPr lang="en-US" sz="3400" dirty="0">
                <a:solidFill>
                  <a:srgbClr val="FFFFFF"/>
                </a:solidFill>
              </a:rPr>
              <a:t>Section VI Reporting</a:t>
            </a:r>
            <a:br>
              <a:rPr lang="en-US" sz="3400" dirty="0">
                <a:solidFill>
                  <a:srgbClr val="FFFFFF"/>
                </a:solidFill>
              </a:rPr>
            </a:br>
            <a:r>
              <a:rPr lang="en-US" sz="3100" i="1" dirty="0"/>
              <a:t>Optional Data</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Is completing Section VI required? </a:t>
            </a:r>
          </a:p>
          <a:p>
            <a:pPr lvl="1"/>
            <a:r>
              <a:rPr lang="en-US" sz="2200" dirty="0"/>
              <a:t>No, Section VI is not required, and you can submit your final Household Report without completing Section VI. </a:t>
            </a:r>
          </a:p>
          <a:p>
            <a:pPr lvl="1"/>
            <a:endParaRPr lang="en-US" sz="2200" dirty="0"/>
          </a:p>
          <a:p>
            <a:r>
              <a:rPr lang="en-US" sz="2200" dirty="0"/>
              <a:t>Although Section VI is optional, it gives grantees the opportunity to provide more information about their program and the vulnerable population that is served. </a:t>
            </a:r>
          </a:p>
          <a:p>
            <a:pPr lvl="1"/>
            <a:endParaRPr lang="en-US" sz="2000" dirty="0"/>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116</a:t>
            </a:fld>
            <a:endParaRPr lang="en-US" dirty="0"/>
          </a:p>
        </p:txBody>
      </p:sp>
      <p:sp>
        <p:nvSpPr>
          <p:cNvPr id="6" name="TextBox 5">
            <a:extLst>
              <a:ext uri="{FF2B5EF4-FFF2-40B4-BE49-F238E27FC236}">
                <a16:creationId xmlns:a16="http://schemas.microsoft.com/office/drawing/2014/main" id="{F9B1C7E2-17F7-4D43-99C5-5D604053765A}"/>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6714934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#6 – </a:t>
            </a:r>
            <a:r>
              <a:rPr lang="en-US" sz="3400" dirty="0">
                <a:solidFill>
                  <a:srgbClr val="FFFFFF"/>
                </a:solidFill>
              </a:rPr>
              <a:t>Section VI Reporting</a:t>
            </a:r>
            <a:br>
              <a:rPr lang="en-US" sz="3400" dirty="0">
                <a:solidFill>
                  <a:srgbClr val="FFFFFF"/>
                </a:solidFill>
              </a:rPr>
            </a:br>
            <a:r>
              <a:rPr lang="en-US" sz="3100" i="1" dirty="0"/>
              <a:t>What information is reported?</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What information is reported in Section VI? </a:t>
            </a:r>
          </a:p>
          <a:p>
            <a:pPr lvl="1"/>
            <a:r>
              <a:rPr lang="en-US" sz="2200" dirty="0"/>
              <a:t>The number of assisted households with at least one child who is 2 years or under.</a:t>
            </a:r>
          </a:p>
          <a:p>
            <a:pPr lvl="1"/>
            <a:r>
              <a:rPr lang="en-US" sz="2200" dirty="0"/>
              <a:t>The number of assisted households with at least one child who is between 3 years old and 5 years old. </a:t>
            </a:r>
          </a:p>
          <a:p>
            <a:pPr lvl="1"/>
            <a:endParaRPr lang="en-US" sz="2000" dirty="0"/>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117</a:t>
            </a:fld>
            <a:endParaRPr lang="en-US" dirty="0"/>
          </a:p>
        </p:txBody>
      </p:sp>
      <p:sp>
        <p:nvSpPr>
          <p:cNvPr id="6" name="TextBox 5">
            <a:extLst>
              <a:ext uri="{FF2B5EF4-FFF2-40B4-BE49-F238E27FC236}">
                <a16:creationId xmlns:a16="http://schemas.microsoft.com/office/drawing/2014/main" id="{AA34B8BB-583D-4B8B-97D8-28686F117F1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1125996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#6 – </a:t>
            </a:r>
            <a:r>
              <a:rPr lang="en-US" sz="3400" dirty="0">
                <a:solidFill>
                  <a:srgbClr val="FFFFFF"/>
                </a:solidFill>
              </a:rPr>
              <a:t>Section VI Reporting</a:t>
            </a:r>
            <a:br>
              <a:rPr lang="en-US" sz="3400" dirty="0">
                <a:solidFill>
                  <a:srgbClr val="FFFFFF"/>
                </a:solidFill>
              </a:rPr>
            </a:br>
            <a:r>
              <a:rPr lang="en-US" sz="3100" i="1" dirty="0"/>
              <a:t>How should young child households be reported?</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How are assisted households by young child category reported? </a:t>
            </a:r>
          </a:p>
          <a:p>
            <a:endParaRPr lang="en-US" sz="600" dirty="0"/>
          </a:p>
          <a:p>
            <a:pPr lvl="1"/>
            <a:r>
              <a:rPr lang="en-US" sz="2200" dirty="0"/>
              <a:t>Refer to Section III to count the assisted households with at least one child 5 years old or under for each type of assistance.</a:t>
            </a:r>
          </a:p>
          <a:p>
            <a:pPr marL="320040" lvl="1" indent="0">
              <a:buNone/>
            </a:pPr>
            <a:endParaRPr lang="en-US" sz="600" dirty="0"/>
          </a:p>
          <a:p>
            <a:pPr lvl="1"/>
            <a:r>
              <a:rPr lang="en-US" sz="2200" dirty="0"/>
              <a:t>Then, count the households with at least one child who is 2 years old or under. </a:t>
            </a:r>
          </a:p>
          <a:p>
            <a:pPr marL="320040" lvl="1" indent="0">
              <a:buNone/>
            </a:pPr>
            <a:endParaRPr lang="en-US" sz="600" dirty="0"/>
          </a:p>
          <a:p>
            <a:pPr lvl="1"/>
            <a:r>
              <a:rPr lang="en-US" sz="2200" dirty="0"/>
              <a:t>Then, count the households with at least one child who is between 3 years old and 5 years old, regardless of if the household was already counted as a household with at least one child 2 years old or under. </a:t>
            </a:r>
          </a:p>
          <a:p>
            <a:pPr lvl="1"/>
            <a:endParaRPr lang="en-US" sz="2000" dirty="0"/>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118</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2687370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#6 – </a:t>
            </a:r>
            <a:r>
              <a:rPr lang="en-US" sz="3400" dirty="0">
                <a:solidFill>
                  <a:srgbClr val="FFFFFF"/>
                </a:solidFill>
              </a:rPr>
              <a:t>Section VI Reporting</a:t>
            </a:r>
            <a:br>
              <a:rPr lang="en-US" sz="3400" dirty="0">
                <a:solidFill>
                  <a:srgbClr val="FFFFFF"/>
                </a:solidFill>
              </a:rPr>
            </a:br>
            <a:r>
              <a:rPr lang="en-US" sz="3100" i="1" dirty="0"/>
              <a:t>Section III and Section VI Comparison</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How should the reported households for each young child category compare to the young child households reported in Section III? </a:t>
            </a:r>
            <a:endParaRPr lang="en-US" sz="600" dirty="0"/>
          </a:p>
          <a:p>
            <a:pPr lvl="1"/>
            <a:r>
              <a:rPr lang="en-US" sz="2200" dirty="0"/>
              <a:t>For each type of assistance, the sum of households with a Child Age 2 Years or Under and households with a Child Ages 3 Through 5 in Section VI should be </a:t>
            </a:r>
            <a:r>
              <a:rPr lang="en-US" sz="2200" b="1" u="sng" dirty="0"/>
              <a:t>greater than</a:t>
            </a:r>
            <a:r>
              <a:rPr lang="en-US" sz="2200" dirty="0"/>
              <a:t> the number of households with a Child 5 Years or Younger in Section III.</a:t>
            </a:r>
          </a:p>
          <a:p>
            <a:pPr lvl="1"/>
            <a:endParaRPr lang="en-US" sz="2000" dirty="0"/>
          </a:p>
          <a:p>
            <a:pPr lvl="1"/>
            <a:r>
              <a:rPr lang="en-US" sz="2200" dirty="0"/>
              <a:t>Example on next slide </a:t>
            </a:r>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119</a:t>
            </a:fld>
            <a:endParaRPr lang="en-US" dirty="0"/>
          </a:p>
        </p:txBody>
      </p:sp>
      <p:sp>
        <p:nvSpPr>
          <p:cNvPr id="6" name="TextBox 5">
            <a:extLst>
              <a:ext uri="{FF2B5EF4-FFF2-40B4-BE49-F238E27FC236}">
                <a16:creationId xmlns:a16="http://schemas.microsoft.com/office/drawing/2014/main" id="{B5840D93-949E-4699-B64A-558948245E11}"/>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35078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a:xfrm>
            <a:off x="457200" y="1505930"/>
            <a:ext cx="8229600" cy="1470025"/>
          </a:xfrm>
        </p:spPr>
        <p:txBody>
          <a:bodyPr>
            <a:normAutofit/>
          </a:bodyPr>
          <a:lstStyle/>
          <a:p>
            <a:r>
              <a:rPr lang="en-US" sz="3400" dirty="0"/>
              <a:t>Reporting Rules for </a:t>
            </a:r>
            <a:br>
              <a:rPr lang="en-US" sz="3400" dirty="0"/>
            </a:br>
            <a:r>
              <a:rPr lang="en-US" sz="3400" dirty="0"/>
              <a:t>the Household Report</a:t>
            </a:r>
          </a:p>
        </p:txBody>
      </p:sp>
    </p:spTree>
    <p:extLst>
      <p:ext uri="{BB962C8B-B14F-4D97-AF65-F5344CB8AC3E}">
        <p14:creationId xmlns:p14="http://schemas.microsoft.com/office/powerpoint/2010/main" val="33079518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#6 – </a:t>
            </a:r>
            <a:r>
              <a:rPr lang="en-US" sz="3400" dirty="0">
                <a:solidFill>
                  <a:srgbClr val="FFFFFF"/>
                </a:solidFill>
              </a:rPr>
              <a:t>Section </a:t>
            </a:r>
            <a:r>
              <a:rPr lang="en-US" sz="3400" dirty="0">
                <a:solidFill>
                  <a:schemeClr val="accent2"/>
                </a:solidFill>
              </a:rPr>
              <a:t>VI Reporting </a:t>
            </a:r>
            <a:br>
              <a:rPr lang="en-US" sz="3400" dirty="0">
                <a:solidFill>
                  <a:schemeClr val="accent2"/>
                </a:solidFill>
              </a:rPr>
            </a:br>
            <a:r>
              <a:rPr lang="en-US" sz="3100" i="1" dirty="0">
                <a:solidFill>
                  <a:schemeClr val="accent2"/>
                </a:solidFill>
              </a:rPr>
              <a:t>Section VI and Section III Comparison – Example </a:t>
            </a:r>
            <a:endParaRPr lang="en-US" sz="34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120</a:t>
            </a:fld>
            <a:endParaRPr lang="en-US" dirty="0"/>
          </a:p>
        </p:txBody>
      </p:sp>
      <p:sp>
        <p:nvSpPr>
          <p:cNvPr id="15" name="Content Placeholder 2"/>
          <p:cNvSpPr>
            <a:spLocks noGrp="1"/>
          </p:cNvSpPr>
          <p:nvPr>
            <p:ph sz="quarter" idx="1"/>
          </p:nvPr>
        </p:nvSpPr>
        <p:spPr>
          <a:xfrm>
            <a:off x="164753" y="4664843"/>
            <a:ext cx="8540495" cy="1622159"/>
          </a:xfrm>
        </p:spPr>
        <p:txBody>
          <a:bodyPr>
            <a:normAutofit fontScale="92500" lnSpcReduction="10000"/>
          </a:bodyPr>
          <a:lstStyle/>
          <a:p>
            <a:r>
              <a:rPr lang="en-US" sz="1900" dirty="0"/>
              <a:t>Example: </a:t>
            </a:r>
          </a:p>
          <a:p>
            <a:pPr marL="777240" lvl="1" indent="-457200">
              <a:buFont typeface="+mj-lt"/>
              <a:buAutoNum type="arabicPeriod"/>
            </a:pPr>
            <a:r>
              <a:rPr lang="en-US" sz="2000" dirty="0"/>
              <a:t>The Gomez household has two children: a 1 year old and a 4 year old.</a:t>
            </a:r>
          </a:p>
          <a:p>
            <a:pPr marL="777240" lvl="1" indent="-457200">
              <a:buFont typeface="+mj-lt"/>
              <a:buAutoNum type="arabicPeriod"/>
            </a:pPr>
            <a:r>
              <a:rPr lang="en-US" sz="2000" dirty="0"/>
              <a:t>The Johnson household has two children: a newborn and a 5 year old. </a:t>
            </a:r>
          </a:p>
          <a:p>
            <a:pPr marL="777240" lvl="1" indent="-457200">
              <a:buFont typeface="+mj-lt"/>
              <a:buAutoNum type="arabicPeriod"/>
            </a:pPr>
            <a:r>
              <a:rPr lang="en-US" sz="2000" dirty="0"/>
              <a:t>The O’Shay household has one child that is 6 months old. </a:t>
            </a:r>
          </a:p>
          <a:p>
            <a:pPr marL="777240" lvl="1" indent="-457200">
              <a:buFont typeface="+mj-lt"/>
              <a:buAutoNum type="arabicPeriod"/>
            </a:pPr>
            <a:r>
              <a:rPr lang="en-US" sz="2000" dirty="0"/>
              <a:t>The Kim household has one child that is 4 years old. </a:t>
            </a:r>
          </a:p>
          <a:p>
            <a:endParaRPr lang="en-US" sz="2200" dirty="0"/>
          </a:p>
          <a:p>
            <a:pPr lvl="1"/>
            <a:endParaRPr lang="en-US" sz="1800" dirty="0"/>
          </a:p>
          <a:p>
            <a:endParaRPr lang="en-US" sz="2200" dirty="0"/>
          </a:p>
        </p:txBody>
      </p:sp>
      <p:grpSp>
        <p:nvGrpSpPr>
          <p:cNvPr id="20" name="Group 19"/>
          <p:cNvGrpSpPr/>
          <p:nvPr/>
        </p:nvGrpSpPr>
        <p:grpSpPr>
          <a:xfrm>
            <a:off x="187451" y="1708912"/>
            <a:ext cx="8769096" cy="2854654"/>
            <a:chOff x="187451" y="1708912"/>
            <a:chExt cx="8769096" cy="2854654"/>
          </a:xfrm>
        </p:grpSpPr>
        <p:grpSp>
          <p:nvGrpSpPr>
            <p:cNvPr id="19" name="Group 18"/>
            <p:cNvGrpSpPr/>
            <p:nvPr/>
          </p:nvGrpSpPr>
          <p:grpSpPr>
            <a:xfrm>
              <a:off x="187451" y="1708912"/>
              <a:ext cx="8769096" cy="2854654"/>
              <a:chOff x="187451" y="1722998"/>
              <a:chExt cx="8769096" cy="2854654"/>
            </a:xfrm>
          </p:grpSpPr>
          <p:grpSp>
            <p:nvGrpSpPr>
              <p:cNvPr id="14" name="Group 13"/>
              <p:cNvGrpSpPr/>
              <p:nvPr/>
            </p:nvGrpSpPr>
            <p:grpSpPr>
              <a:xfrm>
                <a:off x="187451" y="1722998"/>
                <a:ext cx="8769096" cy="2854654"/>
                <a:chOff x="146304" y="2285999"/>
                <a:chExt cx="8769096" cy="2854654"/>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2285999"/>
                  <a:ext cx="7495826" cy="28546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913" y="2438401"/>
                  <a:ext cx="952487" cy="2702252"/>
                </a:xfrm>
                <a:prstGeom prst="rect">
                  <a:avLst/>
                </a:prstGeom>
              </p:spPr>
            </p:pic>
            <p:cxnSp>
              <p:nvCxnSpPr>
                <p:cNvPr id="13" name="Straight Arrow Connector 12"/>
                <p:cNvCxnSpPr/>
                <p:nvPr/>
              </p:nvCxnSpPr>
              <p:spPr>
                <a:xfrm>
                  <a:off x="7512257" y="3200400"/>
                  <a:ext cx="551719"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747" y="2484986"/>
                <a:ext cx="256054" cy="30482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9361" y="2484986"/>
                <a:ext cx="256054" cy="304826"/>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4841" y="2423001"/>
              <a:ext cx="310923" cy="303151"/>
            </a:xfrm>
            <a:prstGeom prst="rect">
              <a:avLst/>
            </a:prstGeom>
          </p:spPr>
        </p:pic>
      </p:grpSp>
      <p:sp>
        <p:nvSpPr>
          <p:cNvPr id="18" name="TextBox 17">
            <a:extLst>
              <a:ext uri="{FF2B5EF4-FFF2-40B4-BE49-F238E27FC236}">
                <a16:creationId xmlns:a16="http://schemas.microsoft.com/office/drawing/2014/main" id="{7281565A-B76C-4F22-BE78-A2B5AB6D534E}"/>
              </a:ext>
            </a:extLst>
          </p:cNvPr>
          <p:cNvSpPr txBox="1"/>
          <p:nvPr/>
        </p:nvSpPr>
        <p:spPr>
          <a:xfrm>
            <a:off x="6858000" y="6070190"/>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2772968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Topic #6 – 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121</a:t>
            </a:fld>
            <a:endParaRPr lang="en-US" dirty="0"/>
          </a:p>
        </p:txBody>
      </p:sp>
      <p:sp>
        <p:nvSpPr>
          <p:cNvPr id="5" name="Content Placeholder 2"/>
          <p:cNvSpPr>
            <a:spLocks noGrp="1"/>
          </p:cNvSpPr>
          <p:nvPr>
            <p:ph idx="1"/>
          </p:nvPr>
        </p:nvSpPr>
        <p:spPr>
          <a:xfrm>
            <a:off x="457200" y="1752600"/>
            <a:ext cx="8229600" cy="2667000"/>
          </a:xfrm>
        </p:spPr>
        <p:txBody>
          <a:bodyPr>
            <a:normAutofit/>
          </a:bodyPr>
          <a:lstStyle/>
          <a:p>
            <a:pPr marL="0" indent="0" algn="ctr">
              <a:buNone/>
            </a:pPr>
            <a:r>
              <a:rPr lang="en-US" dirty="0"/>
              <a:t>Grantee Questions regarding Section VI of the Household Report Form?</a:t>
            </a:r>
          </a:p>
        </p:txBody>
      </p:sp>
    </p:spTree>
    <p:extLst>
      <p:ext uri="{BB962C8B-B14F-4D97-AF65-F5344CB8AC3E}">
        <p14:creationId xmlns:p14="http://schemas.microsoft.com/office/powerpoint/2010/main" val="41763279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122</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10287152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a:bodyPr>
          <a:lstStyle/>
          <a:p>
            <a:r>
              <a:rPr lang="en-US" sz="3400" dirty="0"/>
              <a:t>Final Reminders</a:t>
            </a:r>
          </a:p>
        </p:txBody>
      </p:sp>
    </p:spTree>
    <p:extLst>
      <p:ext uri="{BB962C8B-B14F-4D97-AF65-F5344CB8AC3E}">
        <p14:creationId xmlns:p14="http://schemas.microsoft.com/office/powerpoint/2010/main" val="31147248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600" dirty="0">
                <a:solidFill>
                  <a:srgbClr val="FFFFFF"/>
                </a:solidFill>
              </a:rPr>
              <a:t>Final Reminders</a:t>
            </a:r>
            <a:br>
              <a:rPr lang="en-US" sz="3400" dirty="0">
                <a:solidFill>
                  <a:srgbClr val="FFFFFF"/>
                </a:solidFill>
              </a:rPr>
            </a:br>
            <a:r>
              <a:rPr lang="en-US" sz="3600" i="1" dirty="0">
                <a:solidFill>
                  <a:srgbClr val="FFFFFF"/>
                </a:solidFill>
              </a:rPr>
              <a:t>FY 2018 Report Status</a:t>
            </a:r>
            <a:endParaRPr lang="en-US" sz="3100" i="1" dirty="0">
              <a:solidFill>
                <a:schemeClr val="accent2"/>
              </a:solidFill>
            </a:endParaRPr>
          </a:p>
        </p:txBody>
      </p:sp>
      <p:sp>
        <p:nvSpPr>
          <p:cNvPr id="3" name="Content Placeholder 2"/>
          <p:cNvSpPr>
            <a:spLocks noGrp="1"/>
          </p:cNvSpPr>
          <p:nvPr>
            <p:ph sz="quarter" idx="1"/>
          </p:nvPr>
        </p:nvSpPr>
        <p:spPr>
          <a:xfrm>
            <a:off x="301752" y="1562100"/>
            <a:ext cx="8540495" cy="4876800"/>
          </a:xfrm>
        </p:spPr>
        <p:txBody>
          <a:bodyPr>
            <a:normAutofit/>
          </a:bodyPr>
          <a:lstStyle/>
          <a:p>
            <a:pPr marL="320040" lvl="1" indent="0">
              <a:buNone/>
            </a:pPr>
            <a:endParaRPr lang="en-US" sz="700" dirty="0"/>
          </a:p>
          <a:p>
            <a:pPr lvl="1"/>
            <a:r>
              <a:rPr lang="en-US" dirty="0"/>
              <a:t>Upon approval by OMB, HHS will publish an Action Transmittal with the final due date and instructions for accessing and submitting the form in OLDC.</a:t>
            </a:r>
          </a:p>
          <a:p>
            <a:pPr lvl="1"/>
            <a:endParaRPr lang="en-US" sz="700" dirty="0"/>
          </a:p>
          <a:p>
            <a:pPr lvl="1"/>
            <a:r>
              <a:rPr lang="en-US" dirty="0"/>
              <a:t>Grantees are encouraged to prepare their final data for submission in anticipation of a December due date.</a:t>
            </a:r>
          </a:p>
          <a:p>
            <a:pPr lvl="1"/>
            <a:endParaRPr lang="en-US" sz="1050" dirty="0"/>
          </a:p>
          <a:p>
            <a:pPr lvl="1"/>
            <a:r>
              <a:rPr lang="en-US" dirty="0"/>
              <a:t>There are no changes to the FY 2018 Household Report. The requirements remain the same as those for last year’s FY 2017 Report.</a:t>
            </a:r>
          </a:p>
          <a:p>
            <a:pPr lvl="1"/>
            <a:endParaRPr lang="en-US" b="1" dirty="0"/>
          </a:p>
          <a:p>
            <a:pPr lvl="1"/>
            <a:endParaRPr lang="en-US" sz="700" dirty="0"/>
          </a:p>
          <a:p>
            <a:pPr marL="342900" indent="-342900">
              <a:spcBef>
                <a:spcPts val="0"/>
              </a:spcBef>
              <a:buNone/>
            </a:pPr>
            <a:endParaRPr lang="en-US" sz="24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124</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5858945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solidFill>
                  <a:srgbClr val="FFFFFF"/>
                </a:solidFill>
              </a:rPr>
              <a:t>Final Reminders</a:t>
            </a:r>
            <a:br>
              <a:rPr lang="en-US" sz="3400" dirty="0">
                <a:solidFill>
                  <a:srgbClr val="FFFFFF"/>
                </a:solidFill>
              </a:rPr>
            </a:br>
            <a:r>
              <a:rPr lang="en-US" sz="3100" i="1" dirty="0"/>
              <a:t>Reporting in OLDC</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The final Household Report is expected to be due in OLDC in </a:t>
            </a:r>
            <a:r>
              <a:rPr lang="en-US" sz="2400" b="1" dirty="0"/>
              <a:t>December.</a:t>
            </a:r>
            <a:endParaRPr lang="en-US" sz="2400" dirty="0"/>
          </a:p>
          <a:p>
            <a:pPr marL="0" indent="0">
              <a:buNone/>
            </a:pPr>
            <a:endParaRPr lang="en-US" sz="2400" dirty="0"/>
          </a:p>
          <a:p>
            <a:r>
              <a:rPr lang="en-US" sz="2400" dirty="0"/>
              <a:t>Remember that the Household Report must be: </a:t>
            </a:r>
          </a:p>
          <a:p>
            <a:pPr lvl="1"/>
            <a:r>
              <a:rPr lang="en-US" sz="2200" dirty="0"/>
              <a:t>Entered in OLDC</a:t>
            </a:r>
          </a:p>
          <a:p>
            <a:pPr lvl="1"/>
            <a:r>
              <a:rPr lang="en-US" sz="2200" dirty="0"/>
              <a:t>Saved in OLDC</a:t>
            </a:r>
          </a:p>
          <a:p>
            <a:pPr lvl="1"/>
            <a:r>
              <a:rPr lang="en-US" sz="2200" dirty="0"/>
              <a:t>Certified by the appropriate person</a:t>
            </a:r>
          </a:p>
          <a:p>
            <a:pPr lvl="1"/>
            <a:r>
              <a:rPr lang="en-US" sz="2200" dirty="0"/>
              <a:t>Submitted by the appropriate person</a:t>
            </a:r>
            <a:endParaRPr lang="en-US" sz="2000" dirty="0"/>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125</a:t>
            </a:fld>
            <a:endParaRPr lang="en-US" dirty="0"/>
          </a:p>
        </p:txBody>
      </p:sp>
      <p:sp>
        <p:nvSpPr>
          <p:cNvPr id="6" name="TextBox 5">
            <a:extLst>
              <a:ext uri="{FF2B5EF4-FFF2-40B4-BE49-F238E27FC236}">
                <a16:creationId xmlns:a16="http://schemas.microsoft.com/office/drawing/2014/main" id="{A597344D-94F9-490F-BE7D-CA9FAA5C3479}"/>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5629065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Final Reminders</a:t>
            </a:r>
            <a:br>
              <a:rPr lang="en-US" dirty="0"/>
            </a:br>
            <a:r>
              <a:rPr lang="en-US" sz="3100" i="1" dirty="0"/>
              <a:t>OLDC Warning and Error Messages</a:t>
            </a:r>
            <a:endParaRPr lang="en-US" sz="3100" dirty="0"/>
          </a:p>
        </p:txBody>
      </p:sp>
      <p:sp>
        <p:nvSpPr>
          <p:cNvPr id="8" name="Content Placeholder 7"/>
          <p:cNvSpPr>
            <a:spLocks noGrp="1"/>
          </p:cNvSpPr>
          <p:nvPr>
            <p:ph sz="quarter" idx="1"/>
          </p:nvPr>
        </p:nvSpPr>
        <p:spPr>
          <a:xfrm>
            <a:off x="228600" y="1524000"/>
            <a:ext cx="8464296" cy="5029200"/>
          </a:xfrm>
        </p:spPr>
        <p:txBody>
          <a:bodyPr>
            <a:normAutofit/>
          </a:bodyPr>
          <a:lstStyle/>
          <a:p>
            <a:endParaRPr lang="en-US" sz="2200" dirty="0"/>
          </a:p>
          <a:p>
            <a:pPr>
              <a:spcBef>
                <a:spcPts val="0"/>
              </a:spcBef>
            </a:pPr>
            <a:r>
              <a:rPr lang="en-US" sz="2200" dirty="0"/>
              <a:t>Several validation checks are programmed into OLDC, and a warning or error message will appear if a check fails.  </a:t>
            </a:r>
          </a:p>
          <a:p>
            <a:pPr marL="0" indent="0">
              <a:spcBef>
                <a:spcPts val="0"/>
              </a:spcBef>
              <a:buNone/>
            </a:pPr>
            <a:endParaRPr lang="en-US" sz="2200" dirty="0"/>
          </a:p>
          <a:p>
            <a:pPr marL="547688" lvl="1" indent="-258763">
              <a:spcBef>
                <a:spcPts val="0"/>
              </a:spcBef>
            </a:pPr>
            <a:r>
              <a:rPr lang="en-US" sz="2200" u="sng" dirty="0"/>
              <a:t>Warning Messages</a:t>
            </a:r>
            <a:r>
              <a:rPr lang="en-US" sz="2200" dirty="0"/>
              <a:t> indicate data that may be correct, but require confirmation and additional explanation in the “Notes” section of the form.</a:t>
            </a:r>
          </a:p>
          <a:p>
            <a:pPr marL="288925" lvl="1" indent="0">
              <a:spcBef>
                <a:spcPts val="0"/>
              </a:spcBef>
              <a:buNone/>
            </a:pPr>
            <a:endParaRPr lang="en-US" sz="2200" dirty="0"/>
          </a:p>
          <a:p>
            <a:pPr marL="547688" lvl="1" indent="-258763">
              <a:spcBef>
                <a:spcPts val="0"/>
              </a:spcBef>
            </a:pPr>
            <a:r>
              <a:rPr lang="en-US" sz="2200" u="sng" dirty="0"/>
              <a:t>Fatal Error Messages</a:t>
            </a:r>
            <a:r>
              <a:rPr lang="en-US" sz="2200" dirty="0"/>
              <a:t> indicate inconsistent data that must be corrected before grantees are able to submit their Household Report in OLDC.</a:t>
            </a:r>
          </a:p>
          <a:p>
            <a:pPr lvl="1">
              <a:buNone/>
            </a:pPr>
            <a:endParaRPr lang="en-US" sz="2200" dirty="0"/>
          </a:p>
          <a:p>
            <a:endParaRPr lang="en-US" sz="24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126</a:t>
            </a:fld>
            <a:endParaRPr lang="en-US" dirty="0"/>
          </a:p>
        </p:txBody>
      </p:sp>
      <p:sp>
        <p:nvSpPr>
          <p:cNvPr id="6" name="TextBox 5">
            <a:extLst>
              <a:ext uri="{FF2B5EF4-FFF2-40B4-BE49-F238E27FC236}">
                <a16:creationId xmlns:a16="http://schemas.microsoft.com/office/drawing/2014/main" id="{598CF017-A706-47E9-ABCC-63789BAEE413}"/>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2389408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Final Reminders</a:t>
            </a:r>
            <a:br>
              <a:rPr lang="en-US" dirty="0"/>
            </a:br>
            <a:r>
              <a:rPr lang="en-US" sz="3100" i="1" dirty="0"/>
              <a:t>Addressing Warnings and Fatal Errors</a:t>
            </a:r>
            <a:endParaRPr lang="en-US" sz="3100" dirty="0"/>
          </a:p>
        </p:txBody>
      </p:sp>
      <p:sp>
        <p:nvSpPr>
          <p:cNvPr id="8" name="Content Placeholder 7"/>
          <p:cNvSpPr>
            <a:spLocks noGrp="1"/>
          </p:cNvSpPr>
          <p:nvPr>
            <p:ph sz="quarter" idx="1"/>
          </p:nvPr>
        </p:nvSpPr>
        <p:spPr>
          <a:xfrm>
            <a:off x="374904" y="1866900"/>
            <a:ext cx="8159496" cy="4800600"/>
          </a:xfrm>
        </p:spPr>
        <p:txBody>
          <a:bodyPr>
            <a:normAutofit/>
          </a:bodyPr>
          <a:lstStyle/>
          <a:p>
            <a:r>
              <a:rPr lang="en-US" sz="2200" dirty="0"/>
              <a:t>If a warning message appears, but you have an explanation for the warning (and have confirmed that the data is correct), add a note addressing the warning. </a:t>
            </a:r>
          </a:p>
          <a:p>
            <a:pPr marL="0" indent="0">
              <a:buNone/>
            </a:pPr>
            <a:endParaRPr lang="en-US" sz="2200" dirty="0"/>
          </a:p>
          <a:p>
            <a:r>
              <a:rPr lang="en-US" sz="2200" dirty="0"/>
              <a:t>If a warning message appears and you do not know how to resolve it, contact APPRISE for assistance. </a:t>
            </a:r>
          </a:p>
          <a:p>
            <a:pPr marL="320040" lvl="1" indent="0">
              <a:buNone/>
            </a:pPr>
            <a:endParaRPr lang="en-US" sz="2200" dirty="0"/>
          </a:p>
          <a:p>
            <a:r>
              <a:rPr lang="en-US" sz="2200" dirty="0"/>
              <a:t>If a fatal error occurs and you do not know how to resolve it, contact APPRISE and we will work together to resolve the reporting issue. </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127</a:t>
            </a:fld>
            <a:endParaRPr lang="en-US" dirty="0"/>
          </a:p>
        </p:txBody>
      </p:sp>
      <p:sp>
        <p:nvSpPr>
          <p:cNvPr id="6" name="TextBox 5">
            <a:extLst>
              <a:ext uri="{FF2B5EF4-FFF2-40B4-BE49-F238E27FC236}">
                <a16:creationId xmlns:a16="http://schemas.microsoft.com/office/drawing/2014/main" id="{66837CEF-FCED-46C8-AE59-603FECE748AC}"/>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3399662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Final Reminders</a:t>
            </a:r>
            <a:br>
              <a:rPr lang="en-US" dirty="0"/>
            </a:br>
            <a:r>
              <a:rPr lang="en-US" sz="3100" i="1" dirty="0"/>
              <a:t>Updating and Revising Report</a:t>
            </a:r>
          </a:p>
        </p:txBody>
      </p:sp>
      <p:sp>
        <p:nvSpPr>
          <p:cNvPr id="8" name="Content Placeholder 7"/>
          <p:cNvSpPr>
            <a:spLocks noGrp="1"/>
          </p:cNvSpPr>
          <p:nvPr>
            <p:ph sz="quarter" idx="1"/>
          </p:nvPr>
        </p:nvSpPr>
        <p:spPr>
          <a:xfrm>
            <a:off x="457200" y="1600518"/>
            <a:ext cx="8001000" cy="5029200"/>
          </a:xfrm>
        </p:spPr>
        <p:txBody>
          <a:bodyPr>
            <a:normAutofit/>
          </a:bodyPr>
          <a:lstStyle/>
          <a:p>
            <a:pPr>
              <a:spcBef>
                <a:spcPts val="0"/>
              </a:spcBef>
            </a:pPr>
            <a:r>
              <a:rPr lang="en-US" sz="2000" dirty="0"/>
              <a:t>After you submit your report…</a:t>
            </a:r>
          </a:p>
          <a:p>
            <a:pPr marL="320040" lvl="1" indent="0">
              <a:spcBef>
                <a:spcPts val="0"/>
              </a:spcBef>
              <a:buNone/>
            </a:pPr>
            <a:endParaRPr lang="en-US" sz="1800" dirty="0"/>
          </a:p>
          <a:p>
            <a:pPr lvl="1">
              <a:spcBef>
                <a:spcPts val="0"/>
              </a:spcBef>
            </a:pPr>
            <a:r>
              <a:rPr lang="en-US" sz="1800" dirty="0"/>
              <a:t>APPRISE will e-mail grantees to alert them to any issues or questions based on reviewing their submitted Household Report.</a:t>
            </a:r>
          </a:p>
          <a:p>
            <a:pPr marL="228600" indent="-228600">
              <a:spcBef>
                <a:spcPts val="0"/>
              </a:spcBef>
            </a:pPr>
            <a:endParaRPr lang="en-US" sz="2000" dirty="0"/>
          </a:p>
          <a:p>
            <a:pPr marL="502920" lvl="1">
              <a:spcBef>
                <a:spcPts val="0"/>
              </a:spcBef>
            </a:pPr>
            <a:r>
              <a:rPr lang="en-US" sz="1800" dirty="0"/>
              <a:t>Grantees should provide a response and make any corrections to their submitted report.</a:t>
            </a:r>
          </a:p>
          <a:p>
            <a:pPr marL="228600" indent="-228600">
              <a:spcBef>
                <a:spcPts val="0"/>
              </a:spcBef>
            </a:pPr>
            <a:endParaRPr lang="en-US" sz="2000" dirty="0"/>
          </a:p>
          <a:p>
            <a:pPr marL="502920" lvl="1">
              <a:spcBef>
                <a:spcPts val="0"/>
              </a:spcBef>
            </a:pPr>
            <a:r>
              <a:rPr lang="en-US" sz="1800" dirty="0"/>
              <a:t>When your report is confirmed to be complete, your liaison will accept your report in OLDC.  Your final approved report information will be used for the LIHEAP Report to Congress.  </a:t>
            </a:r>
          </a:p>
          <a:p>
            <a:pPr marL="228600" indent="-228600">
              <a:spcBef>
                <a:spcPts val="0"/>
              </a:spcBef>
            </a:pPr>
            <a:endParaRPr lang="en-US" sz="2000" dirty="0"/>
          </a:p>
          <a:p>
            <a:pPr marL="228600" indent="-228600">
              <a:spcBef>
                <a:spcPts val="0"/>
              </a:spcBef>
            </a:pPr>
            <a:r>
              <a:rPr lang="en-US" sz="2000" dirty="0"/>
              <a:t>If you later identify a correction or change is needed, you will need to submit a revision in OLDC.</a:t>
            </a:r>
            <a:endParaRPr lang="en-US" sz="1600" dirty="0"/>
          </a:p>
          <a:p>
            <a:pPr lvl="1"/>
            <a:endParaRPr lang="en-US" sz="7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128</a:t>
            </a:fld>
            <a:endParaRPr lang="en-US" dirty="0"/>
          </a:p>
        </p:txBody>
      </p:sp>
      <p:sp>
        <p:nvSpPr>
          <p:cNvPr id="5" name="TextBox 4">
            <a:extLst>
              <a:ext uri="{FF2B5EF4-FFF2-40B4-BE49-F238E27FC236}">
                <a16:creationId xmlns:a16="http://schemas.microsoft.com/office/drawing/2014/main" id="{F6CA7E42-AEC1-430A-9360-09877110FA6F}"/>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1055301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solidFill>
                  <a:srgbClr val="FFFFFF"/>
                </a:solidFill>
              </a:rPr>
              <a:t>Final Reminders</a:t>
            </a:r>
            <a:br>
              <a:rPr lang="en-US" sz="3400" dirty="0">
                <a:solidFill>
                  <a:srgbClr val="FFFFFF"/>
                </a:solidFill>
              </a:rPr>
            </a:br>
            <a:r>
              <a:rPr lang="en-US" sz="3100" i="1" dirty="0"/>
              <a:t>Household Report Resources</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pPr marL="0" indent="0">
              <a:buNone/>
            </a:pPr>
            <a:endParaRPr lang="en-US" sz="600" dirty="0"/>
          </a:p>
          <a:p>
            <a:pPr>
              <a:spcBef>
                <a:spcPts val="0"/>
              </a:spcBef>
            </a:pPr>
            <a:r>
              <a:rPr lang="en-US" sz="2200" b="1" dirty="0"/>
              <a:t>2017 HHS Poverty Guidelines to use for Poverty Intervals:</a:t>
            </a:r>
          </a:p>
          <a:p>
            <a:pPr>
              <a:spcBef>
                <a:spcPts val="0"/>
              </a:spcBef>
            </a:pPr>
            <a:endParaRPr lang="en-US" sz="1200" b="1" dirty="0"/>
          </a:p>
          <a:p>
            <a:pPr marL="274320" lvl="1" indent="0">
              <a:spcBef>
                <a:spcPts val="0"/>
              </a:spcBef>
              <a:buNone/>
            </a:pPr>
            <a:r>
              <a:rPr lang="en-US" sz="2200" dirty="0">
                <a:hlinkClick r:id="rId2"/>
              </a:rPr>
              <a:t>https://www.acf.hhs.gov/ocs/resource/liheap-im-2017-02-fy-2017-hhs-federal-poverty-guidelines</a:t>
            </a:r>
            <a:endParaRPr lang="en-US" sz="2200" dirty="0"/>
          </a:p>
          <a:p>
            <a:pPr marL="0" indent="0">
              <a:spcBef>
                <a:spcPts val="0"/>
              </a:spcBef>
              <a:buNone/>
            </a:pPr>
            <a:endParaRPr lang="en-US" sz="2200" b="1" dirty="0"/>
          </a:p>
          <a:p>
            <a:pPr>
              <a:spcBef>
                <a:spcPts val="0"/>
              </a:spcBef>
            </a:pPr>
            <a:r>
              <a:rPr lang="en-US" sz="2200" b="1" dirty="0"/>
              <a:t>FY 2017 Household Report Instructions:</a:t>
            </a:r>
          </a:p>
          <a:p>
            <a:pPr marL="0" indent="0">
              <a:spcBef>
                <a:spcPts val="0"/>
              </a:spcBef>
              <a:buNone/>
            </a:pPr>
            <a:endParaRPr lang="en-US" sz="1200" dirty="0"/>
          </a:p>
          <a:p>
            <a:pPr marL="320040" lvl="1" indent="0">
              <a:buNone/>
            </a:pPr>
            <a:r>
              <a:rPr lang="en-US" sz="2200" dirty="0">
                <a:hlinkClick r:id="rId3"/>
              </a:rPr>
              <a:t>https://www.acf.hhs.gov/sites/default/files/ocs/liheap_at_2018_2_attachment_a_fy_17_hhrp_tinstructions_long_form.pdf</a:t>
            </a:r>
            <a:endParaRPr lang="en-US" sz="2200" dirty="0"/>
          </a:p>
          <a:p>
            <a:pPr marL="288925" indent="0">
              <a:spcBef>
                <a:spcPts val="0"/>
              </a:spcBef>
              <a:buNone/>
            </a:pPr>
            <a:endParaRPr lang="en-US" sz="2200" dirty="0"/>
          </a:p>
          <a:p>
            <a:pPr marL="288925" indent="0">
              <a:spcBef>
                <a:spcPts val="0"/>
              </a:spcBef>
              <a:buNone/>
            </a:pPr>
            <a:endParaRPr lang="en-US" sz="600" dirty="0"/>
          </a:p>
          <a:p>
            <a:pPr>
              <a:spcBef>
                <a:spcPts val="0"/>
              </a:spcBef>
            </a:pPr>
            <a:r>
              <a:rPr lang="en-US" sz="2200" b="1" dirty="0"/>
              <a:t>Past Years’ Household Report Data: </a:t>
            </a:r>
          </a:p>
          <a:p>
            <a:pPr>
              <a:spcBef>
                <a:spcPts val="0"/>
              </a:spcBef>
            </a:pPr>
            <a:endParaRPr lang="en-US" sz="1200" dirty="0">
              <a:hlinkClick r:id="rId4"/>
            </a:endParaRPr>
          </a:p>
          <a:p>
            <a:pPr marL="288925" indent="0">
              <a:spcBef>
                <a:spcPts val="0"/>
              </a:spcBef>
              <a:buNone/>
            </a:pPr>
            <a:r>
              <a:rPr lang="en-US" sz="2200" dirty="0">
                <a:hlinkClick r:id="rId4"/>
              </a:rPr>
              <a:t>https://liheappm.acf.hhs.gov/data_warehouse/index.php?report=homepage</a:t>
            </a:r>
            <a:r>
              <a:rPr lang="en-US" sz="2200" dirty="0"/>
              <a:t> </a:t>
            </a:r>
          </a:p>
          <a:p>
            <a:pPr marL="320040" lvl="1" indent="0">
              <a:buNone/>
            </a:pPr>
            <a:endParaRPr lang="en-US" sz="2000" dirty="0"/>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129</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65692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lstStyle/>
          <a:p>
            <a:r>
              <a:rPr lang="en-US" dirty="0"/>
              <a:t>Rules for Reporting </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13</a:t>
            </a:fld>
            <a:endParaRPr lang="en-US" dirty="0"/>
          </a:p>
        </p:txBody>
      </p:sp>
      <p:sp>
        <p:nvSpPr>
          <p:cNvPr id="3" name="Content Placeholder 2">
            <a:extLst>
              <a:ext uri="{FF2B5EF4-FFF2-40B4-BE49-F238E27FC236}">
                <a16:creationId xmlns:a16="http://schemas.microsoft.com/office/drawing/2014/main" id="{D944CC51-A158-4821-83A4-9A158411D8F5}"/>
              </a:ext>
            </a:extLst>
          </p:cNvPr>
          <p:cNvSpPr>
            <a:spLocks noGrp="1"/>
          </p:cNvSpPr>
          <p:nvPr>
            <p:ph sz="quarter" idx="1"/>
          </p:nvPr>
        </p:nvSpPr>
        <p:spPr>
          <a:xfrm>
            <a:off x="228600" y="1447800"/>
            <a:ext cx="8763000" cy="4572000"/>
          </a:xfrm>
        </p:spPr>
        <p:txBody>
          <a:bodyPr/>
          <a:lstStyle/>
          <a:p>
            <a:r>
              <a:rPr lang="en-US" dirty="0"/>
              <a:t>Grantees are expected to…</a:t>
            </a:r>
          </a:p>
          <a:p>
            <a:endParaRPr lang="en-US" sz="1000" dirty="0"/>
          </a:p>
          <a:p>
            <a:pPr marL="777240" lvl="1" indent="-457200">
              <a:buFont typeface="+mj-lt"/>
              <a:buAutoNum type="arabicPeriod"/>
            </a:pPr>
            <a:r>
              <a:rPr lang="en-US" dirty="0"/>
              <a:t>Report data according to the official instructions</a:t>
            </a:r>
          </a:p>
          <a:p>
            <a:pPr marL="777240" lvl="1" indent="-457200">
              <a:buFont typeface="+mj-lt"/>
              <a:buAutoNum type="arabicPeriod"/>
            </a:pPr>
            <a:endParaRPr lang="en-US" sz="1000" dirty="0"/>
          </a:p>
          <a:p>
            <a:pPr marL="777240" lvl="1" indent="-457200">
              <a:buFont typeface="+mj-lt"/>
              <a:buAutoNum type="arabicPeriod"/>
            </a:pPr>
            <a:r>
              <a:rPr lang="en-US" dirty="0"/>
              <a:t>Explain any unique program features or nuances in the “Notes” section. </a:t>
            </a:r>
          </a:p>
          <a:p>
            <a:pPr marL="777240" lvl="1" indent="-457200">
              <a:buFont typeface="+mj-lt"/>
              <a:buAutoNum type="arabicPeriod"/>
            </a:pPr>
            <a:endParaRPr lang="en-US" sz="1000" dirty="0"/>
          </a:p>
          <a:p>
            <a:pPr marL="777240" lvl="1" indent="-457200">
              <a:buFont typeface="+mj-lt"/>
              <a:buAutoNum type="arabicPeriod"/>
            </a:pPr>
            <a:r>
              <a:rPr lang="en-US" dirty="0"/>
              <a:t>Provide a consistent report with final data.</a:t>
            </a:r>
          </a:p>
          <a:p>
            <a:pPr marL="777240" lvl="1" indent="-457200">
              <a:buFont typeface="+mj-lt"/>
              <a:buAutoNum type="arabicPeriod"/>
            </a:pPr>
            <a:endParaRPr lang="en-US" sz="1000" dirty="0"/>
          </a:p>
          <a:p>
            <a:pPr marL="777240" lvl="1" indent="-457200">
              <a:buFont typeface="+mj-lt"/>
              <a:buAutoNum type="arabicPeriod"/>
            </a:pPr>
            <a:r>
              <a:rPr lang="en-US" dirty="0"/>
              <a:t>Investigate and address issues or questions from the review of your report in a timely fashion.</a:t>
            </a:r>
          </a:p>
        </p:txBody>
      </p:sp>
      <p:sp>
        <p:nvSpPr>
          <p:cNvPr id="6" name="TextBox 5">
            <a:extLst>
              <a:ext uri="{FF2B5EF4-FFF2-40B4-BE49-F238E27FC236}">
                <a16:creationId xmlns:a16="http://schemas.microsoft.com/office/drawing/2014/main" id="{9D80B0D5-4260-4720-B083-E6DDE7E00CF2}"/>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6111049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solidFill>
                  <a:srgbClr val="FFFFFF"/>
                </a:solidFill>
              </a:rPr>
              <a:t>Final Reminders</a:t>
            </a:r>
            <a:br>
              <a:rPr lang="en-US" sz="3400" dirty="0">
                <a:solidFill>
                  <a:srgbClr val="FFFFFF"/>
                </a:solidFill>
              </a:rPr>
            </a:br>
            <a:r>
              <a:rPr lang="en-US" sz="3100" i="1" dirty="0"/>
              <a:t>Checking Your Report Prior to Submission</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876800"/>
          </a:xfrm>
        </p:spPr>
        <p:txBody>
          <a:bodyPr>
            <a:normAutofit/>
          </a:bodyPr>
          <a:lstStyle/>
          <a:p>
            <a:r>
              <a:rPr lang="en-US" sz="2400" dirty="0"/>
              <a:t>Make use of the </a:t>
            </a:r>
            <a:r>
              <a:rPr lang="en-US" sz="2400" b="1" i="1" dirty="0"/>
              <a:t>LIHEAP Household Report “Check Before You Submit” Document</a:t>
            </a:r>
          </a:p>
          <a:p>
            <a:pPr lvl="1"/>
            <a:r>
              <a:rPr lang="en-US" sz="2200" dirty="0"/>
              <a:t>Grantees should review all of the checks in the list, and if they can answer “Yes” to all of the questions in the list, they are ready to certify and submit the LIHEAP Household Report. </a:t>
            </a:r>
          </a:p>
          <a:p>
            <a:pPr lvl="1"/>
            <a:r>
              <a:rPr lang="en-US" sz="2200" dirty="0"/>
              <a:t>Link to “Check Before You Submit” Document: </a:t>
            </a:r>
            <a:r>
              <a:rPr lang="en-US" sz="2200" dirty="0">
                <a:hlinkClick r:id="rId2"/>
              </a:rPr>
              <a:t>https://liheappm.acf.hhs.gov/sites/default/files/private/grantee_tools/best_practices/Household-Report-Check-Before-You-Submit-Document.pdf</a:t>
            </a:r>
            <a:endParaRPr lang="en-US" sz="2200" dirty="0"/>
          </a:p>
          <a:p>
            <a:pPr marL="320040" lvl="1" indent="0">
              <a:buNone/>
            </a:pPr>
            <a:endParaRPr lang="en-US" sz="2200" dirty="0"/>
          </a:p>
          <a:p>
            <a:r>
              <a:rPr lang="en-US" dirty="0"/>
              <a:t>Review and address OLDC warning or error messages. </a:t>
            </a:r>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130</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4814751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solidFill>
                  <a:srgbClr val="FFFFFF"/>
                </a:solidFill>
              </a:rPr>
              <a:t>Final Reminders</a:t>
            </a:r>
            <a:br>
              <a:rPr lang="en-US" sz="3400" dirty="0">
                <a:solidFill>
                  <a:srgbClr val="FFFFFF"/>
                </a:solidFill>
              </a:rPr>
            </a:br>
            <a:r>
              <a:rPr lang="en-US" sz="3100" i="1" dirty="0"/>
              <a:t>OLDC Resources</a:t>
            </a:r>
            <a:endParaRPr lang="en-US" sz="3100" dirty="0">
              <a:solidFill>
                <a:schemeClr val="accent2"/>
              </a:solidFill>
            </a:endParaRPr>
          </a:p>
        </p:txBody>
      </p:sp>
      <p:sp>
        <p:nvSpPr>
          <p:cNvPr id="3" name="Content Placeholder 2"/>
          <p:cNvSpPr>
            <a:spLocks noGrp="1"/>
          </p:cNvSpPr>
          <p:nvPr>
            <p:ph sz="quarter" idx="1"/>
          </p:nvPr>
        </p:nvSpPr>
        <p:spPr>
          <a:xfrm>
            <a:off x="301752" y="1458144"/>
            <a:ext cx="8540495" cy="4876800"/>
          </a:xfrm>
        </p:spPr>
        <p:txBody>
          <a:bodyPr>
            <a:normAutofit/>
          </a:bodyPr>
          <a:lstStyle/>
          <a:p>
            <a:pPr marL="0" indent="0">
              <a:buNone/>
            </a:pPr>
            <a:endParaRPr lang="en-US" sz="600" dirty="0"/>
          </a:p>
          <a:p>
            <a:r>
              <a:rPr lang="en-US" dirty="0"/>
              <a:t>OLDC is accessed through Grant Solutions.</a:t>
            </a:r>
          </a:p>
          <a:p>
            <a:endParaRPr lang="en-US" sz="600" dirty="0"/>
          </a:p>
          <a:p>
            <a:r>
              <a:rPr lang="en-US" dirty="0"/>
              <a:t>Log-in to Grant Solutions at </a:t>
            </a:r>
            <a:r>
              <a:rPr lang="en-US" dirty="0">
                <a:hlinkClick r:id="rId2"/>
              </a:rPr>
              <a:t>https://www.grantsolutions.gov/gs</a:t>
            </a:r>
            <a:r>
              <a:rPr lang="en-US" dirty="0"/>
              <a:t> </a:t>
            </a:r>
          </a:p>
          <a:p>
            <a:endParaRPr lang="en-US" sz="600" dirty="0"/>
          </a:p>
          <a:p>
            <a:r>
              <a:rPr lang="en-US" dirty="0"/>
              <a:t>Once logged in, click “OLDC” in the top taskbar to access the OLDC homepage. </a:t>
            </a:r>
          </a:p>
          <a:p>
            <a:endParaRPr lang="en-US" sz="600" dirty="0"/>
          </a:p>
          <a:p>
            <a:r>
              <a:rPr lang="en-US" dirty="0"/>
              <a:t>If you need assistance, please contact Grants Center Of Excellence systems Help Desk: </a:t>
            </a:r>
          </a:p>
          <a:p>
            <a:pPr lvl="1"/>
            <a:r>
              <a:rPr lang="en-US" sz="2200" dirty="0"/>
              <a:t>(202) 401-5282 or (866) 577-0771</a:t>
            </a:r>
          </a:p>
          <a:p>
            <a:pPr lvl="1"/>
            <a:r>
              <a:rPr lang="en-US" sz="2200" dirty="0">
                <a:hlinkClick r:id="rId3"/>
              </a:rPr>
              <a:t>help@grantsolutions.gov</a:t>
            </a:r>
            <a:r>
              <a:rPr lang="en-US" sz="2200" dirty="0"/>
              <a:t> </a:t>
            </a:r>
          </a:p>
          <a:p>
            <a:pPr lvl="1"/>
            <a:endParaRPr lang="en-US" sz="2000" dirty="0"/>
          </a:p>
          <a:p>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131</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9383633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sz="3400" dirty="0">
                <a:solidFill>
                  <a:srgbClr val="FFFFFF"/>
                </a:solidFill>
              </a:rPr>
              <a:t>Final Reminders</a:t>
            </a:r>
            <a:br>
              <a:rPr lang="en-US" sz="3400" dirty="0">
                <a:solidFill>
                  <a:srgbClr val="FFFFFF"/>
                </a:solidFill>
              </a:rPr>
            </a:br>
            <a:r>
              <a:rPr lang="en-US" sz="3400" i="1" dirty="0">
                <a:solidFill>
                  <a:srgbClr val="FFFFFF"/>
                </a:solidFill>
              </a:rPr>
              <a:t>Support </a:t>
            </a:r>
            <a:r>
              <a:rPr lang="en-US" sz="3100" i="1" dirty="0"/>
              <a:t>Resources</a:t>
            </a:r>
            <a:endParaRPr lang="en-US" sz="3400" i="1"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132</a:t>
            </a:fld>
            <a:endParaRPr lang="en-US" dirty="0"/>
          </a:p>
        </p:txBody>
      </p:sp>
      <p:sp>
        <p:nvSpPr>
          <p:cNvPr id="5" name="Content Placeholder 2"/>
          <p:cNvSpPr>
            <a:spLocks noGrp="1"/>
          </p:cNvSpPr>
          <p:nvPr>
            <p:ph idx="1"/>
          </p:nvPr>
        </p:nvSpPr>
        <p:spPr>
          <a:xfrm>
            <a:off x="146304" y="1600200"/>
            <a:ext cx="8991600" cy="4343400"/>
          </a:xfrm>
        </p:spPr>
        <p:txBody>
          <a:bodyPr>
            <a:normAutofit fontScale="85000" lnSpcReduction="20000"/>
          </a:bodyPr>
          <a:lstStyle/>
          <a:p>
            <a:r>
              <a:rPr lang="en-US" dirty="0"/>
              <a:t>OCS liaisons</a:t>
            </a:r>
          </a:p>
          <a:p>
            <a:pPr lvl="1"/>
            <a:r>
              <a:rPr lang="en-US" dirty="0">
                <a:hlinkClick r:id="rId2"/>
              </a:rPr>
              <a:t>http://www.acf.hhs.gov/programs/ocs/resource/division-of-energy-assistance-federal-staff</a:t>
            </a:r>
            <a:endParaRPr lang="en-US" dirty="0"/>
          </a:p>
          <a:p>
            <a:pPr lvl="1">
              <a:buNone/>
            </a:pPr>
            <a:endParaRPr lang="en-US" dirty="0"/>
          </a:p>
          <a:p>
            <a:r>
              <a:rPr lang="en-US" dirty="0"/>
              <a:t>Grants Center Of Excellence systems Help Desk</a:t>
            </a:r>
          </a:p>
          <a:p>
            <a:pPr lvl="1"/>
            <a:r>
              <a:rPr lang="en-US" u="sng" dirty="0">
                <a:hlinkClick r:id="rId3"/>
              </a:rPr>
              <a:t>help@grantsolutions.gov</a:t>
            </a:r>
            <a:r>
              <a:rPr lang="en-US" i="1" dirty="0">
                <a:solidFill>
                  <a:schemeClr val="accent1"/>
                </a:solidFill>
              </a:rPr>
              <a:t>  </a:t>
            </a:r>
            <a:endParaRPr lang="en-US" dirty="0"/>
          </a:p>
          <a:p>
            <a:pPr lvl="1"/>
            <a:r>
              <a:rPr lang="en-US" dirty="0"/>
              <a:t>(202) 401-5282 or (866) 577-0771 </a:t>
            </a:r>
          </a:p>
          <a:p>
            <a:pPr lvl="1">
              <a:buNone/>
            </a:pPr>
            <a:endParaRPr lang="en-US" dirty="0"/>
          </a:p>
          <a:p>
            <a:r>
              <a:rPr lang="en-US" dirty="0"/>
              <a:t>APPRISE Team</a:t>
            </a:r>
          </a:p>
          <a:p>
            <a:pPr marL="617220" lvl="2" indent="-342900">
              <a:spcBef>
                <a:spcPts val="600"/>
              </a:spcBef>
            </a:pPr>
            <a:r>
              <a:rPr lang="en-US" sz="2200" dirty="0"/>
              <a:t>Daniel Bausch, </a:t>
            </a:r>
            <a:r>
              <a:rPr lang="en-US" sz="2200" dirty="0">
                <a:hlinkClick r:id="rId4"/>
              </a:rPr>
              <a:t>Daniel-Bausch@appriseinc.org</a:t>
            </a:r>
            <a:r>
              <a:rPr lang="en-US" sz="2200" dirty="0"/>
              <a:t>; 609-252-9050</a:t>
            </a:r>
          </a:p>
          <a:p>
            <a:pPr marL="617220" lvl="2" indent="-342900">
              <a:spcBef>
                <a:spcPts val="600"/>
              </a:spcBef>
            </a:pPr>
            <a:r>
              <a:rPr lang="en-US" sz="2200" dirty="0"/>
              <a:t>Jorge Mancilla, </a:t>
            </a:r>
            <a:r>
              <a:rPr lang="en-US" sz="2200" dirty="0">
                <a:hlinkClick r:id="rId5"/>
              </a:rPr>
              <a:t>Jorge-MancillaUribe@appriseinc.org</a:t>
            </a:r>
            <a:r>
              <a:rPr lang="en-US" sz="2200" dirty="0"/>
              <a:t>; 609-252-9009</a:t>
            </a:r>
          </a:p>
          <a:p>
            <a:pPr marL="617220" lvl="2" indent="-342900">
              <a:spcBef>
                <a:spcPts val="600"/>
              </a:spcBef>
            </a:pPr>
            <a:r>
              <a:rPr lang="en-US" sz="2200" dirty="0"/>
              <a:t>Grace Rehaut, </a:t>
            </a:r>
            <a:r>
              <a:rPr lang="en-US" sz="2200" dirty="0">
                <a:hlinkClick r:id="rId6"/>
              </a:rPr>
              <a:t>Grace-Rehaut@appriseinc.org</a:t>
            </a:r>
            <a:r>
              <a:rPr lang="en-US" sz="2200" dirty="0"/>
              <a:t>; 609-252-9052</a:t>
            </a:r>
          </a:p>
          <a:p>
            <a:pPr marL="617220" lvl="2" indent="-342900">
              <a:spcBef>
                <a:spcPts val="600"/>
              </a:spcBef>
            </a:pPr>
            <a:r>
              <a:rPr lang="en-US" sz="2200" dirty="0"/>
              <a:t>Julia Stadlinger, </a:t>
            </a:r>
            <a:r>
              <a:rPr lang="en-US" sz="2200" dirty="0">
                <a:hlinkClick r:id="rId7"/>
              </a:rPr>
              <a:t>Julia-Stadlinger@appriseinc.org</a:t>
            </a:r>
            <a:r>
              <a:rPr lang="en-US" sz="2200" dirty="0"/>
              <a:t>; 609-252-9057</a:t>
            </a:r>
          </a:p>
          <a:p>
            <a:pPr marL="617220" lvl="2" indent="-342900">
              <a:spcBef>
                <a:spcPts val="600"/>
              </a:spcBef>
            </a:pPr>
            <a:r>
              <a:rPr lang="en-US" sz="2200" dirty="0"/>
              <a:t>Melissa Torgerson, </a:t>
            </a:r>
            <a:r>
              <a:rPr lang="en-US" sz="2200" dirty="0">
                <a:hlinkClick r:id="rId8"/>
              </a:rPr>
              <a:t>melissa@verveassociates.net</a:t>
            </a:r>
            <a:r>
              <a:rPr lang="en-US" sz="2200" dirty="0"/>
              <a:t>; 503-706-2647</a:t>
            </a:r>
          </a:p>
        </p:txBody>
      </p:sp>
      <p:sp>
        <p:nvSpPr>
          <p:cNvPr id="6" name="TextBox 5"/>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2888350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133</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3697604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dirty="0"/>
              <a:t>Questions &amp; Answers</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134</a:t>
            </a:fld>
            <a:endParaRPr lang="en-US" dirty="0"/>
          </a:p>
        </p:txBody>
      </p:sp>
      <p:sp>
        <p:nvSpPr>
          <p:cNvPr id="8" name="Content Placeholder 2">
            <a:extLst>
              <a:ext uri="{FF2B5EF4-FFF2-40B4-BE49-F238E27FC236}">
                <a16:creationId xmlns:a16="http://schemas.microsoft.com/office/drawing/2014/main" id="{B8D21B3A-1A27-4DC5-942A-CF715DB9969F}"/>
              </a:ext>
            </a:extLst>
          </p:cNvPr>
          <p:cNvSpPr>
            <a:spLocks noGrp="1"/>
          </p:cNvSpPr>
          <p:nvPr>
            <p:ph idx="1"/>
          </p:nvPr>
        </p:nvSpPr>
        <p:spPr>
          <a:xfrm>
            <a:off x="266700" y="1578923"/>
            <a:ext cx="8610600" cy="4876800"/>
          </a:xfrm>
        </p:spPr>
        <p:txBody>
          <a:bodyPr>
            <a:noAutofit/>
          </a:bodyPr>
          <a:lstStyle/>
          <a:p>
            <a:pPr>
              <a:spcBef>
                <a:spcPts val="0"/>
              </a:spcBef>
            </a:pPr>
            <a:r>
              <a:rPr lang="en-US" sz="2200" dirty="0"/>
              <a:t>If we do not respond to your question during the webinar, we will follow-up via e-mail.</a:t>
            </a:r>
          </a:p>
          <a:p>
            <a:pPr>
              <a:spcBef>
                <a:spcPts val="0"/>
              </a:spcBef>
            </a:pPr>
            <a:endParaRPr lang="en-US" sz="2200" dirty="0"/>
          </a:p>
          <a:p>
            <a:pPr>
              <a:spcBef>
                <a:spcPts val="0"/>
              </a:spcBef>
            </a:pPr>
            <a:r>
              <a:rPr lang="en-US" sz="2200" dirty="0"/>
              <a:t>If you have additional questions, please e-mail us:</a:t>
            </a:r>
          </a:p>
          <a:p>
            <a:pPr marL="617220" lvl="2" indent="-342900">
              <a:spcBef>
                <a:spcPts val="0"/>
              </a:spcBef>
            </a:pPr>
            <a:r>
              <a:rPr lang="en-US" dirty="0"/>
              <a:t>Daniel Bausch, </a:t>
            </a:r>
            <a:r>
              <a:rPr lang="en-US" dirty="0">
                <a:hlinkClick r:id="rId2"/>
              </a:rPr>
              <a:t>Daniel-Bausch@appriseinc.org</a:t>
            </a:r>
            <a:endParaRPr lang="en-US" dirty="0"/>
          </a:p>
          <a:p>
            <a:pPr marL="617220" lvl="2" indent="-342900">
              <a:spcBef>
                <a:spcPts val="0"/>
              </a:spcBef>
            </a:pPr>
            <a:r>
              <a:rPr lang="en-US" dirty="0"/>
              <a:t>Grace Rehaut, </a:t>
            </a:r>
            <a:r>
              <a:rPr lang="en-US" dirty="0">
                <a:hlinkClick r:id="rId3"/>
              </a:rPr>
              <a:t>Grace-Rehaut@appriseinc.org</a:t>
            </a:r>
            <a:endParaRPr lang="en-US" dirty="0"/>
          </a:p>
          <a:p>
            <a:pPr lvl="1">
              <a:spcBef>
                <a:spcPts val="0"/>
              </a:spcBef>
            </a:pPr>
            <a:endParaRPr lang="en-US" sz="2000" dirty="0"/>
          </a:p>
          <a:p>
            <a:pPr lvl="1">
              <a:spcBef>
                <a:spcPts val="0"/>
              </a:spcBef>
            </a:pPr>
            <a:endParaRPr lang="en-US" sz="2000" dirty="0"/>
          </a:p>
          <a:p>
            <a:pPr marL="320040" lvl="1" indent="0" algn="ctr">
              <a:spcBef>
                <a:spcPts val="0"/>
              </a:spcBef>
              <a:buNone/>
            </a:pPr>
            <a:r>
              <a:rPr lang="en-US" sz="3200" dirty="0"/>
              <a:t>Thank you for attending the webinar!</a:t>
            </a:r>
          </a:p>
          <a:p>
            <a:pPr marL="0" indent="0">
              <a:spcBef>
                <a:spcPts val="0"/>
              </a:spcBef>
              <a:buNone/>
            </a:pPr>
            <a:endParaRPr lang="en-US" sz="800" dirty="0"/>
          </a:p>
        </p:txBody>
      </p:sp>
    </p:spTree>
    <p:extLst>
      <p:ext uri="{BB962C8B-B14F-4D97-AF65-F5344CB8AC3E}">
        <p14:creationId xmlns:p14="http://schemas.microsoft.com/office/powerpoint/2010/main" val="125151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600" i="1" dirty="0"/>
              <a:t>#1 – Report According to the Instructions</a:t>
            </a:r>
            <a:endParaRPr lang="en-US" sz="3100" i="1" dirty="0"/>
          </a:p>
        </p:txBody>
      </p:sp>
      <p:sp>
        <p:nvSpPr>
          <p:cNvPr id="8" name="Content Placeholder 7"/>
          <p:cNvSpPr>
            <a:spLocks noGrp="1"/>
          </p:cNvSpPr>
          <p:nvPr>
            <p:ph sz="quarter" idx="1"/>
          </p:nvPr>
        </p:nvSpPr>
        <p:spPr>
          <a:xfrm>
            <a:off x="146304" y="1447800"/>
            <a:ext cx="8540496" cy="5029200"/>
          </a:xfrm>
        </p:spPr>
        <p:txBody>
          <a:bodyPr>
            <a:normAutofit/>
          </a:bodyPr>
          <a:lstStyle/>
          <a:p>
            <a:pPr marL="319087" lvl="1" indent="0">
              <a:spcBef>
                <a:spcPts val="0"/>
              </a:spcBef>
              <a:buNone/>
            </a:pPr>
            <a:endParaRPr lang="en-US" sz="2200" dirty="0"/>
          </a:p>
          <a:p>
            <a:pPr marL="631825" lvl="1" indent="-312738">
              <a:spcBef>
                <a:spcPts val="0"/>
              </a:spcBef>
            </a:pPr>
            <a:r>
              <a:rPr lang="en-US" sz="2200" dirty="0"/>
              <a:t>LIHEAP is a block grant, giving grantees the freedom to design unique and diverse programs.</a:t>
            </a:r>
          </a:p>
          <a:p>
            <a:pPr marL="631825" lvl="1" indent="-312738">
              <a:spcBef>
                <a:spcPts val="0"/>
              </a:spcBef>
            </a:pPr>
            <a:endParaRPr lang="en-US" sz="1200" dirty="0"/>
          </a:p>
          <a:p>
            <a:pPr marL="631825" lvl="1" indent="-312738">
              <a:spcBef>
                <a:spcPts val="0"/>
              </a:spcBef>
            </a:pPr>
            <a:r>
              <a:rPr lang="en-US" sz="2200" dirty="0"/>
              <a:t>OCS must report consistent information to Congress. The Household Report allows OCS to report uniform information on households that receive LIHEAP assistance.</a:t>
            </a:r>
          </a:p>
          <a:p>
            <a:pPr marL="319087" lvl="1" indent="0">
              <a:spcBef>
                <a:spcPts val="0"/>
              </a:spcBef>
              <a:buNone/>
            </a:pPr>
            <a:endParaRPr lang="en-US" sz="1500" dirty="0"/>
          </a:p>
          <a:p>
            <a:pPr marL="631825" lvl="1" indent="-312738">
              <a:spcBef>
                <a:spcPts val="0"/>
              </a:spcBef>
            </a:pPr>
            <a:r>
              <a:rPr lang="en-US" sz="2200" dirty="0"/>
              <a:t>Grantees should…</a:t>
            </a:r>
          </a:p>
          <a:p>
            <a:pPr marL="906145" lvl="2" indent="-312738">
              <a:spcBef>
                <a:spcPts val="0"/>
              </a:spcBef>
            </a:pPr>
            <a:r>
              <a:rPr lang="en-US" dirty="0"/>
              <a:t>Review the instructions for guidance on how to correctly report each item.</a:t>
            </a:r>
          </a:p>
          <a:p>
            <a:pPr marL="906145" lvl="2" indent="-312738">
              <a:spcBef>
                <a:spcPts val="0"/>
              </a:spcBef>
            </a:pPr>
            <a:r>
              <a:rPr lang="en-US" dirty="0"/>
              <a:t>Contact their OCS liaison when encountering challenges in reporting according to the instructions.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14</a:t>
            </a:fld>
            <a:endParaRPr lang="en-US" dirty="0"/>
          </a:p>
        </p:txBody>
      </p:sp>
      <p:sp>
        <p:nvSpPr>
          <p:cNvPr id="6" name="TextBox 5">
            <a:extLst>
              <a:ext uri="{FF2B5EF4-FFF2-40B4-BE49-F238E27FC236}">
                <a16:creationId xmlns:a16="http://schemas.microsoft.com/office/drawing/2014/main" id="{F130AA0B-7796-4FDF-A7FB-B2D7EDDE3645}"/>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10961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600" i="1" dirty="0"/>
              <a:t>#1 – Report According to the Instructions</a:t>
            </a:r>
            <a:endParaRPr lang="en-US" sz="3100" i="1" dirty="0"/>
          </a:p>
        </p:txBody>
      </p:sp>
      <p:sp>
        <p:nvSpPr>
          <p:cNvPr id="8" name="Content Placeholder 7"/>
          <p:cNvSpPr>
            <a:spLocks noGrp="1"/>
          </p:cNvSpPr>
          <p:nvPr>
            <p:ph sz="quarter" idx="1"/>
          </p:nvPr>
        </p:nvSpPr>
        <p:spPr>
          <a:xfrm>
            <a:off x="146304" y="1447800"/>
            <a:ext cx="8540496" cy="5029200"/>
          </a:xfrm>
        </p:spPr>
        <p:txBody>
          <a:bodyPr>
            <a:normAutofit/>
          </a:bodyPr>
          <a:lstStyle/>
          <a:p>
            <a:pPr marL="319087" lvl="1" indent="0">
              <a:spcBef>
                <a:spcPts val="0"/>
              </a:spcBef>
              <a:buNone/>
            </a:pPr>
            <a:endParaRPr lang="en-US" sz="2200" dirty="0"/>
          </a:p>
          <a:p>
            <a:pPr marL="631825" lvl="1" indent="-312738">
              <a:spcBef>
                <a:spcPts val="0"/>
              </a:spcBef>
            </a:pPr>
            <a:r>
              <a:rPr lang="en-US" sz="2200" dirty="0"/>
              <a:t>Examples:</a:t>
            </a:r>
          </a:p>
          <a:p>
            <a:pPr marL="906145" lvl="2" indent="-312738">
              <a:spcBef>
                <a:spcPts val="0"/>
              </a:spcBef>
            </a:pPr>
            <a:endParaRPr lang="en-US" sz="1800" dirty="0"/>
          </a:p>
          <a:p>
            <a:pPr marL="906145" lvl="2" indent="-312738">
              <a:spcBef>
                <a:spcPts val="0"/>
              </a:spcBef>
            </a:pPr>
            <a:r>
              <a:rPr lang="en-US" dirty="0"/>
              <a:t>A grantee may have a program year that differs from the federal fiscal year (October 1 to September 30). However, all grantees are instructed to report information in the Household Report corresponding to the </a:t>
            </a:r>
            <a:r>
              <a:rPr lang="en-US" u="sng" dirty="0"/>
              <a:t>federal fiscal year.</a:t>
            </a:r>
            <a:endParaRPr lang="en-US" dirty="0"/>
          </a:p>
          <a:p>
            <a:pPr marL="906145" lvl="2" indent="-312738">
              <a:spcBef>
                <a:spcPts val="0"/>
              </a:spcBef>
            </a:pPr>
            <a:endParaRPr lang="en-US" dirty="0"/>
          </a:p>
          <a:p>
            <a:pPr marL="906145" lvl="2" indent="-312738">
              <a:spcBef>
                <a:spcPts val="0"/>
              </a:spcBef>
            </a:pPr>
            <a:r>
              <a:rPr lang="en-US" dirty="0"/>
              <a:t>Grantees may have reporting systems designed to report the count of individual benefits provided.  However, all grantees are instructed to report information in the Household Report on the </a:t>
            </a:r>
            <a:r>
              <a:rPr lang="en-US" u="sng" dirty="0"/>
              <a:t>number of households served</a:t>
            </a:r>
            <a:r>
              <a:rPr lang="en-US" dirty="0"/>
              <a:t>, rather than the number of benefits issued.</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15</a:t>
            </a:fld>
            <a:endParaRPr lang="en-US" dirty="0"/>
          </a:p>
        </p:txBody>
      </p:sp>
      <p:sp>
        <p:nvSpPr>
          <p:cNvPr id="6" name="TextBox 5">
            <a:extLst>
              <a:ext uri="{FF2B5EF4-FFF2-40B4-BE49-F238E27FC236}">
                <a16:creationId xmlns:a16="http://schemas.microsoft.com/office/drawing/2014/main" id="{086135D2-D051-4D8D-B201-FB72ADD6D0B6}"/>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18899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100" dirty="0"/>
              <a:t>#2 - </a:t>
            </a:r>
            <a:r>
              <a:rPr lang="en-US" sz="3100" i="1" dirty="0"/>
              <a:t>Explain Unique Program Features/Nuances</a:t>
            </a:r>
            <a:endParaRPr lang="en-US" sz="3100" dirty="0"/>
          </a:p>
        </p:txBody>
      </p:sp>
      <p:sp>
        <p:nvSpPr>
          <p:cNvPr id="8" name="Content Placeholder 7"/>
          <p:cNvSpPr>
            <a:spLocks noGrp="1"/>
          </p:cNvSpPr>
          <p:nvPr>
            <p:ph sz="quarter" idx="1"/>
          </p:nvPr>
        </p:nvSpPr>
        <p:spPr>
          <a:xfrm>
            <a:off x="146304" y="1447800"/>
            <a:ext cx="8311896" cy="5029200"/>
          </a:xfrm>
        </p:spPr>
        <p:txBody>
          <a:bodyPr>
            <a:normAutofit/>
          </a:bodyPr>
          <a:lstStyle/>
          <a:p>
            <a:pPr lvl="1"/>
            <a:endParaRPr lang="en-US" sz="2200" dirty="0"/>
          </a:p>
          <a:p>
            <a:pPr marL="631825" lvl="1" indent="-288925">
              <a:spcBef>
                <a:spcPts val="0"/>
              </a:spcBef>
            </a:pPr>
            <a:r>
              <a:rPr lang="en-US" sz="2200" dirty="0"/>
              <a:t>The Household Report includes a </a:t>
            </a:r>
            <a:r>
              <a:rPr lang="en-US" sz="2200" b="1" dirty="0"/>
              <a:t>Notes section </a:t>
            </a:r>
            <a:r>
              <a:rPr lang="en-US" sz="2200" dirty="0"/>
              <a:t>to allow grantees to explain any reported information that is out of the ordinary, generates a warning in OLDC, or requires clarification. </a:t>
            </a:r>
          </a:p>
          <a:p>
            <a:pPr marL="631825" lvl="1" indent="-288925">
              <a:spcBef>
                <a:spcPts val="0"/>
              </a:spcBef>
            </a:pPr>
            <a:endParaRPr lang="en-US" sz="2200" dirty="0"/>
          </a:p>
          <a:p>
            <a:pPr marL="631825" lvl="1" indent="-288925">
              <a:spcBef>
                <a:spcPts val="0"/>
              </a:spcBef>
            </a:pPr>
            <a:r>
              <a:rPr lang="en-US" sz="2200" dirty="0"/>
              <a:t>If there is anything about your program operation that requires explanation to explain your Household Report data, please add a note in the Notes section. </a:t>
            </a:r>
          </a:p>
          <a:p>
            <a:pPr marL="342900" lvl="1" indent="0">
              <a:spcBef>
                <a:spcPts val="0"/>
              </a:spcBef>
              <a:buNone/>
            </a:pPr>
            <a:endParaRPr lang="en-US" sz="2200" dirty="0"/>
          </a:p>
          <a:p>
            <a:pPr marL="631825" lvl="1" indent="-288925">
              <a:spcBef>
                <a:spcPts val="0"/>
              </a:spcBef>
            </a:pPr>
            <a:r>
              <a:rPr lang="en-US" sz="2200" dirty="0"/>
              <a:t>Notes allow for an accurate understanding of your reported data and OCS uses these notes in tables and footnotes in the annual Report to Congress. </a:t>
            </a:r>
          </a:p>
          <a:p>
            <a:pPr marL="342900" lvl="1" indent="0">
              <a:spcBef>
                <a:spcPts val="0"/>
              </a:spcBef>
              <a:buNone/>
            </a:pPr>
            <a:endParaRPr lang="en-US" sz="2200" dirty="0"/>
          </a:p>
          <a:p>
            <a:pPr marL="631825" lvl="1" indent="-288925">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16</a:t>
            </a:fld>
            <a:endParaRPr lang="en-US" dirty="0"/>
          </a:p>
        </p:txBody>
      </p:sp>
      <p:sp>
        <p:nvSpPr>
          <p:cNvPr id="6" name="TextBox 5">
            <a:extLst>
              <a:ext uri="{FF2B5EF4-FFF2-40B4-BE49-F238E27FC236}">
                <a16:creationId xmlns:a16="http://schemas.microsoft.com/office/drawing/2014/main" id="{C914891C-3147-4A31-80EF-371E899F4B9C}"/>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8226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100" dirty="0"/>
              <a:t>#2 - </a:t>
            </a:r>
            <a:r>
              <a:rPr lang="en-US" sz="3100" i="1" dirty="0"/>
              <a:t>Explain Unique Program Features/Nuances</a:t>
            </a:r>
          </a:p>
        </p:txBody>
      </p:sp>
      <p:sp>
        <p:nvSpPr>
          <p:cNvPr id="8" name="Content Placeholder 7"/>
          <p:cNvSpPr>
            <a:spLocks noGrp="1"/>
          </p:cNvSpPr>
          <p:nvPr>
            <p:ph sz="quarter" idx="1"/>
          </p:nvPr>
        </p:nvSpPr>
        <p:spPr>
          <a:xfrm>
            <a:off x="146304" y="1447800"/>
            <a:ext cx="8540496" cy="5029200"/>
          </a:xfrm>
        </p:spPr>
        <p:txBody>
          <a:bodyPr>
            <a:normAutofit/>
          </a:bodyPr>
          <a:lstStyle/>
          <a:p>
            <a:pPr marL="319087" lvl="1" indent="0">
              <a:spcBef>
                <a:spcPts val="0"/>
              </a:spcBef>
              <a:buNone/>
            </a:pPr>
            <a:endParaRPr lang="en-US" sz="2200" dirty="0"/>
          </a:p>
          <a:p>
            <a:pPr marL="631825" lvl="1" indent="-312738">
              <a:spcBef>
                <a:spcPts val="0"/>
              </a:spcBef>
            </a:pPr>
            <a:r>
              <a:rPr lang="en-US" sz="2200" dirty="0"/>
              <a:t>Examples:</a:t>
            </a:r>
          </a:p>
          <a:p>
            <a:pPr marL="906145" lvl="2" indent="-312738">
              <a:spcBef>
                <a:spcPts val="0"/>
              </a:spcBef>
            </a:pPr>
            <a:endParaRPr lang="en-US" sz="1800" dirty="0"/>
          </a:p>
          <a:p>
            <a:pPr marL="906145" lvl="2" indent="-312738">
              <a:spcBef>
                <a:spcPts val="0"/>
              </a:spcBef>
            </a:pPr>
            <a:r>
              <a:rPr lang="en-US" dirty="0"/>
              <a:t>A grantee reports the same number of households served with Heating Assistance and served with “Any Type of LIHEAP Assistance” because the grantee always provides heating assistance prior to other types of assistance.  </a:t>
            </a:r>
            <a:r>
              <a:rPr lang="en-US" u="sng" dirty="0"/>
              <a:t>For the Household Report, the grantee should include a note to indicate this</a:t>
            </a:r>
            <a:r>
              <a:rPr lang="en-US" dirty="0"/>
              <a:t>.</a:t>
            </a:r>
          </a:p>
          <a:p>
            <a:pPr marL="906145" lvl="2" indent="-312738">
              <a:spcBef>
                <a:spcPts val="0"/>
              </a:spcBef>
            </a:pPr>
            <a:endParaRPr lang="en-US" dirty="0"/>
          </a:p>
          <a:p>
            <a:pPr marL="906145" lvl="2" indent="-312738">
              <a:spcBef>
                <a:spcPts val="0"/>
              </a:spcBef>
            </a:pPr>
            <a:r>
              <a:rPr lang="en-US" dirty="0"/>
              <a:t>A grantee receives a Warning message in OLDC alerting them that the number of households they reported for Cooling Assistance is substantially different from the prior year.  </a:t>
            </a:r>
            <a:r>
              <a:rPr lang="en-US" u="sng" dirty="0"/>
              <a:t>If the grantee confirms the data are correct, the grantee should provide an explanation for this difference in the Notes Section.</a:t>
            </a:r>
          </a:p>
        </p:txBody>
      </p:sp>
      <p:sp>
        <p:nvSpPr>
          <p:cNvPr id="4" name="Slide Number Placeholder 3"/>
          <p:cNvSpPr>
            <a:spLocks noGrp="1"/>
          </p:cNvSpPr>
          <p:nvPr>
            <p:ph type="sldNum" sz="quarter" idx="12"/>
          </p:nvPr>
        </p:nvSpPr>
        <p:spPr/>
        <p:txBody>
          <a:bodyPr/>
          <a:lstStyle/>
          <a:p>
            <a:fld id="{232540F5-BE53-4980-ABDE-DC5A5DE073AE}" type="slidenum">
              <a:rPr lang="en-US" smtClean="0"/>
              <a:pPr/>
              <a:t>17</a:t>
            </a:fld>
            <a:endParaRPr lang="en-US" dirty="0"/>
          </a:p>
        </p:txBody>
      </p:sp>
      <p:sp>
        <p:nvSpPr>
          <p:cNvPr id="6" name="TextBox 5">
            <a:extLst>
              <a:ext uri="{FF2B5EF4-FFF2-40B4-BE49-F238E27FC236}">
                <a16:creationId xmlns:a16="http://schemas.microsoft.com/office/drawing/2014/main" id="{DB765F57-D52E-4482-A479-696F3D98DA01}"/>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01725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100" dirty="0"/>
              <a:t>#3 – </a:t>
            </a:r>
            <a:r>
              <a:rPr lang="en-US" sz="3100" i="1" dirty="0"/>
              <a:t>Provide a Consistent Report with Final Data</a:t>
            </a:r>
            <a:endParaRPr lang="en-US" sz="3100" dirty="0"/>
          </a:p>
        </p:txBody>
      </p:sp>
      <p:sp>
        <p:nvSpPr>
          <p:cNvPr id="8" name="Content Placeholder 7"/>
          <p:cNvSpPr>
            <a:spLocks noGrp="1"/>
          </p:cNvSpPr>
          <p:nvPr>
            <p:ph sz="quarter" idx="1"/>
          </p:nvPr>
        </p:nvSpPr>
        <p:spPr>
          <a:xfrm>
            <a:off x="146304" y="1447800"/>
            <a:ext cx="8311896" cy="5029200"/>
          </a:xfrm>
        </p:spPr>
        <p:txBody>
          <a:bodyPr>
            <a:normAutofit/>
          </a:bodyPr>
          <a:lstStyle/>
          <a:p>
            <a:pPr lvl="1"/>
            <a:endParaRPr lang="en-US" sz="2200" dirty="0"/>
          </a:p>
          <a:p>
            <a:pPr marL="631825" lvl="1" indent="-288925">
              <a:spcBef>
                <a:spcPts val="0"/>
              </a:spcBef>
            </a:pPr>
            <a:r>
              <a:rPr lang="en-US" sz="2200" dirty="0"/>
              <a:t>The Household Report requires grantees to report using the best information available at the time of reporting. </a:t>
            </a:r>
          </a:p>
          <a:p>
            <a:pPr marL="631825" lvl="1" indent="-288925">
              <a:spcBef>
                <a:spcPts val="0"/>
              </a:spcBef>
            </a:pPr>
            <a:endParaRPr lang="en-US" sz="2200" dirty="0"/>
          </a:p>
          <a:p>
            <a:pPr marL="631825" lvl="1" indent="-288925">
              <a:spcBef>
                <a:spcPts val="0"/>
              </a:spcBef>
            </a:pPr>
            <a:r>
              <a:rPr lang="en-US" sz="2200" dirty="0"/>
              <a:t>To meet the reporting requirements, grantees need to use their </a:t>
            </a:r>
            <a:r>
              <a:rPr lang="en-US" sz="2200" b="1" i="1" dirty="0"/>
              <a:t>data reporting system </a:t>
            </a:r>
            <a:r>
              <a:rPr lang="en-US" sz="2200" dirty="0"/>
              <a:t>to identify and count households for each reporting item using data tracking systems and program records.</a:t>
            </a:r>
          </a:p>
          <a:p>
            <a:pPr marL="631825" lvl="1" indent="-288925">
              <a:spcBef>
                <a:spcPts val="0"/>
              </a:spcBef>
            </a:pPr>
            <a:endParaRPr lang="en-US" sz="2200" dirty="0"/>
          </a:p>
          <a:p>
            <a:pPr marL="631825" lvl="1" indent="-288925">
              <a:spcBef>
                <a:spcPts val="0"/>
              </a:spcBef>
            </a:pPr>
            <a:r>
              <a:rPr lang="en-US" sz="2200" dirty="0"/>
              <a:t>OCS provides data validation and checks to assist grantees with reporting:</a:t>
            </a:r>
          </a:p>
          <a:p>
            <a:pPr marL="906145" lvl="2" indent="-288925">
              <a:spcBef>
                <a:spcPts val="0"/>
              </a:spcBef>
            </a:pPr>
            <a:r>
              <a:rPr lang="en-US" dirty="0"/>
              <a:t>OLDC Warning and Error Messages</a:t>
            </a:r>
          </a:p>
          <a:p>
            <a:pPr marL="906145" lvl="2" indent="-288925">
              <a:spcBef>
                <a:spcPts val="0"/>
              </a:spcBef>
            </a:pPr>
            <a:r>
              <a:rPr lang="en-US" dirty="0"/>
              <a:t>APPRISE Review</a:t>
            </a:r>
            <a:endParaRPr lang="en-US" sz="1800" dirty="0"/>
          </a:p>
          <a:p>
            <a:pPr marL="342900" lvl="1" indent="0">
              <a:spcBef>
                <a:spcPts val="0"/>
              </a:spcBef>
              <a:buNone/>
            </a:pPr>
            <a:endParaRPr lang="en-US" sz="2200" dirty="0"/>
          </a:p>
          <a:p>
            <a:pPr marL="631825" lvl="1" indent="-288925">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18</a:t>
            </a:fld>
            <a:endParaRPr lang="en-US" dirty="0"/>
          </a:p>
        </p:txBody>
      </p:sp>
      <p:sp>
        <p:nvSpPr>
          <p:cNvPr id="6" name="TextBox 5">
            <a:extLst>
              <a:ext uri="{FF2B5EF4-FFF2-40B4-BE49-F238E27FC236}">
                <a16:creationId xmlns:a16="http://schemas.microsoft.com/office/drawing/2014/main" id="{C23463D1-746F-4B6F-8655-8A8BE597DAF3}"/>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267676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100" dirty="0"/>
              <a:t>#3 – </a:t>
            </a:r>
            <a:r>
              <a:rPr lang="en-US" sz="3100" i="1" dirty="0"/>
              <a:t>Provide a Consistent Report with Final Data</a:t>
            </a:r>
          </a:p>
        </p:txBody>
      </p:sp>
      <p:pic>
        <p:nvPicPr>
          <p:cNvPr id="5" name="Content Placeholder 4">
            <a:extLst>
              <a:ext uri="{FF2B5EF4-FFF2-40B4-BE49-F238E27FC236}">
                <a16:creationId xmlns:a16="http://schemas.microsoft.com/office/drawing/2014/main" id="{F4CD4B9D-17ED-428E-9A1C-EF02DB6382EF}"/>
              </a:ext>
            </a:extLst>
          </p:cNvPr>
          <p:cNvPicPr>
            <a:picLocks noGrp="1" noChangeAspect="1"/>
          </p:cNvPicPr>
          <p:nvPr>
            <p:ph sz="quarter" idx="1"/>
          </p:nvPr>
        </p:nvPicPr>
        <p:blipFill>
          <a:blip r:embed="rId3"/>
          <a:stretch>
            <a:fillRect/>
          </a:stretch>
        </p:blipFill>
        <p:spPr>
          <a:xfrm>
            <a:off x="301625" y="2419172"/>
            <a:ext cx="8540750" cy="2019656"/>
          </a:xfrm>
          <a:prstGeom prst="rect">
            <a:avLst/>
          </a:prstGeom>
        </p:spPr>
      </p:pic>
      <p:sp>
        <p:nvSpPr>
          <p:cNvPr id="4" name="Slide Number Placeholder 3"/>
          <p:cNvSpPr>
            <a:spLocks noGrp="1"/>
          </p:cNvSpPr>
          <p:nvPr>
            <p:ph type="sldNum" sz="quarter" idx="12"/>
          </p:nvPr>
        </p:nvSpPr>
        <p:spPr/>
        <p:txBody>
          <a:bodyPr/>
          <a:lstStyle/>
          <a:p>
            <a:fld id="{232540F5-BE53-4980-ABDE-DC5A5DE073AE}" type="slidenum">
              <a:rPr lang="en-US" smtClean="0"/>
              <a:pPr/>
              <a:t>19</a:t>
            </a:fld>
            <a:endParaRPr lang="en-US" dirty="0"/>
          </a:p>
        </p:txBody>
      </p:sp>
      <p:sp>
        <p:nvSpPr>
          <p:cNvPr id="6" name="TextBox 5">
            <a:extLst>
              <a:ext uri="{FF2B5EF4-FFF2-40B4-BE49-F238E27FC236}">
                <a16:creationId xmlns:a16="http://schemas.microsoft.com/office/drawing/2014/main" id="{086135D2-D051-4D8D-B201-FB72ADD6D0B6}"/>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
        <p:nvSpPr>
          <p:cNvPr id="9" name="Content Placeholder 7">
            <a:extLst>
              <a:ext uri="{FF2B5EF4-FFF2-40B4-BE49-F238E27FC236}">
                <a16:creationId xmlns:a16="http://schemas.microsoft.com/office/drawing/2014/main" id="{94209AA4-7B81-4BBA-BE88-6C3EBF625314}"/>
              </a:ext>
            </a:extLst>
          </p:cNvPr>
          <p:cNvSpPr txBox="1">
            <a:spLocks/>
          </p:cNvSpPr>
          <p:nvPr/>
        </p:nvSpPr>
        <p:spPr>
          <a:xfrm>
            <a:off x="146304" y="1676400"/>
            <a:ext cx="8311896" cy="4800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accent3">
                    <a:lumMod val="75000"/>
                  </a:schemeClr>
                </a:solidFill>
                <a:latin typeface="+mn-lt"/>
                <a:ea typeface="+mn-ea"/>
                <a:cs typeface="+mn-cs"/>
              </a:defRPr>
            </a:lvl1pPr>
            <a:lvl2pPr marL="548640" indent="-228600" algn="l" rtl="0" eaLnBrk="1" latinLnBrk="0" hangingPunct="1">
              <a:spcBef>
                <a:spcPts val="370"/>
              </a:spcBef>
              <a:buClr>
                <a:schemeClr val="accent6"/>
              </a:buClr>
              <a:buSzPct val="85000"/>
              <a:buFont typeface="Wingdings 2"/>
              <a:buChar char=""/>
              <a:defRPr kumimoji="0" sz="2400" kern="1200">
                <a:solidFill>
                  <a:schemeClr val="accent3">
                    <a:lumMod val="75000"/>
                  </a:schemeClr>
                </a:solidFill>
                <a:latin typeface="+mn-lt"/>
                <a:ea typeface="+mn-ea"/>
                <a:cs typeface="+mn-cs"/>
              </a:defRPr>
            </a:lvl2pPr>
            <a:lvl3pPr marL="822960" indent="-228600" algn="l" rtl="0" eaLnBrk="1" latinLnBrk="0" hangingPunct="1">
              <a:spcBef>
                <a:spcPts val="370"/>
              </a:spcBef>
              <a:buClr>
                <a:schemeClr val="bg2">
                  <a:lumMod val="50000"/>
                </a:schemeClr>
              </a:buClr>
              <a:buSzPct val="85000"/>
              <a:buFont typeface="Wingdings 2"/>
              <a:buChar char=""/>
              <a:defRPr kumimoji="0" sz="2000" kern="1200">
                <a:solidFill>
                  <a:schemeClr val="accent3">
                    <a:lumMod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accent3">
                    <a:lumMod val="75000"/>
                  </a:schemeClr>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accent3">
                    <a:lumMod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r>
              <a:rPr lang="en-US" sz="2200" dirty="0"/>
              <a:t>Example of Data Reporting System for the Household Report </a:t>
            </a:r>
            <a:endParaRPr lang="en-US" sz="1800" dirty="0"/>
          </a:p>
          <a:p>
            <a:pPr marL="342900" lvl="1" indent="0">
              <a:spcBef>
                <a:spcPts val="0"/>
              </a:spcBef>
              <a:buFont typeface="Wingdings 2"/>
              <a:buNone/>
            </a:pPr>
            <a:endParaRPr lang="en-US" sz="2200" dirty="0"/>
          </a:p>
          <a:p>
            <a:pPr marL="631825" lvl="1" indent="-288925">
              <a:spcBef>
                <a:spcPts val="0"/>
              </a:spcBef>
            </a:pPr>
            <a:endParaRPr lang="en-US" sz="2200" dirty="0"/>
          </a:p>
        </p:txBody>
      </p:sp>
    </p:spTree>
    <p:extLst>
      <p:ext uri="{BB962C8B-B14F-4D97-AF65-F5344CB8AC3E}">
        <p14:creationId xmlns:p14="http://schemas.microsoft.com/office/powerpoint/2010/main" val="290253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lstStyle/>
          <a:p>
            <a:r>
              <a:rPr lang="en-US" dirty="0"/>
              <a:t>Welcome</a:t>
            </a:r>
          </a:p>
        </p:txBody>
      </p:sp>
      <p:sp>
        <p:nvSpPr>
          <p:cNvPr id="8" name="Content Placeholder 7"/>
          <p:cNvSpPr>
            <a:spLocks noGrp="1"/>
          </p:cNvSpPr>
          <p:nvPr>
            <p:ph sz="quarter" idx="1"/>
          </p:nvPr>
        </p:nvSpPr>
        <p:spPr>
          <a:xfrm>
            <a:off x="146304" y="1527968"/>
            <a:ext cx="8921496" cy="5055394"/>
          </a:xfrm>
        </p:spPr>
        <p:txBody>
          <a:bodyPr>
            <a:normAutofit/>
          </a:bodyPr>
          <a:lstStyle/>
          <a:p>
            <a:pPr lvl="1"/>
            <a:r>
              <a:rPr lang="en-US" sz="2000" b="1" dirty="0"/>
              <a:t>Purpose of This Webinar</a:t>
            </a:r>
          </a:p>
          <a:p>
            <a:pPr lvl="2"/>
            <a:r>
              <a:rPr lang="en-US" sz="1800" dirty="0"/>
              <a:t>To provide an introduction to the Household Report – Long Form.</a:t>
            </a:r>
          </a:p>
          <a:p>
            <a:pPr lvl="2"/>
            <a:r>
              <a:rPr lang="en-US" sz="1800" dirty="0"/>
              <a:t>To furnish an in-depth overview of the FY 2018 Household Report, including a line-by-line review of each reporting item and instruction.</a:t>
            </a:r>
          </a:p>
          <a:p>
            <a:pPr lvl="2"/>
            <a:r>
              <a:rPr lang="en-US" sz="1800" dirty="0"/>
              <a:t>To highlight key reminders and ways to avoid common reporting issues. </a:t>
            </a:r>
          </a:p>
          <a:p>
            <a:pPr lvl="2"/>
            <a:endParaRPr lang="en-US" sz="1000" dirty="0"/>
          </a:p>
          <a:p>
            <a:pPr lvl="1"/>
            <a:r>
              <a:rPr lang="en-US" sz="2000" b="1" dirty="0"/>
              <a:t>Audience for This Webinar</a:t>
            </a:r>
          </a:p>
          <a:p>
            <a:pPr lvl="2"/>
            <a:r>
              <a:rPr lang="en-US" sz="1800" dirty="0"/>
              <a:t>New LIHEAP Coordinators and staff who have not worked on completing the Household Report - Long Form.</a:t>
            </a:r>
          </a:p>
          <a:p>
            <a:pPr lvl="2"/>
            <a:r>
              <a:rPr lang="en-US" sz="1800" dirty="0"/>
              <a:t>Experienced LIHEAP Coordinators and staff that would like to review the requirements in detail to understand al of the instructions and avoid reporting issues.</a:t>
            </a:r>
            <a:endParaRPr lang="en-US" sz="2200" dirty="0"/>
          </a:p>
          <a:p>
            <a:pPr lvl="1"/>
            <a:endParaRPr lang="en-US" sz="1000" b="1"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a:t>
            </a:fld>
            <a:endParaRPr lang="en-US" dirty="0"/>
          </a:p>
        </p:txBody>
      </p:sp>
      <p:sp>
        <p:nvSpPr>
          <p:cNvPr id="3" name="TextBox 2"/>
          <p:cNvSpPr txBox="1"/>
          <p:nvPr/>
        </p:nvSpPr>
        <p:spPr>
          <a:xfrm>
            <a:off x="7086600" y="6085288"/>
            <a:ext cx="19050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Vikki Pretlow</a:t>
            </a:r>
          </a:p>
        </p:txBody>
      </p:sp>
    </p:spTree>
    <p:extLst>
      <p:ext uri="{BB962C8B-B14F-4D97-AF65-F5344CB8AC3E}">
        <p14:creationId xmlns:p14="http://schemas.microsoft.com/office/powerpoint/2010/main" val="64456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Reporting Rules</a:t>
            </a:r>
            <a:br>
              <a:rPr lang="en-US" dirty="0"/>
            </a:br>
            <a:r>
              <a:rPr lang="en-US" sz="3100" dirty="0"/>
              <a:t>#4 – </a:t>
            </a:r>
            <a:r>
              <a:rPr lang="en-US" sz="3100" i="1" dirty="0"/>
              <a:t>Investigate/address issues or questions</a:t>
            </a:r>
            <a:endParaRPr lang="en-US" sz="3100" dirty="0"/>
          </a:p>
        </p:txBody>
      </p:sp>
      <p:sp>
        <p:nvSpPr>
          <p:cNvPr id="8" name="Content Placeholder 7"/>
          <p:cNvSpPr>
            <a:spLocks noGrp="1"/>
          </p:cNvSpPr>
          <p:nvPr>
            <p:ph sz="quarter" idx="1"/>
          </p:nvPr>
        </p:nvSpPr>
        <p:spPr>
          <a:xfrm>
            <a:off x="146304" y="1447800"/>
            <a:ext cx="8311896" cy="5029200"/>
          </a:xfrm>
        </p:spPr>
        <p:txBody>
          <a:bodyPr>
            <a:normAutofit/>
          </a:bodyPr>
          <a:lstStyle/>
          <a:p>
            <a:pPr lvl="1"/>
            <a:endParaRPr lang="en-US" sz="2200" dirty="0"/>
          </a:p>
          <a:p>
            <a:pPr marL="631825" lvl="1" indent="-288925">
              <a:spcBef>
                <a:spcPts val="0"/>
              </a:spcBef>
            </a:pPr>
            <a:r>
              <a:rPr lang="en-US" sz="2200" dirty="0"/>
              <a:t>If issues or questions are found during the review of a grantees report, OCS expects the following:</a:t>
            </a:r>
          </a:p>
          <a:p>
            <a:pPr marL="631825" lvl="1" indent="-288925">
              <a:spcBef>
                <a:spcPts val="0"/>
              </a:spcBef>
            </a:pPr>
            <a:endParaRPr lang="en-US" sz="2200" dirty="0"/>
          </a:p>
          <a:p>
            <a:pPr marL="906145" lvl="2" indent="-288925">
              <a:spcBef>
                <a:spcPts val="0"/>
              </a:spcBef>
            </a:pPr>
            <a:r>
              <a:rPr lang="en-US" sz="1800" dirty="0"/>
              <a:t>The grantee is expected to be able to verify their data by reviewing their data query, processing programs, or data files.</a:t>
            </a:r>
          </a:p>
          <a:p>
            <a:pPr marL="906145" lvl="2" indent="-288925">
              <a:spcBef>
                <a:spcPts val="0"/>
              </a:spcBef>
            </a:pPr>
            <a:r>
              <a:rPr lang="en-US" sz="1800" dirty="0"/>
              <a:t>The grantee should correct issues or to furnish a note on issues that cannot be resolved for the current report</a:t>
            </a:r>
          </a:p>
          <a:p>
            <a:pPr marL="906145" lvl="2" indent="-288925">
              <a:spcBef>
                <a:spcPts val="0"/>
              </a:spcBef>
            </a:pPr>
            <a:r>
              <a:rPr lang="en-US" sz="1800" dirty="0"/>
              <a:t>Grantees should respond to questions and make updates to their report in a timely fashion. </a:t>
            </a:r>
          </a:p>
          <a:p>
            <a:pPr marL="631825" lvl="1" indent="-288925">
              <a:spcBef>
                <a:spcPts val="0"/>
              </a:spcBef>
            </a:pPr>
            <a:endParaRPr lang="en-US" sz="2200" dirty="0"/>
          </a:p>
          <a:p>
            <a:pPr marL="631825" lvl="1" indent="-288925">
              <a:spcBef>
                <a:spcPts val="0"/>
              </a:spcBef>
            </a:pPr>
            <a:r>
              <a:rPr lang="en-US" sz="2200" dirty="0"/>
              <a:t>Grantees should be able to verify and confirm each item they report using their reporting documentation (queries, internal reports, etc.).</a:t>
            </a:r>
          </a:p>
          <a:p>
            <a:pPr marL="631825" lvl="1" indent="-288925">
              <a:spcBef>
                <a:spcPts val="0"/>
              </a:spcBef>
            </a:pPr>
            <a:endParaRPr lang="en-US" sz="2200" dirty="0"/>
          </a:p>
          <a:p>
            <a:pPr marL="342900" lvl="1" indent="0">
              <a:spcBef>
                <a:spcPts val="0"/>
              </a:spcBef>
              <a:buNone/>
            </a:pPr>
            <a:endParaRPr lang="en-US" sz="2200" dirty="0"/>
          </a:p>
          <a:p>
            <a:pPr marL="631825" lvl="1" indent="-288925">
              <a:spcBef>
                <a:spcPts val="0"/>
              </a:spcBef>
            </a:pPr>
            <a:endParaRPr lang="en-US" sz="22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20</a:t>
            </a:fld>
            <a:endParaRPr lang="en-US" dirty="0"/>
          </a:p>
        </p:txBody>
      </p:sp>
      <p:sp>
        <p:nvSpPr>
          <p:cNvPr id="6" name="TextBox 5">
            <a:extLst>
              <a:ext uri="{FF2B5EF4-FFF2-40B4-BE49-F238E27FC236}">
                <a16:creationId xmlns:a16="http://schemas.microsoft.com/office/drawing/2014/main" id="{93D99B10-CBB3-48A0-B118-55B34DCAC3AE}"/>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20147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a:bodyPr>
          <a:lstStyle/>
          <a:p>
            <a:r>
              <a:rPr lang="en-US" sz="3400" dirty="0"/>
              <a:t>Section I: </a:t>
            </a:r>
            <a:br>
              <a:rPr lang="en-US" sz="3400" dirty="0"/>
            </a:br>
            <a:r>
              <a:rPr lang="en-US" sz="3400" dirty="0"/>
              <a:t>Number of Assisted Households</a:t>
            </a:r>
          </a:p>
        </p:txBody>
      </p:sp>
    </p:spTree>
    <p:extLst>
      <p:ext uri="{BB962C8B-B14F-4D97-AF65-F5344CB8AC3E}">
        <p14:creationId xmlns:p14="http://schemas.microsoft.com/office/powerpoint/2010/main" val="130092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Overview of Section I</a:t>
            </a:r>
            <a:endParaRPr lang="en-US" sz="34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22</a:t>
            </a:fld>
            <a:endParaRPr lang="en-US" dirty="0"/>
          </a:p>
        </p:txBody>
      </p:sp>
      <p:sp>
        <p:nvSpPr>
          <p:cNvPr id="7" name="Content Placeholder 7"/>
          <p:cNvSpPr>
            <a:spLocks noGrp="1"/>
          </p:cNvSpPr>
          <p:nvPr>
            <p:ph sz="quarter" idx="1"/>
          </p:nvPr>
        </p:nvSpPr>
        <p:spPr>
          <a:xfrm>
            <a:off x="914400" y="1600200"/>
            <a:ext cx="7772400" cy="4419600"/>
          </a:xfrm>
        </p:spPr>
        <p:txBody>
          <a:bodyPr>
            <a:normAutofit/>
          </a:bodyPr>
          <a:lstStyle/>
          <a:p>
            <a:r>
              <a:rPr lang="en-US" dirty="0"/>
              <a:t>Report the unduplicated number of households that received LIHEAP assistance for…</a:t>
            </a:r>
          </a:p>
          <a:p>
            <a:pPr lvl="1">
              <a:lnSpc>
                <a:spcPct val="150000"/>
              </a:lnSpc>
            </a:pPr>
            <a:r>
              <a:rPr lang="en-US" dirty="0"/>
              <a:t>Each Type of LIHEAP Assistance (Lines 1 to 4)</a:t>
            </a:r>
          </a:p>
          <a:p>
            <a:pPr lvl="1">
              <a:lnSpc>
                <a:spcPct val="150000"/>
              </a:lnSpc>
            </a:pPr>
            <a:r>
              <a:rPr lang="en-US" dirty="0"/>
              <a:t>Any Type of LIHEAP Assistance (Line 5)</a:t>
            </a:r>
          </a:p>
          <a:p>
            <a:pPr lvl="1">
              <a:lnSpc>
                <a:spcPct val="150000"/>
              </a:lnSpc>
            </a:pPr>
            <a:r>
              <a:rPr lang="en-US" dirty="0"/>
              <a:t>Bill Payment Assistance (Line 6)</a:t>
            </a:r>
          </a:p>
          <a:p>
            <a:pPr lvl="1">
              <a:lnSpc>
                <a:spcPct val="150000"/>
              </a:lnSpc>
            </a:pPr>
            <a:r>
              <a:rPr lang="en-US" dirty="0"/>
              <a:t>Nominal Payments for SNAP Partnership (Line 7)</a:t>
            </a:r>
          </a:p>
        </p:txBody>
      </p:sp>
      <p:sp>
        <p:nvSpPr>
          <p:cNvPr id="6" name="TextBox 5">
            <a:extLst>
              <a:ext uri="{FF2B5EF4-FFF2-40B4-BE49-F238E27FC236}">
                <a16:creationId xmlns:a16="http://schemas.microsoft.com/office/drawing/2014/main" id="{139A5D84-0497-47C2-8E89-276A538A498B}"/>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89428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 #1 </a:t>
            </a:r>
            <a:r>
              <a:rPr lang="en-US" sz="3400" dirty="0">
                <a:solidFill>
                  <a:schemeClr val="accent2"/>
                </a:solidFill>
              </a:rPr>
              <a:t>– Heating Assistance</a:t>
            </a:r>
          </a:p>
        </p:txBody>
      </p:sp>
      <p:sp>
        <p:nvSpPr>
          <p:cNvPr id="5" name="Slide Number Placeholder 4"/>
          <p:cNvSpPr>
            <a:spLocks noGrp="1"/>
          </p:cNvSpPr>
          <p:nvPr>
            <p:ph type="sldNum" sz="quarter" idx="12"/>
          </p:nvPr>
        </p:nvSpPr>
        <p:spPr/>
        <p:txBody>
          <a:bodyPr/>
          <a:lstStyle/>
          <a:p>
            <a:fld id="{232540F5-BE53-4980-ABDE-DC5A5DE073AE}" type="slidenum">
              <a:rPr lang="en-US" smtClean="0"/>
              <a:pPr/>
              <a:t>23</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8" name="Rectangle 7"/>
          <p:cNvSpPr/>
          <p:nvPr/>
        </p:nvSpPr>
        <p:spPr>
          <a:xfrm>
            <a:off x="304800" y="2438400"/>
            <a:ext cx="8610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E418004-F645-4CA1-A96E-BBA4589EBF8D}"/>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54219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Heating Assistance</a:t>
            </a:r>
            <a:br>
              <a:rPr lang="en-US" sz="3400" dirty="0"/>
            </a:br>
            <a:r>
              <a:rPr lang="en-US" sz="2800" i="1" dirty="0"/>
              <a:t>What benefits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24</a:t>
            </a:fld>
            <a:endParaRPr lang="en-US" dirty="0"/>
          </a:p>
        </p:txBody>
      </p:sp>
      <p:sp>
        <p:nvSpPr>
          <p:cNvPr id="4" name="Content Placeholder 3"/>
          <p:cNvSpPr>
            <a:spLocks noGrp="1"/>
          </p:cNvSpPr>
          <p:nvPr>
            <p:ph sz="quarter" idx="1"/>
          </p:nvPr>
        </p:nvSpPr>
        <p:spPr>
          <a:xfrm>
            <a:off x="533400" y="1651000"/>
            <a:ext cx="8077200" cy="4572000"/>
          </a:xfrm>
        </p:spPr>
        <p:txBody>
          <a:bodyPr>
            <a:normAutofit lnSpcReduction="10000"/>
          </a:bodyPr>
          <a:lstStyle/>
          <a:p>
            <a:r>
              <a:rPr lang="en-US" dirty="0"/>
              <a:t>Which households should be reported as receiving a Heating Assistance benefit? </a:t>
            </a:r>
          </a:p>
          <a:p>
            <a:pPr lvl="1"/>
            <a:r>
              <a:rPr lang="en-US" dirty="0"/>
              <a:t>Any household that received LIHEAP assistance to pay a share of a household’s heating bills using funds allocated for regular Heating Assistance.</a:t>
            </a:r>
          </a:p>
          <a:p>
            <a:r>
              <a:rPr lang="en-US" dirty="0"/>
              <a:t>For some states, Heating Assistance may also include:</a:t>
            </a:r>
          </a:p>
          <a:p>
            <a:pPr lvl="1"/>
            <a:r>
              <a:rPr lang="en-US" dirty="0"/>
              <a:t>Households that received expedited heating assistance (more on slide 26)</a:t>
            </a:r>
          </a:p>
          <a:p>
            <a:pPr lvl="1"/>
            <a:r>
              <a:rPr lang="en-US" dirty="0"/>
              <a:t>Households that received heating equipment repair/replacement on a non-emergency basis    (more on slide 29)</a:t>
            </a:r>
          </a:p>
        </p:txBody>
      </p:sp>
      <p:sp>
        <p:nvSpPr>
          <p:cNvPr id="6" name="TextBox 5">
            <a:extLst>
              <a:ext uri="{FF2B5EF4-FFF2-40B4-BE49-F238E27FC236}">
                <a16:creationId xmlns:a16="http://schemas.microsoft.com/office/drawing/2014/main" id="{4C2CDD96-6E07-4103-8808-43CDF05FFC6A}"/>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308583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Heating Assistance</a:t>
            </a:r>
            <a:br>
              <a:rPr lang="en-US" sz="3400" dirty="0"/>
            </a:br>
            <a:r>
              <a:rPr lang="en-US" sz="2800" i="1" dirty="0"/>
              <a:t>What is the reporting period?</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25</a:t>
            </a:fld>
            <a:endParaRPr lang="en-US" dirty="0"/>
          </a:p>
        </p:txBody>
      </p:sp>
      <p:sp>
        <p:nvSpPr>
          <p:cNvPr id="4" name="Content Placeholder 3"/>
          <p:cNvSpPr>
            <a:spLocks noGrp="1"/>
          </p:cNvSpPr>
          <p:nvPr>
            <p:ph sz="quarter" idx="1"/>
          </p:nvPr>
        </p:nvSpPr>
        <p:spPr>
          <a:xfrm>
            <a:off x="304800" y="1638300"/>
            <a:ext cx="8610600" cy="4572000"/>
          </a:xfrm>
        </p:spPr>
        <p:txBody>
          <a:bodyPr/>
          <a:lstStyle/>
          <a:p>
            <a:r>
              <a:rPr lang="en-US" dirty="0"/>
              <a:t>Households that received Heating Assistance during what time period should be included in the Household Report? </a:t>
            </a:r>
          </a:p>
          <a:p>
            <a:pPr lvl="1"/>
            <a:r>
              <a:rPr lang="en-US" dirty="0"/>
              <a:t>Report households that received Heating Assistance during the </a:t>
            </a:r>
            <a:r>
              <a:rPr lang="en-US" b="1" u="sng" dirty="0"/>
              <a:t>fiscal year</a:t>
            </a:r>
            <a:r>
              <a:rPr lang="en-US" b="1" dirty="0"/>
              <a:t> </a:t>
            </a:r>
            <a:r>
              <a:rPr lang="en-US" dirty="0"/>
              <a:t>(October 1, 2017 – September 30, 2018)</a:t>
            </a:r>
          </a:p>
          <a:p>
            <a:pPr marL="320040" lvl="1" indent="0">
              <a:buNone/>
            </a:pPr>
            <a:endParaRPr lang="en-US" dirty="0"/>
          </a:p>
          <a:p>
            <a:r>
              <a:rPr lang="en-US" dirty="0"/>
              <a:t>Grantees may operate their programs on a different program year (e.g., starting January 1 or July 1), but the data used to complete the Household Report should be data for the fiscal year.</a:t>
            </a:r>
          </a:p>
        </p:txBody>
      </p:sp>
      <p:sp>
        <p:nvSpPr>
          <p:cNvPr id="6" name="TextBox 5">
            <a:extLst>
              <a:ext uri="{FF2B5EF4-FFF2-40B4-BE49-F238E27FC236}">
                <a16:creationId xmlns:a16="http://schemas.microsoft.com/office/drawing/2014/main" id="{D68D8930-5135-4437-8706-A54CA9230DB9}"/>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20850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969" y="5752972"/>
            <a:ext cx="6716062" cy="914528"/>
          </a:xfrm>
          <a:prstGeom prst="rect">
            <a:avLst/>
          </a:prstGeom>
        </p:spPr>
      </p:pic>
      <p:sp>
        <p:nvSpPr>
          <p:cNvPr id="2" name="Title 1"/>
          <p:cNvSpPr>
            <a:spLocks noGrp="1"/>
          </p:cNvSpPr>
          <p:nvPr>
            <p:ph type="title"/>
          </p:nvPr>
        </p:nvSpPr>
        <p:spPr/>
        <p:txBody>
          <a:bodyPr anchor="ctr">
            <a:normAutofit/>
          </a:bodyPr>
          <a:lstStyle/>
          <a:p>
            <a:r>
              <a:rPr lang="en-US" sz="3400" dirty="0"/>
              <a:t>Topic #1 – Heating Assistance</a:t>
            </a:r>
            <a:br>
              <a:rPr lang="en-US" sz="3400" dirty="0"/>
            </a:br>
            <a:r>
              <a:rPr lang="en-US" sz="2800" i="1" dirty="0"/>
              <a:t>Expedited Heating Assistance</a:t>
            </a:r>
            <a:endParaRPr lang="en-US" sz="28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26</a:t>
            </a:fld>
            <a:endParaRPr lang="en-US" dirty="0"/>
          </a:p>
        </p:txBody>
      </p:sp>
      <p:sp>
        <p:nvSpPr>
          <p:cNvPr id="4" name="Content Placeholder 3"/>
          <p:cNvSpPr>
            <a:spLocks noGrp="1"/>
          </p:cNvSpPr>
          <p:nvPr>
            <p:ph sz="quarter" idx="1"/>
          </p:nvPr>
        </p:nvSpPr>
        <p:spPr>
          <a:xfrm>
            <a:off x="419100" y="1472803"/>
            <a:ext cx="8305800" cy="4682332"/>
          </a:xfrm>
        </p:spPr>
        <p:txBody>
          <a:bodyPr>
            <a:normAutofit/>
          </a:bodyPr>
          <a:lstStyle/>
          <a:p>
            <a:r>
              <a:rPr lang="en-US" sz="2200" dirty="0"/>
              <a:t>If grantees do not have a separate crisis component and separate crisis funds, but do provide expedited heating assistance to households in a crisis situation, should these households be reported under Heating Assistance? </a:t>
            </a:r>
          </a:p>
          <a:p>
            <a:pPr lvl="1"/>
            <a:r>
              <a:rPr lang="en-US" sz="2000" dirty="0"/>
              <a:t>Yes, report households served with expedited heating assistance under </a:t>
            </a:r>
            <a:r>
              <a:rPr lang="en-US" sz="2000" b="1" dirty="0"/>
              <a:t>both </a:t>
            </a:r>
            <a:r>
              <a:rPr lang="en-US" sz="2000" dirty="0"/>
              <a:t>Heating Assistance and Crisis Assistance.</a:t>
            </a:r>
          </a:p>
          <a:p>
            <a:pPr marL="320040" lvl="1" indent="0">
              <a:buNone/>
            </a:pPr>
            <a:endParaRPr lang="en-US" sz="300" dirty="0"/>
          </a:p>
          <a:p>
            <a:r>
              <a:rPr lang="en-US" sz="2000" dirty="0"/>
              <a:t>Include a note that explains you do not have a separate crisis program and that states the number of households that were provided with expedited heating assistance. </a:t>
            </a:r>
          </a:p>
          <a:p>
            <a:r>
              <a:rPr lang="en-US" sz="2000" dirty="0"/>
              <a:t>Confirm reporting is consistent with how your crisis program is characterized in your Model Plan (Fast Track should be checked in Field 4.8).</a:t>
            </a:r>
          </a:p>
        </p:txBody>
      </p:sp>
    </p:spTree>
    <p:extLst>
      <p:ext uri="{BB962C8B-B14F-4D97-AF65-F5344CB8AC3E}">
        <p14:creationId xmlns:p14="http://schemas.microsoft.com/office/powerpoint/2010/main" val="2209588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Heating Assistance</a:t>
            </a:r>
            <a:br>
              <a:rPr lang="en-US" sz="3400" dirty="0"/>
            </a:br>
            <a:r>
              <a:rPr lang="en-US" sz="2800" i="1" dirty="0"/>
              <a:t>What if households received multiple benefits?</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27</a:t>
            </a:fld>
            <a:endParaRPr lang="en-US" dirty="0"/>
          </a:p>
        </p:txBody>
      </p:sp>
      <p:sp>
        <p:nvSpPr>
          <p:cNvPr id="4" name="Content Placeholder 3"/>
          <p:cNvSpPr>
            <a:spLocks noGrp="1"/>
          </p:cNvSpPr>
          <p:nvPr>
            <p:ph sz="quarter" idx="1"/>
          </p:nvPr>
        </p:nvSpPr>
        <p:spPr>
          <a:xfrm>
            <a:off x="762000" y="1638300"/>
            <a:ext cx="8077200" cy="4572000"/>
          </a:xfrm>
        </p:spPr>
        <p:txBody>
          <a:bodyPr>
            <a:normAutofit/>
          </a:bodyPr>
          <a:lstStyle/>
          <a:p>
            <a:r>
              <a:rPr lang="en-US" dirty="0"/>
              <a:t>How should a household be reported if it received multiple heating benefits during the fiscal year? </a:t>
            </a:r>
          </a:p>
          <a:p>
            <a:pPr lvl="1"/>
            <a:r>
              <a:rPr lang="en-US" dirty="0"/>
              <a:t>Report an unduplicated count of households that received Heating Assistance.</a:t>
            </a:r>
          </a:p>
          <a:p>
            <a:pPr marL="320040" lvl="1" indent="0">
              <a:buNone/>
            </a:pPr>
            <a:endParaRPr lang="en-US" dirty="0"/>
          </a:p>
          <a:p>
            <a:r>
              <a:rPr lang="en-US" b="1" dirty="0"/>
              <a:t>Definition</a:t>
            </a:r>
            <a:r>
              <a:rPr lang="en-US" dirty="0"/>
              <a:t>: </a:t>
            </a:r>
            <a:r>
              <a:rPr lang="en-US" u="sng" dirty="0"/>
              <a:t>Unduplicated Count</a:t>
            </a:r>
            <a:r>
              <a:rPr lang="en-US" dirty="0"/>
              <a:t> – an item, such as a household, is counted only once for a specific data element.</a:t>
            </a:r>
          </a:p>
          <a:p>
            <a:endParaRPr lang="en-US" dirty="0"/>
          </a:p>
          <a:p>
            <a:r>
              <a:rPr lang="en-US" dirty="0"/>
              <a:t>Example on next slide </a:t>
            </a:r>
          </a:p>
        </p:txBody>
      </p:sp>
      <p:sp>
        <p:nvSpPr>
          <p:cNvPr id="6" name="TextBox 5">
            <a:extLst>
              <a:ext uri="{FF2B5EF4-FFF2-40B4-BE49-F238E27FC236}">
                <a16:creationId xmlns:a16="http://schemas.microsoft.com/office/drawing/2014/main" id="{36DF92C3-9E8E-476A-AABB-501F7BA07435}"/>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589516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800" dirty="0"/>
              <a:t>Topic #1 – Heating Assistance</a:t>
            </a:r>
            <a:br>
              <a:rPr lang="en-US" sz="3800" dirty="0"/>
            </a:br>
            <a:r>
              <a:rPr lang="en-US" sz="3100" i="1" dirty="0"/>
              <a:t>Unduplicated Count Example</a:t>
            </a:r>
            <a:endParaRPr lang="en-US" sz="31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0076926"/>
              </p:ext>
            </p:extLst>
          </p:nvPr>
        </p:nvGraphicFramePr>
        <p:xfrm>
          <a:off x="685800" y="1600200"/>
          <a:ext cx="8083297" cy="4992114"/>
        </p:xfrm>
        <a:graphic>
          <a:graphicData uri="http://schemas.openxmlformats.org/drawingml/2006/table">
            <a:tbl>
              <a:tblPr firstRow="1" firstCol="1" lastRow="1" lastCol="1" bandRow="1" bandCol="1"/>
              <a:tblGrid>
                <a:gridCol w="2603052">
                  <a:extLst>
                    <a:ext uri="{9D8B030D-6E8A-4147-A177-3AD203B41FA5}">
                      <a16:colId xmlns:a16="http://schemas.microsoft.com/office/drawing/2014/main" val="20000"/>
                    </a:ext>
                  </a:extLst>
                </a:gridCol>
                <a:gridCol w="819925">
                  <a:extLst>
                    <a:ext uri="{9D8B030D-6E8A-4147-A177-3AD203B41FA5}">
                      <a16:colId xmlns:a16="http://schemas.microsoft.com/office/drawing/2014/main" val="20001"/>
                    </a:ext>
                  </a:extLst>
                </a:gridCol>
                <a:gridCol w="819925">
                  <a:extLst>
                    <a:ext uri="{9D8B030D-6E8A-4147-A177-3AD203B41FA5}">
                      <a16:colId xmlns:a16="http://schemas.microsoft.com/office/drawing/2014/main" val="20002"/>
                    </a:ext>
                  </a:extLst>
                </a:gridCol>
                <a:gridCol w="819925">
                  <a:extLst>
                    <a:ext uri="{9D8B030D-6E8A-4147-A177-3AD203B41FA5}">
                      <a16:colId xmlns:a16="http://schemas.microsoft.com/office/drawing/2014/main" val="20003"/>
                    </a:ext>
                  </a:extLst>
                </a:gridCol>
                <a:gridCol w="819925">
                  <a:extLst>
                    <a:ext uri="{9D8B030D-6E8A-4147-A177-3AD203B41FA5}">
                      <a16:colId xmlns:a16="http://schemas.microsoft.com/office/drawing/2014/main" val="20004"/>
                    </a:ext>
                  </a:extLst>
                </a:gridCol>
                <a:gridCol w="819925">
                  <a:extLst>
                    <a:ext uri="{9D8B030D-6E8A-4147-A177-3AD203B41FA5}">
                      <a16:colId xmlns:a16="http://schemas.microsoft.com/office/drawing/2014/main" val="20005"/>
                    </a:ext>
                  </a:extLst>
                </a:gridCol>
                <a:gridCol w="784312">
                  <a:extLst>
                    <a:ext uri="{9D8B030D-6E8A-4147-A177-3AD203B41FA5}">
                      <a16:colId xmlns:a16="http://schemas.microsoft.com/office/drawing/2014/main" val="20006"/>
                    </a:ext>
                  </a:extLst>
                </a:gridCol>
                <a:gridCol w="596308">
                  <a:extLst>
                    <a:ext uri="{9D8B030D-6E8A-4147-A177-3AD203B41FA5}">
                      <a16:colId xmlns:a16="http://schemas.microsoft.com/office/drawing/2014/main" val="20007"/>
                    </a:ext>
                  </a:extLst>
                </a:gridCol>
              </a:tblGrid>
              <a:tr h="178184">
                <a:tc rowSpan="2">
                  <a:txBody>
                    <a:bodyPr/>
                    <a:lstStyle/>
                    <a:p>
                      <a:pPr marL="0" marR="0" algn="ctr">
                        <a:spcBef>
                          <a:spcPts val="0"/>
                        </a:spcBef>
                        <a:spcAft>
                          <a:spcPts val="0"/>
                        </a:spcAft>
                        <a:tabLst>
                          <a:tab pos="-457200" algn="l"/>
                        </a:tabLst>
                      </a:pPr>
                      <a:br>
                        <a:rPr lang="en-US" sz="1100" spc="-20" dirty="0">
                          <a:solidFill>
                            <a:schemeClr val="tx2">
                              <a:lumMod val="50000"/>
                            </a:schemeClr>
                          </a:solidFill>
                          <a:effectLst/>
                          <a:latin typeface="Times New Roman" panose="02020603050405020304" pitchFamily="18" charset="0"/>
                          <a:ea typeface="Times New Roman" panose="02020603050405020304" pitchFamily="18" charset="0"/>
                        </a:rPr>
                      </a:br>
                      <a:br>
                        <a:rPr lang="en-US" sz="1100" spc="-20" dirty="0">
                          <a:solidFill>
                            <a:schemeClr val="tx2">
                              <a:lumMod val="50000"/>
                            </a:schemeClr>
                          </a:solidFill>
                          <a:effectLst/>
                          <a:latin typeface="Times New Roman" panose="02020603050405020304" pitchFamily="18" charset="0"/>
                          <a:ea typeface="Times New Roman" panose="02020603050405020304" pitchFamily="18" charset="0"/>
                        </a:rPr>
                      </a:br>
                      <a:br>
                        <a:rPr lang="en-US" sz="1100"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Scenarios</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gridSpan="7">
                  <a:txBody>
                    <a:bodyPr/>
                    <a:lstStyle/>
                    <a:p>
                      <a:pPr marL="0" marR="0" algn="ctr">
                        <a:spcBef>
                          <a:spcPts val="300"/>
                        </a:spcBef>
                        <a:spcAft>
                          <a:spcPts val="0"/>
                        </a:spcAft>
                        <a:tabLst>
                          <a:tab pos="-457200" algn="l"/>
                          <a:tab pos="304800" algn="l"/>
                          <a:tab pos="2126615" algn="ctr"/>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Number of Assisted Households by Type of LIHEAP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2242">
                <a:tc vMerge="1">
                  <a:txBody>
                    <a:bodyPr/>
                    <a:lstStyle/>
                    <a:p>
                      <a:endParaRPr lang="en-US"/>
                    </a:p>
                  </a:txBody>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Heating</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Cooling</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Year Round</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Crisis</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Winter Crisis</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Summer Crisis</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Other Crisis</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Wxz.</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1"/>
                  </a:ext>
                </a:extLst>
              </a:tr>
              <a:tr h="46224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A</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three heating assistance benefits and one year round crisis assistance benefit.</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2"/>
                  </a:ext>
                </a:extLst>
              </a:tr>
              <a:tr h="61632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B</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a heating assistance benefit, a cooling assistance benefit, and weatherization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3"/>
                  </a:ext>
                </a:extLst>
              </a:tr>
              <a:tr h="61632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C</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a winter crisis benefit, emergency replacement of its heating unit, and summer crisis assistance benefit.</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4"/>
                  </a:ext>
                </a:extLst>
              </a:tr>
              <a:tr h="61632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D</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an “expedited” or “fast tracked” heating assistance benefit to avoid a utility shutoff.</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5"/>
                  </a:ext>
                </a:extLst>
              </a:tr>
              <a:tr h="924484">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E</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“fast tracked” heating assistance, regular cooling assistance, summer crisis assistance, replacement of an air conditioner, and weatherization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6"/>
                  </a:ext>
                </a:extLst>
              </a:tr>
              <a:tr h="154081">
                <a:tc>
                  <a:txBody>
                    <a:bodyPr/>
                    <a:lstStyle/>
                    <a:p>
                      <a:pPr marL="0" marR="0">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7"/>
                  </a:ext>
                </a:extLst>
              </a:tr>
              <a:tr h="462242">
                <a:tc>
                  <a:txBody>
                    <a:bodyPr/>
                    <a:lstStyle/>
                    <a:p>
                      <a:pPr marL="0" marR="0">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Unduplicated Number of Households for EACH Type of LIHEAP Assistance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8"/>
                  </a:ext>
                </a:extLst>
              </a:tr>
              <a:tr h="308161">
                <a:tc>
                  <a:txBody>
                    <a:bodyPr/>
                    <a:lstStyle/>
                    <a:p>
                      <a:pPr marL="0" marR="0">
                        <a:spcBef>
                          <a:spcPts val="0"/>
                        </a:spcBef>
                        <a:spcAft>
                          <a:spcPts val="0"/>
                        </a:spcAft>
                        <a:tabLst>
                          <a:tab pos="-457200" algn="l"/>
                        </a:tabLst>
                      </a:pPr>
                      <a:r>
                        <a:rPr lang="en-US" sz="1100"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Unduplicated Number of Households for ANY Type of LIHEAP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gridSpan="7">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030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400" dirty="0"/>
              <a:t>Topic #1 – Heating Assistance</a:t>
            </a:r>
            <a:br>
              <a:rPr lang="en-US" sz="3400" dirty="0"/>
            </a:br>
            <a:r>
              <a:rPr lang="en-US" sz="2800" i="1" dirty="0"/>
              <a:t>Non-Emergency</a:t>
            </a:r>
            <a:r>
              <a:rPr lang="en-US" sz="3400" dirty="0"/>
              <a:t> </a:t>
            </a:r>
            <a:r>
              <a:rPr lang="en-US" sz="2800" i="1" dirty="0"/>
              <a:t>Equipment Repair and Replacement</a:t>
            </a:r>
            <a:endParaRPr lang="en-US" sz="28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29</a:t>
            </a:fld>
            <a:endParaRPr lang="en-US" dirty="0"/>
          </a:p>
        </p:txBody>
      </p:sp>
      <p:sp>
        <p:nvSpPr>
          <p:cNvPr id="4" name="Content Placeholder 3"/>
          <p:cNvSpPr>
            <a:spLocks noGrp="1"/>
          </p:cNvSpPr>
          <p:nvPr>
            <p:ph sz="quarter" idx="1"/>
          </p:nvPr>
        </p:nvSpPr>
        <p:spPr>
          <a:xfrm>
            <a:off x="146304" y="1527968"/>
            <a:ext cx="8845296" cy="4872831"/>
          </a:xfrm>
        </p:spPr>
        <p:txBody>
          <a:bodyPr>
            <a:normAutofit fontScale="85000" lnSpcReduction="10000"/>
          </a:bodyPr>
          <a:lstStyle/>
          <a:p>
            <a:endParaRPr lang="en-US" sz="800" dirty="0"/>
          </a:p>
          <a:p>
            <a:r>
              <a:rPr lang="en-US" dirty="0"/>
              <a:t>Most grantees pay for heating equipment repair and replacement through their crisis program on an </a:t>
            </a:r>
            <a:r>
              <a:rPr lang="en-US" i="1" dirty="0"/>
              <a:t>emergency basis </a:t>
            </a:r>
            <a:r>
              <a:rPr lang="en-US" dirty="0"/>
              <a:t>or through their weatherization program on a </a:t>
            </a:r>
            <a:r>
              <a:rPr lang="en-US" i="1" dirty="0"/>
              <a:t>non-emergency basis</a:t>
            </a:r>
            <a:r>
              <a:rPr lang="en-US" dirty="0"/>
              <a:t>. </a:t>
            </a:r>
          </a:p>
          <a:p>
            <a:pPr lvl="1"/>
            <a:endParaRPr lang="en-US" sz="800" dirty="0"/>
          </a:p>
          <a:p>
            <a:pPr lvl="1"/>
            <a:r>
              <a:rPr lang="en-US" sz="2200" dirty="0"/>
              <a:t>However, some grantees report households that received heating equipment repair/replacement under Heating Assistance if this was done on a </a:t>
            </a:r>
            <a:r>
              <a:rPr lang="en-US" sz="2200" b="1" i="1" dirty="0"/>
              <a:t>non-emergency</a:t>
            </a:r>
            <a:r>
              <a:rPr lang="en-US" sz="2200" dirty="0"/>
              <a:t> basis and paid for with heating assistance funds.</a:t>
            </a:r>
            <a:r>
              <a:rPr lang="en-US" sz="2600" dirty="0"/>
              <a:t> </a:t>
            </a:r>
          </a:p>
          <a:p>
            <a:pPr lvl="1"/>
            <a:endParaRPr lang="en-US" sz="800" dirty="0"/>
          </a:p>
          <a:p>
            <a:pPr lvl="1"/>
            <a:r>
              <a:rPr lang="en-US" sz="2200" dirty="0"/>
              <a:t>If a household received a regular heating benefit AND equipment repair/replacement using heating funds, the household should only be reported </a:t>
            </a:r>
            <a:r>
              <a:rPr lang="en-US" sz="2200" u="sng" dirty="0"/>
              <a:t>once</a:t>
            </a:r>
            <a:r>
              <a:rPr lang="en-US" sz="2200" dirty="0"/>
              <a:t> under Heating Assistance.  </a:t>
            </a:r>
          </a:p>
          <a:p>
            <a:pPr marL="320040" lvl="1" indent="0">
              <a:buNone/>
            </a:pPr>
            <a:endParaRPr lang="en-US" sz="100" dirty="0"/>
          </a:p>
          <a:p>
            <a:r>
              <a:rPr lang="en-US" sz="2200" dirty="0"/>
              <a:t>Include a note indicating the number of households that received </a:t>
            </a:r>
            <a:r>
              <a:rPr lang="en-US" sz="2200" u="sng" dirty="0"/>
              <a:t>only</a:t>
            </a:r>
            <a:r>
              <a:rPr lang="en-US" sz="2200" dirty="0"/>
              <a:t> non-emergency repair or replacement using heating funds. </a:t>
            </a:r>
          </a:p>
          <a:p>
            <a:r>
              <a:rPr lang="en-US" sz="2200" dirty="0"/>
              <a:t>Include a note indicating the number of households that received non-emergency repair or replacement and a regular Heating Assistance benefit. </a:t>
            </a:r>
          </a:p>
        </p:txBody>
      </p:sp>
      <p:sp>
        <p:nvSpPr>
          <p:cNvPr id="6" name="TextBox 5">
            <a:extLst>
              <a:ext uri="{FF2B5EF4-FFF2-40B4-BE49-F238E27FC236}">
                <a16:creationId xmlns:a16="http://schemas.microsoft.com/office/drawing/2014/main" id="{31071A86-CEC3-4BE9-8F5A-A4CAC10DC97F}"/>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9867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B584-B777-452D-B19D-FCD3F52D6932}"/>
              </a:ext>
            </a:extLst>
          </p:cNvPr>
          <p:cNvSpPr>
            <a:spLocks noGrp="1"/>
          </p:cNvSpPr>
          <p:nvPr>
            <p:ph type="title"/>
          </p:nvPr>
        </p:nvSpPr>
        <p:spPr/>
        <p:txBody>
          <a:bodyPr>
            <a:normAutofit fontScale="90000"/>
          </a:bodyPr>
          <a:lstStyle/>
          <a:p>
            <a:r>
              <a:rPr lang="en-US" dirty="0"/>
              <a:t>Household Report Training</a:t>
            </a:r>
            <a:br>
              <a:rPr lang="en-US" dirty="0"/>
            </a:br>
            <a:r>
              <a:rPr lang="en-US" sz="3100" i="1" dirty="0"/>
              <a:t>What if I am familiar with the Household Report?</a:t>
            </a:r>
            <a:endParaRPr lang="en-US" i="1" dirty="0"/>
          </a:p>
        </p:txBody>
      </p:sp>
      <p:sp>
        <p:nvSpPr>
          <p:cNvPr id="3" name="Slide Number Placeholder 2">
            <a:extLst>
              <a:ext uri="{FF2B5EF4-FFF2-40B4-BE49-F238E27FC236}">
                <a16:creationId xmlns:a16="http://schemas.microsoft.com/office/drawing/2014/main" id="{F7C557A9-21D6-4619-A9E6-1CDAB89FFABE}"/>
              </a:ext>
            </a:extLst>
          </p:cNvPr>
          <p:cNvSpPr>
            <a:spLocks noGrp="1"/>
          </p:cNvSpPr>
          <p:nvPr>
            <p:ph type="sldNum" sz="quarter" idx="12"/>
          </p:nvPr>
        </p:nvSpPr>
        <p:spPr/>
        <p:txBody>
          <a:bodyPr/>
          <a:lstStyle/>
          <a:p>
            <a:fld id="{232540F5-BE53-4980-ABDE-DC5A5DE073AE}" type="slidenum">
              <a:rPr lang="en-US" smtClean="0"/>
              <a:pPr/>
              <a:t>3</a:t>
            </a:fld>
            <a:endParaRPr lang="en-US" dirty="0"/>
          </a:p>
        </p:txBody>
      </p:sp>
      <p:sp>
        <p:nvSpPr>
          <p:cNvPr id="4" name="Content Placeholder 3">
            <a:extLst>
              <a:ext uri="{FF2B5EF4-FFF2-40B4-BE49-F238E27FC236}">
                <a16:creationId xmlns:a16="http://schemas.microsoft.com/office/drawing/2014/main" id="{4A8CF7EB-2457-4A13-AAF2-74F5A8DFCA08}"/>
              </a:ext>
            </a:extLst>
          </p:cNvPr>
          <p:cNvSpPr>
            <a:spLocks noGrp="1"/>
          </p:cNvSpPr>
          <p:nvPr>
            <p:ph sz="quarter" idx="1"/>
          </p:nvPr>
        </p:nvSpPr>
        <p:spPr>
          <a:xfrm>
            <a:off x="838200" y="1604643"/>
            <a:ext cx="7772400" cy="4572000"/>
          </a:xfrm>
        </p:spPr>
        <p:txBody>
          <a:bodyPr/>
          <a:lstStyle/>
          <a:p>
            <a:r>
              <a:rPr lang="en-US" sz="2000" dirty="0"/>
              <a:t>This is the second of three webinars on completing the FY 2018 Household Report.</a:t>
            </a:r>
          </a:p>
          <a:p>
            <a:pPr lvl="2"/>
            <a:endParaRPr lang="en-US" sz="1800" b="1" dirty="0"/>
          </a:p>
          <a:p>
            <a:pPr lvl="1"/>
            <a:r>
              <a:rPr lang="en-US" sz="2000" dirty="0"/>
              <a:t>Upcoming Additional Webinars:</a:t>
            </a:r>
          </a:p>
          <a:p>
            <a:pPr marL="320040" lvl="1" indent="0">
              <a:buNone/>
            </a:pPr>
            <a:endParaRPr lang="en-US" sz="1800" dirty="0"/>
          </a:p>
          <a:p>
            <a:pPr marL="594360" lvl="2" indent="0">
              <a:buNone/>
            </a:pPr>
            <a:r>
              <a:rPr lang="en-US" sz="1800" b="1" i="1" dirty="0"/>
              <a:t>Webinar #3: Final Reminders Webinar </a:t>
            </a:r>
            <a:r>
              <a:rPr lang="en-US" sz="1800" i="1" dirty="0"/>
              <a:t>– </a:t>
            </a:r>
            <a:r>
              <a:rPr lang="en-US" sz="1800" dirty="0"/>
              <a:t>December 2018</a:t>
            </a:r>
          </a:p>
          <a:p>
            <a:pPr lvl="3"/>
            <a:r>
              <a:rPr lang="en-US" sz="1800" dirty="0"/>
              <a:t>This 30-minute webinar will provide brief reminders and updates on the FY 2018 Household Report. </a:t>
            </a:r>
          </a:p>
          <a:p>
            <a:pPr lvl="3"/>
            <a:r>
              <a:rPr lang="en-US" sz="1800" dirty="0"/>
              <a:t>This is intended for experienced Coordinators and staff.</a:t>
            </a:r>
          </a:p>
          <a:p>
            <a:pPr lvl="3"/>
            <a:r>
              <a:rPr lang="en-US" sz="1800" dirty="0"/>
              <a:t>This webinar will be similar to the first webinar conducted in October.</a:t>
            </a:r>
          </a:p>
          <a:p>
            <a:endParaRPr lang="en-US" dirty="0"/>
          </a:p>
        </p:txBody>
      </p:sp>
      <p:sp>
        <p:nvSpPr>
          <p:cNvPr id="5" name="TextBox 4">
            <a:extLst>
              <a:ext uri="{FF2B5EF4-FFF2-40B4-BE49-F238E27FC236}">
                <a16:creationId xmlns:a16="http://schemas.microsoft.com/office/drawing/2014/main" id="{EB1B20F1-6238-4CCA-8A66-6F475C439107}"/>
              </a:ext>
            </a:extLst>
          </p:cNvPr>
          <p:cNvSpPr txBox="1"/>
          <p:nvPr/>
        </p:nvSpPr>
        <p:spPr>
          <a:xfrm>
            <a:off x="7086600" y="6085288"/>
            <a:ext cx="19050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Vikki Pretlow</a:t>
            </a:r>
          </a:p>
        </p:txBody>
      </p:sp>
    </p:spTree>
    <p:extLst>
      <p:ext uri="{BB962C8B-B14F-4D97-AF65-F5344CB8AC3E}">
        <p14:creationId xmlns:p14="http://schemas.microsoft.com/office/powerpoint/2010/main" val="2924039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Heating Assistance</a:t>
            </a:r>
            <a:br>
              <a:rPr lang="en-US" sz="3400" dirty="0"/>
            </a:br>
            <a:r>
              <a:rPr lang="en-US" sz="2800" i="1" dirty="0"/>
              <a:t>Households Served with Prior Year Funds</a:t>
            </a:r>
            <a:endParaRPr lang="en-US" sz="28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30</a:t>
            </a:fld>
            <a:endParaRPr lang="en-US" dirty="0"/>
          </a:p>
        </p:txBody>
      </p:sp>
      <p:sp>
        <p:nvSpPr>
          <p:cNvPr id="4" name="Content Placeholder 3"/>
          <p:cNvSpPr>
            <a:spLocks noGrp="1"/>
          </p:cNvSpPr>
          <p:nvPr>
            <p:ph sz="quarter" idx="1"/>
          </p:nvPr>
        </p:nvSpPr>
        <p:spPr>
          <a:xfrm>
            <a:off x="603504" y="1527969"/>
            <a:ext cx="8077200" cy="4572000"/>
          </a:xfrm>
        </p:spPr>
        <p:txBody>
          <a:bodyPr/>
          <a:lstStyle/>
          <a:p>
            <a:r>
              <a:rPr lang="en-US" dirty="0"/>
              <a:t>If a household was served in the current fiscal year with Heating Assistance using prior year funds, should the household be included in the Household Report? </a:t>
            </a:r>
          </a:p>
          <a:p>
            <a:pPr lvl="1"/>
            <a:r>
              <a:rPr lang="en-US" dirty="0"/>
              <a:t>Yes, report the number of households served during the fiscal year, even if using funds obligated by the state in the prior year. </a:t>
            </a:r>
          </a:p>
          <a:p>
            <a:pPr marL="320040" lvl="1" indent="0">
              <a:buNone/>
            </a:pPr>
            <a:endParaRPr lang="en-US" dirty="0"/>
          </a:p>
          <a:p>
            <a:r>
              <a:rPr lang="en-US" sz="2400" dirty="0"/>
              <a:t>Grantees should add a note that explains the funding that was used from the previous year and the number of households that were served with this funding. </a:t>
            </a:r>
          </a:p>
        </p:txBody>
      </p:sp>
      <p:sp>
        <p:nvSpPr>
          <p:cNvPr id="6" name="TextBox 5">
            <a:extLst>
              <a:ext uri="{FF2B5EF4-FFF2-40B4-BE49-F238E27FC236}">
                <a16:creationId xmlns:a16="http://schemas.microsoft.com/office/drawing/2014/main" id="{1624A8D2-2202-4BB6-A98C-38320D75929E}"/>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71696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800" dirty="0"/>
              <a:t>Topic #1 – Heating Assistance</a:t>
            </a:r>
            <a:br>
              <a:rPr lang="en-US" sz="3800" dirty="0"/>
            </a:br>
            <a:r>
              <a:rPr lang="en-US" sz="3100" i="1" dirty="0"/>
              <a:t>Households Served Using LIHEAP &amp; Other Funds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31</a:t>
            </a:fld>
            <a:endParaRPr lang="en-US" dirty="0"/>
          </a:p>
        </p:txBody>
      </p:sp>
      <p:sp>
        <p:nvSpPr>
          <p:cNvPr id="4" name="Content Placeholder 3"/>
          <p:cNvSpPr>
            <a:spLocks noGrp="1"/>
          </p:cNvSpPr>
          <p:nvPr>
            <p:ph sz="quarter" idx="1"/>
          </p:nvPr>
        </p:nvSpPr>
        <p:spPr>
          <a:xfrm>
            <a:off x="381000" y="1638300"/>
            <a:ext cx="8337804" cy="4572000"/>
          </a:xfrm>
        </p:spPr>
        <p:txBody>
          <a:bodyPr>
            <a:normAutofit/>
          </a:bodyPr>
          <a:lstStyle/>
          <a:p>
            <a:r>
              <a:rPr lang="en-US" dirty="0"/>
              <a:t>Should households that received a heating benefit that is only partially paid for with LIHEAP funds be reported in the Household Report? </a:t>
            </a:r>
          </a:p>
          <a:p>
            <a:endParaRPr lang="en-US" sz="700" dirty="0"/>
          </a:p>
          <a:p>
            <a:pPr lvl="1"/>
            <a:r>
              <a:rPr lang="en-US" dirty="0"/>
              <a:t>Yes, if a household was assisted with </a:t>
            </a:r>
            <a:r>
              <a:rPr lang="en-US" b="1" dirty="0"/>
              <a:t>any</a:t>
            </a:r>
            <a:r>
              <a:rPr lang="en-US" dirty="0"/>
              <a:t> LIHEAP dollars, it should be included in the Household Report.  </a:t>
            </a:r>
          </a:p>
          <a:p>
            <a:pPr lvl="1"/>
            <a:endParaRPr lang="en-US" sz="700" dirty="0"/>
          </a:p>
          <a:p>
            <a:pPr lvl="1"/>
            <a:r>
              <a:rPr lang="en-US" dirty="0"/>
              <a:t>If a household was assisted with no LIHEAP dollars, it should not be included in the Household Report.</a:t>
            </a:r>
          </a:p>
          <a:p>
            <a:pPr marL="320040" lvl="1" indent="0">
              <a:buNone/>
            </a:pPr>
            <a:endParaRPr lang="en-US" dirty="0"/>
          </a:p>
        </p:txBody>
      </p:sp>
      <p:sp>
        <p:nvSpPr>
          <p:cNvPr id="6" name="TextBox 5">
            <a:extLst>
              <a:ext uri="{FF2B5EF4-FFF2-40B4-BE49-F238E27FC236}">
                <a16:creationId xmlns:a16="http://schemas.microsoft.com/office/drawing/2014/main" id="{49AA5E71-A975-4934-A4E6-CABA6CB68CD8}"/>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218494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800" dirty="0"/>
              <a:t>Topic #1 – Heating Assistance</a:t>
            </a:r>
            <a:br>
              <a:rPr lang="en-US" sz="3800" dirty="0"/>
            </a:br>
            <a:r>
              <a:rPr lang="en-US" sz="3100" i="1" dirty="0"/>
              <a:t>Reporting Actual Data in the Final Report</a:t>
            </a:r>
          </a:p>
        </p:txBody>
      </p:sp>
      <p:sp>
        <p:nvSpPr>
          <p:cNvPr id="3" name="Slide Number Placeholder 2"/>
          <p:cNvSpPr>
            <a:spLocks noGrp="1"/>
          </p:cNvSpPr>
          <p:nvPr>
            <p:ph type="sldNum" sz="quarter" idx="12"/>
          </p:nvPr>
        </p:nvSpPr>
        <p:spPr/>
        <p:txBody>
          <a:bodyPr/>
          <a:lstStyle/>
          <a:p>
            <a:fld id="{232540F5-BE53-4980-ABDE-DC5A5DE073AE}" type="slidenum">
              <a:rPr lang="en-US" smtClean="0"/>
              <a:pPr/>
              <a:t>32</a:t>
            </a:fld>
            <a:endParaRPr lang="en-US" dirty="0"/>
          </a:p>
        </p:txBody>
      </p:sp>
      <p:sp>
        <p:nvSpPr>
          <p:cNvPr id="4" name="Content Placeholder 3"/>
          <p:cNvSpPr>
            <a:spLocks noGrp="1"/>
          </p:cNvSpPr>
          <p:nvPr>
            <p:ph sz="quarter" idx="1"/>
          </p:nvPr>
        </p:nvSpPr>
        <p:spPr>
          <a:xfrm>
            <a:off x="381000" y="1524000"/>
            <a:ext cx="8534400" cy="5029200"/>
          </a:xfrm>
        </p:spPr>
        <p:txBody>
          <a:bodyPr>
            <a:normAutofit/>
          </a:bodyPr>
          <a:lstStyle/>
          <a:p>
            <a:r>
              <a:rPr lang="en-US" dirty="0"/>
              <a:t>Can the Household Report contain estimated data? </a:t>
            </a:r>
          </a:p>
          <a:p>
            <a:pPr lvl="1"/>
            <a:r>
              <a:rPr lang="en-US" dirty="0"/>
              <a:t>While grantees can submit estimated data in the </a:t>
            </a:r>
            <a:r>
              <a:rPr lang="en-US" i="1" dirty="0"/>
              <a:t>preliminary </a:t>
            </a:r>
            <a:r>
              <a:rPr lang="en-US" dirty="0"/>
              <a:t>Household Report, </a:t>
            </a:r>
            <a:r>
              <a:rPr lang="en-US" u="sng" dirty="0"/>
              <a:t>actual data</a:t>
            </a:r>
            <a:r>
              <a:rPr lang="en-US" dirty="0"/>
              <a:t> must be submitted for the final Household Report.</a:t>
            </a:r>
          </a:p>
          <a:p>
            <a:pPr marL="320040" lvl="1" indent="0">
              <a:buNone/>
            </a:pPr>
            <a:endParaRPr lang="en-US" sz="1100" dirty="0"/>
          </a:p>
          <a:p>
            <a:r>
              <a:rPr lang="en-US" sz="2400" dirty="0"/>
              <a:t>Once all data in the Household Report are final, select “no” in response to the question in the Instructions Section: “Do the data below include estimated figures?” and uncheck any estimated data checkboxes.</a:t>
            </a:r>
          </a:p>
          <a:p>
            <a:pPr marL="0" indent="0">
              <a:buNone/>
            </a:pPr>
            <a:r>
              <a:rPr lang="en-US" sz="700" dirty="0"/>
              <a:t> </a:t>
            </a:r>
          </a:p>
          <a:p>
            <a:r>
              <a:rPr lang="en-US" sz="2400" dirty="0"/>
              <a:t>The final Household Report with actual data is expected to be due in OLDC in </a:t>
            </a:r>
            <a:r>
              <a:rPr lang="en-US" sz="2400" b="1" dirty="0"/>
              <a:t>December.</a:t>
            </a:r>
          </a:p>
          <a:p>
            <a:pPr marL="320040" lvl="1" indent="0">
              <a:buNone/>
            </a:pPr>
            <a:endParaRPr lang="en-US" dirty="0"/>
          </a:p>
        </p:txBody>
      </p:sp>
      <p:sp>
        <p:nvSpPr>
          <p:cNvPr id="6" name="TextBox 5">
            <a:extLst>
              <a:ext uri="{FF2B5EF4-FFF2-40B4-BE49-F238E27FC236}">
                <a16:creationId xmlns:a16="http://schemas.microsoft.com/office/drawing/2014/main" id="{98E56DF8-BEAB-4DA5-9D42-94BF0FEEDEB5}"/>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831957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 #2 </a:t>
            </a:r>
            <a:r>
              <a:rPr lang="en-US" sz="3400" dirty="0">
                <a:solidFill>
                  <a:schemeClr val="accent2"/>
                </a:solidFill>
              </a:rPr>
              <a:t>– Cooling Assistance</a:t>
            </a:r>
          </a:p>
        </p:txBody>
      </p:sp>
      <p:sp>
        <p:nvSpPr>
          <p:cNvPr id="5" name="Slide Number Placeholder 4"/>
          <p:cNvSpPr>
            <a:spLocks noGrp="1"/>
          </p:cNvSpPr>
          <p:nvPr>
            <p:ph type="sldNum" sz="quarter" idx="12"/>
          </p:nvPr>
        </p:nvSpPr>
        <p:spPr/>
        <p:txBody>
          <a:bodyPr/>
          <a:lstStyle/>
          <a:p>
            <a:fld id="{232540F5-BE53-4980-ABDE-DC5A5DE073AE}" type="slidenum">
              <a:rPr lang="en-US" smtClean="0"/>
              <a:pPr/>
              <a:t>33</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8" name="Rectangle 7"/>
          <p:cNvSpPr/>
          <p:nvPr/>
        </p:nvSpPr>
        <p:spPr>
          <a:xfrm>
            <a:off x="304800" y="2667000"/>
            <a:ext cx="84582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2DC512A-3E1A-40C3-B079-F71B249213CF}"/>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407722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Cooling Assistance</a:t>
            </a:r>
            <a:br>
              <a:rPr lang="en-US" sz="3400" dirty="0"/>
            </a:br>
            <a:r>
              <a:rPr lang="en-US" sz="2800" i="1" dirty="0"/>
              <a:t>What benefits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34</a:t>
            </a:fld>
            <a:endParaRPr lang="en-US" dirty="0"/>
          </a:p>
        </p:txBody>
      </p:sp>
      <p:sp>
        <p:nvSpPr>
          <p:cNvPr id="4" name="Content Placeholder 3"/>
          <p:cNvSpPr>
            <a:spLocks noGrp="1"/>
          </p:cNvSpPr>
          <p:nvPr>
            <p:ph sz="quarter" idx="1"/>
          </p:nvPr>
        </p:nvSpPr>
        <p:spPr>
          <a:xfrm>
            <a:off x="533400" y="1651000"/>
            <a:ext cx="8077200" cy="4572000"/>
          </a:xfrm>
        </p:spPr>
        <p:txBody>
          <a:bodyPr/>
          <a:lstStyle/>
          <a:p>
            <a:r>
              <a:rPr lang="en-US" dirty="0"/>
              <a:t>Which households should be reported as receiving a Cooling Assistance benefit? </a:t>
            </a:r>
          </a:p>
          <a:p>
            <a:pPr lvl="1"/>
            <a:r>
              <a:rPr lang="en-US" dirty="0"/>
              <a:t>Any household that received LIHEAP assistance to pay a share of a household’s cooling bills using funds allocated for regular Cooling Assistance.</a:t>
            </a:r>
          </a:p>
          <a:p>
            <a:pPr lvl="1"/>
            <a:endParaRPr lang="en-US" dirty="0"/>
          </a:p>
          <a:p>
            <a:r>
              <a:rPr lang="en-US" dirty="0"/>
              <a:t>For some states, Cooling Assistance may also include households that received cooling equipment repair/replacement on a non-emergency basis.</a:t>
            </a:r>
          </a:p>
        </p:txBody>
      </p:sp>
      <p:sp>
        <p:nvSpPr>
          <p:cNvPr id="6" name="TextBox 5">
            <a:extLst>
              <a:ext uri="{FF2B5EF4-FFF2-40B4-BE49-F238E27FC236}">
                <a16:creationId xmlns:a16="http://schemas.microsoft.com/office/drawing/2014/main" id="{744B2FB6-6C24-4E93-BB5B-FA785D6504BC}"/>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105333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Cooling Assistance</a:t>
            </a:r>
            <a:br>
              <a:rPr lang="en-US" sz="3400" dirty="0"/>
            </a:br>
            <a:r>
              <a:rPr lang="en-US" sz="2800" i="1" dirty="0"/>
              <a:t>Consistency with Model Plan</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35</a:t>
            </a:fld>
            <a:endParaRPr lang="en-US" dirty="0"/>
          </a:p>
        </p:txBody>
      </p:sp>
      <p:sp>
        <p:nvSpPr>
          <p:cNvPr id="4" name="Content Placeholder 3"/>
          <p:cNvSpPr>
            <a:spLocks noGrp="1"/>
          </p:cNvSpPr>
          <p:nvPr>
            <p:ph sz="quarter" idx="1"/>
          </p:nvPr>
        </p:nvSpPr>
        <p:spPr>
          <a:xfrm>
            <a:off x="304800" y="1638300"/>
            <a:ext cx="8610600" cy="4572000"/>
          </a:xfrm>
        </p:spPr>
        <p:txBody>
          <a:bodyPr>
            <a:normAutofit/>
          </a:bodyPr>
          <a:lstStyle/>
          <a:p>
            <a:r>
              <a:rPr lang="en-US" dirty="0"/>
              <a:t>If your Model Plan indicates you have a cooling program, should households be reported in the Household Report? </a:t>
            </a:r>
          </a:p>
          <a:p>
            <a:pPr lvl="1"/>
            <a:r>
              <a:rPr lang="en-US" dirty="0"/>
              <a:t>Yes, if a grantee has a cooling program, households should be reported under Cooling Assistance. </a:t>
            </a:r>
          </a:p>
          <a:p>
            <a:pPr marL="320040" lvl="1" indent="0">
              <a:buNone/>
            </a:pPr>
            <a:endParaRPr lang="en-US" dirty="0"/>
          </a:p>
          <a:p>
            <a:r>
              <a:rPr lang="en-US" sz="2400" dirty="0"/>
              <a:t>If grantees do operate a cooling program but did not serve any households with Cooling Assistance during the fiscal year, add a note to explain why no households were served with Cooling Assistance. </a:t>
            </a:r>
          </a:p>
        </p:txBody>
      </p:sp>
      <p:sp>
        <p:nvSpPr>
          <p:cNvPr id="6" name="TextBox 5">
            <a:extLst>
              <a:ext uri="{FF2B5EF4-FFF2-40B4-BE49-F238E27FC236}">
                <a16:creationId xmlns:a16="http://schemas.microsoft.com/office/drawing/2014/main" id="{B3E29C08-272D-418D-9930-AFCCF8F3CCBE}"/>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29764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1486514"/>
            <a:ext cx="5725402" cy="278068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004" y="3614347"/>
            <a:ext cx="6223396" cy="2890030"/>
          </a:xfrm>
          <a:prstGeom prst="rect">
            <a:avLst/>
          </a:prstGeom>
        </p:spPr>
      </p:pic>
      <p:sp>
        <p:nvSpPr>
          <p:cNvPr id="2" name="Title 1"/>
          <p:cNvSpPr>
            <a:spLocks noGrp="1"/>
          </p:cNvSpPr>
          <p:nvPr>
            <p:ph type="title"/>
          </p:nvPr>
        </p:nvSpPr>
        <p:spPr/>
        <p:txBody>
          <a:bodyPr anchor="ctr">
            <a:normAutofit/>
          </a:bodyPr>
          <a:lstStyle/>
          <a:p>
            <a:r>
              <a:rPr lang="en-US" sz="3400" dirty="0"/>
              <a:t>Topic #1 – Cooling Assistance</a:t>
            </a:r>
            <a:br>
              <a:rPr lang="en-US" sz="3400" dirty="0"/>
            </a:br>
            <a:r>
              <a:rPr lang="en-US" sz="2800" i="1" dirty="0"/>
              <a:t>Consistency with Model Plan</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36</a:t>
            </a:fld>
            <a:endParaRPr lang="en-US" dirty="0"/>
          </a:p>
        </p:txBody>
      </p:sp>
      <p:sp>
        <p:nvSpPr>
          <p:cNvPr id="9" name="Rectangle 8"/>
          <p:cNvSpPr/>
          <p:nvPr/>
        </p:nvSpPr>
        <p:spPr>
          <a:xfrm>
            <a:off x="90230" y="2983527"/>
            <a:ext cx="5837549" cy="56194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4299155"/>
            <a:ext cx="533400" cy="299663"/>
          </a:xfrm>
          <a:prstGeom prst="rect">
            <a:avLst/>
          </a:prstGeom>
        </p:spPr>
      </p:pic>
    </p:spTree>
    <p:extLst>
      <p:ext uri="{BB962C8B-B14F-4D97-AF65-F5344CB8AC3E}">
        <p14:creationId xmlns:p14="http://schemas.microsoft.com/office/powerpoint/2010/main" val="2582283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Cooling Assistance</a:t>
            </a:r>
            <a:br>
              <a:rPr lang="en-US" sz="3400" dirty="0"/>
            </a:br>
            <a:r>
              <a:rPr lang="en-US" sz="2800" i="1" dirty="0"/>
              <a:t>Reminders from Heating Assistance Reporting</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37</a:t>
            </a:fld>
            <a:endParaRPr lang="en-US" dirty="0"/>
          </a:p>
        </p:txBody>
      </p:sp>
      <p:sp>
        <p:nvSpPr>
          <p:cNvPr id="4" name="Content Placeholder 3"/>
          <p:cNvSpPr>
            <a:spLocks noGrp="1"/>
          </p:cNvSpPr>
          <p:nvPr>
            <p:ph sz="quarter" idx="1"/>
          </p:nvPr>
        </p:nvSpPr>
        <p:spPr>
          <a:xfrm>
            <a:off x="304800" y="1464120"/>
            <a:ext cx="8610600" cy="4746180"/>
          </a:xfrm>
        </p:spPr>
        <p:txBody>
          <a:bodyPr>
            <a:normAutofit fontScale="92500" lnSpcReduction="10000"/>
          </a:bodyPr>
          <a:lstStyle/>
          <a:p>
            <a:r>
              <a:rPr lang="en-US" sz="2400" dirty="0"/>
              <a:t>Several reporting requirements and guidelines were covered in the previous section about Heating Assistance, and some of these topics also apply to Cooling Assistance. Please refer back to the listed slides to review information on the following topics. The guidance found in these slides should also be followed when reporting Cooling Assistance in Line 2. </a:t>
            </a:r>
          </a:p>
          <a:p>
            <a:endParaRPr lang="en-US" sz="300" dirty="0"/>
          </a:p>
          <a:p>
            <a:pPr lvl="1"/>
            <a:r>
              <a:rPr lang="en-US" sz="2200" dirty="0"/>
              <a:t>Reporting Period (Slide 25)</a:t>
            </a:r>
          </a:p>
          <a:p>
            <a:pPr lvl="1"/>
            <a:endParaRPr lang="en-US" sz="300" dirty="0"/>
          </a:p>
          <a:p>
            <a:pPr lvl="1"/>
            <a:r>
              <a:rPr lang="en-US" sz="2200" dirty="0"/>
              <a:t>Unduplicated Count (Slides 27 and 28)</a:t>
            </a:r>
          </a:p>
          <a:p>
            <a:pPr lvl="1"/>
            <a:endParaRPr lang="en-US" sz="300" dirty="0"/>
          </a:p>
          <a:p>
            <a:pPr lvl="1"/>
            <a:r>
              <a:rPr lang="en-US" sz="2200" dirty="0"/>
              <a:t>Non-Emergency Equipment Repair &amp; Replacement (Slide 29)</a:t>
            </a:r>
          </a:p>
          <a:p>
            <a:pPr lvl="1"/>
            <a:endParaRPr lang="en-US" sz="300" dirty="0"/>
          </a:p>
          <a:p>
            <a:pPr lvl="1"/>
            <a:r>
              <a:rPr lang="en-US" sz="2200" dirty="0"/>
              <a:t>Households Served with Prior Year Funds (Slide 30) </a:t>
            </a:r>
          </a:p>
          <a:p>
            <a:pPr lvl="1"/>
            <a:endParaRPr lang="en-US" sz="300" dirty="0"/>
          </a:p>
          <a:p>
            <a:pPr lvl="1"/>
            <a:r>
              <a:rPr lang="en-US" sz="2200" dirty="0"/>
              <a:t>Households Served Using LIHEAP and Other Funds (Slide 31)</a:t>
            </a:r>
          </a:p>
          <a:p>
            <a:pPr lvl="1"/>
            <a:endParaRPr lang="en-US" sz="300" dirty="0"/>
          </a:p>
          <a:p>
            <a:pPr lvl="1"/>
            <a:r>
              <a:rPr lang="en-US" sz="2200" dirty="0"/>
              <a:t>Reporting Actual Data in the Final Report (Slide 32)</a:t>
            </a:r>
          </a:p>
        </p:txBody>
      </p:sp>
      <p:sp>
        <p:nvSpPr>
          <p:cNvPr id="6" name="TextBox 5">
            <a:extLst>
              <a:ext uri="{FF2B5EF4-FFF2-40B4-BE49-F238E27FC236}">
                <a16:creationId xmlns:a16="http://schemas.microsoft.com/office/drawing/2014/main" id="{9781CB5E-338E-484E-B7E8-0A1F5B16FE05}"/>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21833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Lines #3a-f </a:t>
            </a:r>
            <a:r>
              <a:rPr lang="en-US" sz="3400" dirty="0">
                <a:solidFill>
                  <a:schemeClr val="accent2"/>
                </a:solidFill>
              </a:rPr>
              <a:t>– Crisis Assistance</a:t>
            </a:r>
          </a:p>
        </p:txBody>
      </p:sp>
      <p:sp>
        <p:nvSpPr>
          <p:cNvPr id="5" name="Slide Number Placeholder 4"/>
          <p:cNvSpPr>
            <a:spLocks noGrp="1"/>
          </p:cNvSpPr>
          <p:nvPr>
            <p:ph type="sldNum" sz="quarter" idx="12"/>
          </p:nvPr>
        </p:nvSpPr>
        <p:spPr/>
        <p:txBody>
          <a:bodyPr/>
          <a:lstStyle/>
          <a:p>
            <a:fld id="{232540F5-BE53-4980-ABDE-DC5A5DE073AE}" type="slidenum">
              <a:rPr lang="en-US" smtClean="0"/>
              <a:pPr/>
              <a:t>38</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8" name="Rectangle 7"/>
          <p:cNvSpPr/>
          <p:nvPr/>
        </p:nvSpPr>
        <p:spPr>
          <a:xfrm>
            <a:off x="304800" y="2971800"/>
            <a:ext cx="8610600" cy="1676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9E2AC57-414C-4E41-9F75-D43BA9E07351}"/>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491751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Crisis Assistance</a:t>
            </a:r>
            <a:br>
              <a:rPr lang="en-US" sz="3400" dirty="0"/>
            </a:br>
            <a:r>
              <a:rPr lang="en-US" sz="2800" i="1" dirty="0"/>
              <a:t>What are the different types of Crisis Assistance?</a:t>
            </a:r>
          </a:p>
        </p:txBody>
      </p:sp>
      <p:sp>
        <p:nvSpPr>
          <p:cNvPr id="3" name="Slide Number Placeholder 2"/>
          <p:cNvSpPr>
            <a:spLocks noGrp="1"/>
          </p:cNvSpPr>
          <p:nvPr>
            <p:ph type="sldNum" sz="quarter" idx="12"/>
          </p:nvPr>
        </p:nvSpPr>
        <p:spPr/>
        <p:txBody>
          <a:bodyPr/>
          <a:lstStyle/>
          <a:p>
            <a:fld id="{232540F5-BE53-4980-ABDE-DC5A5DE073AE}" type="slidenum">
              <a:rPr lang="en-US" smtClean="0"/>
              <a:pPr/>
              <a:t>39</a:t>
            </a:fld>
            <a:endParaRPr lang="en-US" dirty="0"/>
          </a:p>
        </p:txBody>
      </p:sp>
      <p:sp>
        <p:nvSpPr>
          <p:cNvPr id="4" name="Content Placeholder 3"/>
          <p:cNvSpPr>
            <a:spLocks noGrp="1"/>
          </p:cNvSpPr>
          <p:nvPr>
            <p:ph sz="quarter" idx="1"/>
          </p:nvPr>
        </p:nvSpPr>
        <p:spPr>
          <a:xfrm>
            <a:off x="533400" y="1524820"/>
            <a:ext cx="8077200" cy="5133290"/>
          </a:xfrm>
        </p:spPr>
        <p:txBody>
          <a:bodyPr>
            <a:normAutofit/>
          </a:bodyPr>
          <a:lstStyle/>
          <a:p>
            <a:r>
              <a:rPr lang="en-US" sz="2400" dirty="0"/>
              <a:t>What is Crisis Assistance? </a:t>
            </a:r>
          </a:p>
          <a:p>
            <a:pPr lvl="1"/>
            <a:r>
              <a:rPr lang="en-US" sz="2200" dirty="0"/>
              <a:t>A type of LIHEAP assistance that is provided in under 48 hours after a request for assistance. Grantees set their own criteria for Crisis Assistance, defined in their Model Plans. Crisis reporting in the Household Report should be consistent with the Model Plan. </a:t>
            </a:r>
          </a:p>
          <a:p>
            <a:pPr marL="320040" lvl="1" indent="0">
              <a:buNone/>
            </a:pPr>
            <a:endParaRPr lang="en-US" sz="800" dirty="0"/>
          </a:p>
          <a:p>
            <a:r>
              <a:rPr lang="en-US" sz="2200" dirty="0"/>
              <a:t>Five categories of Crisis Assistance can be reported in the Household Report form:</a:t>
            </a:r>
          </a:p>
          <a:p>
            <a:pPr lvl="1"/>
            <a:r>
              <a:rPr lang="en-US" sz="2200" dirty="0"/>
              <a:t>Year Round Crisis</a:t>
            </a:r>
          </a:p>
          <a:p>
            <a:pPr lvl="1"/>
            <a:r>
              <a:rPr lang="en-US" sz="2200" dirty="0"/>
              <a:t>Winter Crisis</a:t>
            </a:r>
          </a:p>
          <a:p>
            <a:pPr lvl="1"/>
            <a:r>
              <a:rPr lang="en-US" sz="2200" dirty="0"/>
              <a:t>Summer Crisis </a:t>
            </a:r>
          </a:p>
          <a:p>
            <a:pPr lvl="1"/>
            <a:r>
              <a:rPr lang="en-US" sz="2200" dirty="0"/>
              <a:t>Emergency Furnace Repair &amp; Replacement</a:t>
            </a:r>
          </a:p>
          <a:p>
            <a:pPr lvl="1"/>
            <a:r>
              <a:rPr lang="en-US" sz="2200" dirty="0"/>
              <a:t>Other Crisis Assistance </a:t>
            </a:r>
          </a:p>
          <a:p>
            <a:endParaRPr lang="en-US" sz="800" dirty="0"/>
          </a:p>
        </p:txBody>
      </p:sp>
      <p:sp>
        <p:nvSpPr>
          <p:cNvPr id="6" name="TextBox 5">
            <a:extLst>
              <a:ext uri="{FF2B5EF4-FFF2-40B4-BE49-F238E27FC236}">
                <a16:creationId xmlns:a16="http://schemas.microsoft.com/office/drawing/2014/main" id="{9AB5DF0A-A93C-4E5E-870D-A20CDDB7590B}"/>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0042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lstStyle/>
          <a:p>
            <a:r>
              <a:rPr lang="en-US" dirty="0"/>
              <a:t>Webinar Overview</a:t>
            </a:r>
          </a:p>
        </p:txBody>
      </p:sp>
      <p:sp>
        <p:nvSpPr>
          <p:cNvPr id="8" name="Content Placeholder 7"/>
          <p:cNvSpPr>
            <a:spLocks noGrp="1"/>
          </p:cNvSpPr>
          <p:nvPr>
            <p:ph sz="quarter" idx="1"/>
          </p:nvPr>
        </p:nvSpPr>
        <p:spPr>
          <a:xfrm>
            <a:off x="146304" y="1337468"/>
            <a:ext cx="8921496" cy="4872832"/>
          </a:xfrm>
        </p:spPr>
        <p:txBody>
          <a:bodyPr>
            <a:normAutofit fontScale="92500" lnSpcReduction="10000"/>
          </a:bodyPr>
          <a:lstStyle/>
          <a:p>
            <a:pPr lvl="1"/>
            <a:endParaRPr lang="en-US" sz="400" b="1" dirty="0"/>
          </a:p>
          <a:p>
            <a:pPr lvl="1"/>
            <a:r>
              <a:rPr lang="en-US" sz="2600" b="1" dirty="0"/>
              <a:t>Structure of The Webinar</a:t>
            </a:r>
          </a:p>
          <a:p>
            <a:pPr lvl="2"/>
            <a:r>
              <a:rPr lang="en-US" sz="2300" dirty="0"/>
              <a:t>90 minutes to review key information.</a:t>
            </a:r>
          </a:p>
          <a:p>
            <a:pPr lvl="2"/>
            <a:r>
              <a:rPr lang="en-US" sz="2300" dirty="0"/>
              <a:t>Slides available for download now under “Handouts” in the GoToWebinar Sidebar.  </a:t>
            </a:r>
          </a:p>
          <a:p>
            <a:pPr lvl="2"/>
            <a:r>
              <a:rPr lang="en-US" sz="2300" dirty="0"/>
              <a:t>The webinar is being recorded and will be published on the ACF YouTube channel.</a:t>
            </a:r>
          </a:p>
          <a:p>
            <a:pPr lvl="1"/>
            <a:endParaRPr lang="en-US" sz="900" b="1" dirty="0"/>
          </a:p>
          <a:p>
            <a:pPr lvl="1"/>
            <a:r>
              <a:rPr lang="en-US" sz="2700" b="1" dirty="0"/>
              <a:t>Have a question?</a:t>
            </a:r>
          </a:p>
          <a:p>
            <a:pPr lvl="2"/>
            <a:r>
              <a:rPr lang="en-US" sz="2300" dirty="0"/>
              <a:t>You are encouraged to ask questions as you have them by typing them into the GoToWebinar “Question” box.</a:t>
            </a:r>
          </a:p>
          <a:p>
            <a:pPr lvl="2"/>
            <a:r>
              <a:rPr lang="en-US" sz="2300" dirty="0"/>
              <a:t>Submitted questions will be reviewed and responded to at the question breaks or via an e-mail from APPRISE.</a:t>
            </a:r>
          </a:p>
          <a:p>
            <a:pPr lvl="2"/>
            <a:r>
              <a:rPr lang="en-US" sz="2300" dirty="0"/>
              <a:t>You can also click the “raise your hand” button during a break to be called on to ask a question over the phone.</a:t>
            </a:r>
          </a:p>
          <a:p>
            <a:pPr lvl="1"/>
            <a:endParaRPr lang="en-US" sz="1300" b="1"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4</a:t>
            </a:fld>
            <a:endParaRPr lang="en-US" dirty="0"/>
          </a:p>
        </p:txBody>
      </p:sp>
      <p:sp>
        <p:nvSpPr>
          <p:cNvPr id="3" name="TextBox 2"/>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772194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Crisis Assistance</a:t>
            </a:r>
            <a:br>
              <a:rPr lang="en-US" sz="3400" dirty="0"/>
            </a:br>
            <a:r>
              <a:rPr lang="en-US" sz="2800" i="1" dirty="0"/>
              <a:t>What if another agency administers this?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40</a:t>
            </a:fld>
            <a:endParaRPr lang="en-US" dirty="0"/>
          </a:p>
        </p:txBody>
      </p:sp>
      <p:sp>
        <p:nvSpPr>
          <p:cNvPr id="4" name="Content Placeholder 3"/>
          <p:cNvSpPr>
            <a:spLocks noGrp="1"/>
          </p:cNvSpPr>
          <p:nvPr>
            <p:ph sz="quarter" idx="1"/>
          </p:nvPr>
        </p:nvSpPr>
        <p:spPr>
          <a:xfrm>
            <a:off x="533400" y="1651000"/>
            <a:ext cx="8077200" cy="4360779"/>
          </a:xfrm>
        </p:spPr>
        <p:txBody>
          <a:bodyPr>
            <a:normAutofit lnSpcReduction="10000"/>
          </a:bodyPr>
          <a:lstStyle/>
          <a:p>
            <a:pPr marL="571500" lvl="1" indent="-282575">
              <a:spcBef>
                <a:spcPts val="0"/>
              </a:spcBef>
            </a:pPr>
            <a:r>
              <a:rPr lang="en-US" sz="2000" dirty="0"/>
              <a:t>Some grantees may not directly capture information about crisis assistance in their primary LIHEAP data tracking systems.</a:t>
            </a:r>
          </a:p>
          <a:p>
            <a:pPr marL="571500" lvl="1" indent="-282575">
              <a:spcBef>
                <a:spcPts val="0"/>
              </a:spcBef>
            </a:pPr>
            <a:endParaRPr lang="en-US" sz="2000" dirty="0"/>
          </a:p>
          <a:p>
            <a:pPr marL="571500" lvl="1" indent="-282575">
              <a:spcBef>
                <a:spcPts val="0"/>
              </a:spcBef>
            </a:pPr>
            <a:r>
              <a:rPr lang="en-US" sz="2000" b="1" dirty="0"/>
              <a:t>In this situation, Grantees do need to obtain household-level data from their subgrantees or program partners who record this information</a:t>
            </a:r>
            <a:r>
              <a:rPr lang="en-US" sz="2000" dirty="0"/>
              <a:t>.  Grantees need this to identify which households received other types of LIHEAP assistance in order to calculate and report the count of households that received “Any Type of LIHEAP Assistance” (Line 5 of Section I) .</a:t>
            </a:r>
          </a:p>
          <a:p>
            <a:pPr marL="288925" lvl="1" indent="0">
              <a:spcBef>
                <a:spcPts val="0"/>
              </a:spcBef>
              <a:buNone/>
            </a:pPr>
            <a:r>
              <a:rPr lang="en-US" sz="1900" dirty="0"/>
              <a:t> </a:t>
            </a:r>
          </a:p>
          <a:p>
            <a:pPr marL="1120140" lvl="3" indent="-282575">
              <a:spcBef>
                <a:spcPts val="0"/>
              </a:spcBef>
            </a:pPr>
            <a:r>
              <a:rPr lang="en-US" sz="1900" dirty="0"/>
              <a:t>This also means a unique ID is needed to match households that received Crisis Assistance to households that received other types of LIHEAP assistance.</a:t>
            </a:r>
          </a:p>
          <a:p>
            <a:pPr marL="571500" lvl="1" indent="-282575">
              <a:spcBef>
                <a:spcPts val="0"/>
              </a:spcBef>
            </a:pPr>
            <a:endParaRPr lang="en-US" sz="1900" dirty="0"/>
          </a:p>
          <a:p>
            <a:pPr marL="571500" lvl="1" indent="-282575">
              <a:spcBef>
                <a:spcPts val="0"/>
              </a:spcBef>
            </a:pPr>
            <a:r>
              <a:rPr lang="en-US" sz="2000" dirty="0"/>
              <a:t>Please contact APPRISE if you need assistance with this.</a:t>
            </a:r>
          </a:p>
          <a:p>
            <a:pPr marL="0" indent="0">
              <a:buNone/>
            </a:pPr>
            <a:endParaRPr lang="en-US" sz="2400" dirty="0"/>
          </a:p>
        </p:txBody>
      </p:sp>
      <p:sp>
        <p:nvSpPr>
          <p:cNvPr id="6" name="TextBox 5">
            <a:extLst>
              <a:ext uri="{FF2B5EF4-FFF2-40B4-BE49-F238E27FC236}">
                <a16:creationId xmlns:a16="http://schemas.microsoft.com/office/drawing/2014/main" id="{6FDE0C23-053A-4CC6-A4AD-54A03BEA7B43}"/>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232846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Year Round Crisis Assistance</a:t>
            </a:r>
            <a:br>
              <a:rPr lang="en-US" sz="3400" dirty="0"/>
            </a:br>
            <a:r>
              <a:rPr lang="en-US" sz="2800" i="1" dirty="0"/>
              <a:t>What benefits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41</a:t>
            </a:fld>
            <a:endParaRPr lang="en-US" dirty="0"/>
          </a:p>
        </p:txBody>
      </p:sp>
      <p:sp>
        <p:nvSpPr>
          <p:cNvPr id="4" name="Content Placeholder 3"/>
          <p:cNvSpPr>
            <a:spLocks noGrp="1"/>
          </p:cNvSpPr>
          <p:nvPr>
            <p:ph sz="quarter" idx="1"/>
          </p:nvPr>
        </p:nvSpPr>
        <p:spPr>
          <a:xfrm>
            <a:off x="533400" y="1524820"/>
            <a:ext cx="8077200" cy="4486959"/>
          </a:xfrm>
        </p:spPr>
        <p:txBody>
          <a:bodyPr>
            <a:normAutofit fontScale="92500" lnSpcReduction="10000"/>
          </a:bodyPr>
          <a:lstStyle/>
          <a:p>
            <a:r>
              <a:rPr lang="en-US" sz="2400" dirty="0"/>
              <a:t>Which households should be reported as receiving Year Round Crisis Assistance? </a:t>
            </a:r>
          </a:p>
          <a:p>
            <a:pPr lvl="1"/>
            <a:r>
              <a:rPr lang="en-US" sz="2200" dirty="0"/>
              <a:t>Any household that received Year Round Crisis Assistance according to the criteria defined by the grantee in their Model Plan. </a:t>
            </a:r>
          </a:p>
          <a:p>
            <a:pPr lvl="1"/>
            <a:r>
              <a:rPr lang="en-US" sz="2200" dirty="0"/>
              <a:t>Typically includes crisis assistance that is provided throughout the year, rather than seasonally. </a:t>
            </a:r>
          </a:p>
          <a:p>
            <a:pPr lvl="1"/>
            <a:r>
              <a:rPr lang="en-US" sz="2200" dirty="0"/>
              <a:t>For expedited or “fast track” heating assistance in a crisis situation, see slide 26.</a:t>
            </a:r>
          </a:p>
          <a:p>
            <a:pPr marL="320040" lvl="1" indent="0">
              <a:buNone/>
            </a:pPr>
            <a:endParaRPr lang="en-US" sz="800" dirty="0"/>
          </a:p>
          <a:p>
            <a:r>
              <a:rPr lang="en-US" sz="2200" dirty="0"/>
              <a:t>Examples of Year Round Crisis Assistance could include: </a:t>
            </a:r>
          </a:p>
          <a:p>
            <a:pPr lvl="1"/>
            <a:r>
              <a:rPr lang="en-US" sz="2200" dirty="0"/>
              <a:t>Bill Payment assistance after disconnection/disconnect notice</a:t>
            </a:r>
          </a:p>
          <a:p>
            <a:pPr lvl="1"/>
            <a:r>
              <a:rPr lang="en-US" sz="2200" dirty="0"/>
              <a:t>Emergency fuel delivery after running out of fuel or due to imminent risk of running out of fuel</a:t>
            </a:r>
          </a:p>
          <a:p>
            <a:endParaRPr lang="en-US" sz="800" dirty="0"/>
          </a:p>
        </p:txBody>
      </p:sp>
      <p:sp>
        <p:nvSpPr>
          <p:cNvPr id="6" name="TextBox 5">
            <a:extLst>
              <a:ext uri="{FF2B5EF4-FFF2-40B4-BE49-F238E27FC236}">
                <a16:creationId xmlns:a16="http://schemas.microsoft.com/office/drawing/2014/main" id="{521F7E7D-8711-42D5-92D0-D429368B7201}"/>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38944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Winter Crisis Assistance</a:t>
            </a:r>
            <a:br>
              <a:rPr lang="en-US" sz="3400" dirty="0"/>
            </a:br>
            <a:r>
              <a:rPr lang="en-US" sz="2800" i="1" dirty="0"/>
              <a:t>What benefits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42</a:t>
            </a:fld>
            <a:endParaRPr lang="en-US" dirty="0"/>
          </a:p>
        </p:txBody>
      </p:sp>
      <p:sp>
        <p:nvSpPr>
          <p:cNvPr id="4" name="Content Placeholder 3"/>
          <p:cNvSpPr>
            <a:spLocks noGrp="1"/>
          </p:cNvSpPr>
          <p:nvPr>
            <p:ph sz="quarter" idx="1"/>
          </p:nvPr>
        </p:nvSpPr>
        <p:spPr>
          <a:xfrm>
            <a:off x="533400" y="1524820"/>
            <a:ext cx="8077200" cy="4486959"/>
          </a:xfrm>
        </p:spPr>
        <p:txBody>
          <a:bodyPr>
            <a:normAutofit fontScale="92500"/>
          </a:bodyPr>
          <a:lstStyle/>
          <a:p>
            <a:r>
              <a:rPr lang="en-US" dirty="0"/>
              <a:t>Which households should be reported as receiving Winter Crisis Assistance? </a:t>
            </a:r>
          </a:p>
          <a:p>
            <a:pPr lvl="1"/>
            <a:r>
              <a:rPr lang="en-US" sz="2200" dirty="0"/>
              <a:t>Any household that received Winter Crisis Assistance according to the criteria defined by the grantee in their Model Plan. </a:t>
            </a:r>
          </a:p>
          <a:p>
            <a:pPr lvl="1"/>
            <a:r>
              <a:rPr lang="en-US" sz="2200" dirty="0"/>
              <a:t>Typically includes crisis assistance provided under the same timeline as a state’s heating assistance program. </a:t>
            </a:r>
          </a:p>
          <a:p>
            <a:pPr lvl="1"/>
            <a:r>
              <a:rPr lang="en-US" sz="2200" dirty="0"/>
              <a:t>For expedited or “fast track” heating assistance in a crisis situation, see slide 26.</a:t>
            </a:r>
          </a:p>
          <a:p>
            <a:pPr marL="320040" lvl="1" indent="0">
              <a:buNone/>
            </a:pPr>
            <a:endParaRPr lang="en-US" sz="800" dirty="0"/>
          </a:p>
          <a:p>
            <a:r>
              <a:rPr lang="en-US" sz="2200" dirty="0"/>
              <a:t>Examples of Winter Crisis Assistance could include: </a:t>
            </a:r>
          </a:p>
          <a:p>
            <a:pPr lvl="1"/>
            <a:r>
              <a:rPr lang="en-US" sz="2200" dirty="0"/>
              <a:t>Bill Payment assistance after disconnection/disconnect notice</a:t>
            </a:r>
          </a:p>
          <a:p>
            <a:pPr lvl="1"/>
            <a:r>
              <a:rPr lang="en-US" sz="2200" dirty="0"/>
              <a:t>Emergency fuel delivery after running out of fuel or due to imminent risk of running out of fuel</a:t>
            </a:r>
          </a:p>
          <a:p>
            <a:endParaRPr lang="en-US" sz="800" dirty="0"/>
          </a:p>
        </p:txBody>
      </p:sp>
      <p:sp>
        <p:nvSpPr>
          <p:cNvPr id="6" name="TextBox 5">
            <a:extLst>
              <a:ext uri="{FF2B5EF4-FFF2-40B4-BE49-F238E27FC236}">
                <a16:creationId xmlns:a16="http://schemas.microsoft.com/office/drawing/2014/main" id="{190955D5-EC76-4DB0-812B-3E81D0F5A23E}"/>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627399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Summer Crisis Assistance</a:t>
            </a:r>
            <a:br>
              <a:rPr lang="en-US" sz="3400" dirty="0"/>
            </a:br>
            <a:r>
              <a:rPr lang="en-US" sz="2800" i="1" dirty="0"/>
              <a:t>What benefits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43</a:t>
            </a:fld>
            <a:endParaRPr lang="en-US" dirty="0"/>
          </a:p>
        </p:txBody>
      </p:sp>
      <p:sp>
        <p:nvSpPr>
          <p:cNvPr id="4" name="Content Placeholder 3"/>
          <p:cNvSpPr>
            <a:spLocks noGrp="1"/>
          </p:cNvSpPr>
          <p:nvPr>
            <p:ph sz="quarter" idx="1"/>
          </p:nvPr>
        </p:nvSpPr>
        <p:spPr>
          <a:xfrm>
            <a:off x="533400" y="1524820"/>
            <a:ext cx="8077200" cy="5133290"/>
          </a:xfrm>
        </p:spPr>
        <p:txBody>
          <a:bodyPr>
            <a:normAutofit/>
          </a:bodyPr>
          <a:lstStyle/>
          <a:p>
            <a:r>
              <a:rPr lang="en-US" sz="2400" dirty="0"/>
              <a:t>Which households should be reported as receiving Summer Crisis Assistance? </a:t>
            </a:r>
          </a:p>
          <a:p>
            <a:pPr lvl="1"/>
            <a:r>
              <a:rPr lang="en-US" sz="2200" dirty="0"/>
              <a:t>Any household that received Summer Crisis Assistance according to the criteria defined by the grantee in their Model Plan. </a:t>
            </a:r>
          </a:p>
          <a:p>
            <a:pPr lvl="1"/>
            <a:r>
              <a:rPr lang="en-US" sz="2200" dirty="0"/>
              <a:t>Typically includes crisis assistance provided under the same timeline as a state’s cooling assistance program. </a:t>
            </a:r>
          </a:p>
          <a:p>
            <a:pPr marL="320040" lvl="1" indent="0">
              <a:buNone/>
            </a:pPr>
            <a:endParaRPr lang="en-US" sz="800" dirty="0"/>
          </a:p>
          <a:p>
            <a:r>
              <a:rPr lang="en-US" sz="2200" dirty="0"/>
              <a:t>Examples of Summer Crisis Assistance could include: </a:t>
            </a:r>
          </a:p>
          <a:p>
            <a:pPr lvl="1"/>
            <a:r>
              <a:rPr lang="en-US" sz="2200" dirty="0"/>
              <a:t>Bill Payment assistance after disconnection/disconnect notice</a:t>
            </a:r>
          </a:p>
          <a:p>
            <a:endParaRPr lang="en-US" sz="800" dirty="0"/>
          </a:p>
        </p:txBody>
      </p:sp>
      <p:sp>
        <p:nvSpPr>
          <p:cNvPr id="6" name="TextBox 5">
            <a:extLst>
              <a:ext uri="{FF2B5EF4-FFF2-40B4-BE49-F238E27FC236}">
                <a16:creationId xmlns:a16="http://schemas.microsoft.com/office/drawing/2014/main" id="{F352C57B-783F-4150-B8AD-7DF54400D947}"/>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793133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959" y="5029200"/>
            <a:ext cx="6744641" cy="438211"/>
          </a:xfrm>
          <a:prstGeom prst="rect">
            <a:avLst/>
          </a:prstGeom>
        </p:spPr>
      </p:pic>
      <p:sp>
        <p:nvSpPr>
          <p:cNvPr id="2" name="Title 1"/>
          <p:cNvSpPr>
            <a:spLocks noGrp="1"/>
          </p:cNvSpPr>
          <p:nvPr>
            <p:ph type="title"/>
          </p:nvPr>
        </p:nvSpPr>
        <p:spPr/>
        <p:txBody>
          <a:bodyPr anchor="ctr">
            <a:normAutofit fontScale="90000"/>
          </a:bodyPr>
          <a:lstStyle/>
          <a:p>
            <a:r>
              <a:rPr lang="en-US" sz="2900" dirty="0"/>
              <a:t>Topic #1 – Emergency Furnace Repair &amp; Replacement</a:t>
            </a:r>
            <a:br>
              <a:rPr lang="en-US" sz="3400" dirty="0"/>
            </a:br>
            <a:r>
              <a:rPr lang="en-US" sz="2700" i="1" dirty="0"/>
              <a:t>Which households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44</a:t>
            </a:fld>
            <a:endParaRPr lang="en-US" dirty="0"/>
          </a:p>
        </p:txBody>
      </p:sp>
      <p:sp>
        <p:nvSpPr>
          <p:cNvPr id="4" name="Content Placeholder 3"/>
          <p:cNvSpPr>
            <a:spLocks noGrp="1"/>
          </p:cNvSpPr>
          <p:nvPr>
            <p:ph sz="quarter" idx="1"/>
          </p:nvPr>
        </p:nvSpPr>
        <p:spPr>
          <a:xfrm>
            <a:off x="533400" y="1524820"/>
            <a:ext cx="8077200" cy="5133290"/>
          </a:xfrm>
        </p:spPr>
        <p:txBody>
          <a:bodyPr>
            <a:normAutofit/>
          </a:bodyPr>
          <a:lstStyle/>
          <a:p>
            <a:r>
              <a:rPr lang="en-US" sz="2200" dirty="0"/>
              <a:t>Which households should be reported as receiving Emergency Furnace Repair &amp; Replacement? </a:t>
            </a:r>
          </a:p>
          <a:p>
            <a:pPr lvl="1"/>
            <a:r>
              <a:rPr lang="en-US" sz="2000" dirty="0"/>
              <a:t>Any household that received emergency </a:t>
            </a:r>
            <a:r>
              <a:rPr lang="en-US" sz="2000" b="1" i="1" dirty="0"/>
              <a:t>home energy equipment </a:t>
            </a:r>
            <a:r>
              <a:rPr lang="en-US" sz="2000" dirty="0"/>
              <a:t>repair or replacement using crisis funds. </a:t>
            </a:r>
          </a:p>
          <a:p>
            <a:pPr lvl="1"/>
            <a:r>
              <a:rPr lang="en-US" sz="2000" dirty="0"/>
              <a:t>This includes repairing broken and inoperable home energy equipment (furnaces, HVAC systems, etc.) within 48 hours. </a:t>
            </a:r>
          </a:p>
          <a:p>
            <a:pPr marL="320040" lvl="1" indent="0">
              <a:buNone/>
            </a:pPr>
            <a:endParaRPr lang="en-US" sz="700" dirty="0"/>
          </a:p>
          <a:p>
            <a:r>
              <a:rPr lang="en-US" sz="2000" dirty="0"/>
              <a:t>This should be reflected in the Model Plan (check “Yes” next to Field 4.14 “Do you provide for equipment repair or replacement using crisis funds?”)</a:t>
            </a:r>
          </a:p>
          <a:p>
            <a:endParaRPr lang="en-US" sz="800" dirty="0"/>
          </a:p>
        </p:txBody>
      </p:sp>
      <p:sp>
        <p:nvSpPr>
          <p:cNvPr id="7" name="TextBox 6">
            <a:extLst>
              <a:ext uri="{FF2B5EF4-FFF2-40B4-BE49-F238E27FC236}">
                <a16:creationId xmlns:a16="http://schemas.microsoft.com/office/drawing/2014/main" id="{A666DDDF-2C99-4BBA-A062-25F38CEC8720}"/>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103306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Other Crisis Assistance</a:t>
            </a:r>
            <a:br>
              <a:rPr lang="en-US" sz="3400" dirty="0"/>
            </a:br>
            <a:r>
              <a:rPr lang="en-US" sz="2800" i="1" dirty="0"/>
              <a:t>What is Other Crisis Assistance?</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45</a:t>
            </a:fld>
            <a:endParaRPr lang="en-US" dirty="0"/>
          </a:p>
        </p:txBody>
      </p:sp>
      <p:sp>
        <p:nvSpPr>
          <p:cNvPr id="4" name="Content Placeholder 3"/>
          <p:cNvSpPr>
            <a:spLocks noGrp="1"/>
          </p:cNvSpPr>
          <p:nvPr>
            <p:ph sz="quarter" idx="1"/>
          </p:nvPr>
        </p:nvSpPr>
        <p:spPr>
          <a:xfrm>
            <a:off x="533400" y="1524820"/>
            <a:ext cx="8077200" cy="5133290"/>
          </a:xfrm>
        </p:spPr>
        <p:txBody>
          <a:bodyPr>
            <a:normAutofit/>
          </a:bodyPr>
          <a:lstStyle/>
          <a:p>
            <a:r>
              <a:rPr lang="en-US" sz="2400" dirty="0"/>
              <a:t>When should grantees report households served with Other Crisis Assistance? </a:t>
            </a:r>
          </a:p>
          <a:p>
            <a:pPr lvl="1"/>
            <a:r>
              <a:rPr lang="en-US" sz="2200" dirty="0"/>
              <a:t>Report households served with Other Crisis Assistance when grantees run “Other Crisis Assistance” programs beyond Winter Crisis, Summer Crisis, Year Round Crisis, or Emergency Furnace Repair &amp; Replacement programs.</a:t>
            </a:r>
          </a:p>
          <a:p>
            <a:pPr lvl="1"/>
            <a:r>
              <a:rPr lang="en-US" sz="2200" dirty="0"/>
              <a:t>These should not include bill payment assistance or emergency equipment repair and replacement. </a:t>
            </a:r>
            <a:endParaRPr lang="en-US" sz="800" dirty="0"/>
          </a:p>
          <a:p>
            <a:pPr lvl="1"/>
            <a:endParaRPr lang="en-US" sz="100" dirty="0"/>
          </a:p>
          <a:p>
            <a:r>
              <a:rPr lang="en-US" sz="2200" dirty="0"/>
              <a:t>Examples include: </a:t>
            </a:r>
          </a:p>
          <a:p>
            <a:pPr lvl="1"/>
            <a:r>
              <a:rPr lang="en-US" sz="2200" dirty="0"/>
              <a:t>Purchase or loan of space heaters </a:t>
            </a:r>
          </a:p>
          <a:p>
            <a:pPr lvl="1"/>
            <a:r>
              <a:rPr lang="en-US" sz="2200" dirty="0"/>
              <a:t>Providing blankets</a:t>
            </a:r>
          </a:p>
          <a:p>
            <a:pPr lvl="1"/>
            <a:r>
              <a:rPr lang="en-US" sz="2200" dirty="0"/>
              <a:t>Payment of reconnection</a:t>
            </a:r>
          </a:p>
        </p:txBody>
      </p:sp>
      <p:sp>
        <p:nvSpPr>
          <p:cNvPr id="6" name="TextBox 5">
            <a:extLst>
              <a:ext uri="{FF2B5EF4-FFF2-40B4-BE49-F238E27FC236}">
                <a16:creationId xmlns:a16="http://schemas.microsoft.com/office/drawing/2014/main" id="{8F9B5C4D-EB6D-45F8-9801-9B96BD9421D6}"/>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62340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Other Crisis Assistance</a:t>
            </a:r>
            <a:br>
              <a:rPr lang="en-US" sz="3400" dirty="0"/>
            </a:br>
            <a:r>
              <a:rPr lang="en-US" sz="2800" i="1" dirty="0"/>
              <a:t>How should Other Crisis Assistance be reported?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46</a:t>
            </a:fld>
            <a:endParaRPr lang="en-US" dirty="0"/>
          </a:p>
        </p:txBody>
      </p:sp>
      <p:sp>
        <p:nvSpPr>
          <p:cNvPr id="4" name="Content Placeholder 3"/>
          <p:cNvSpPr>
            <a:spLocks noGrp="1"/>
          </p:cNvSpPr>
          <p:nvPr>
            <p:ph sz="quarter" idx="1"/>
          </p:nvPr>
        </p:nvSpPr>
        <p:spPr>
          <a:xfrm>
            <a:off x="533400" y="1524820"/>
            <a:ext cx="8077200" cy="5133290"/>
          </a:xfrm>
        </p:spPr>
        <p:txBody>
          <a:bodyPr>
            <a:normAutofit/>
          </a:bodyPr>
          <a:lstStyle/>
          <a:p>
            <a:r>
              <a:rPr lang="en-US" sz="2200" dirty="0"/>
              <a:t>Where do I report “Other Crisis Assistance” </a:t>
            </a:r>
          </a:p>
          <a:p>
            <a:pPr lvl="1"/>
            <a:r>
              <a:rPr lang="en-US" sz="2000" dirty="0"/>
              <a:t>Report the number of assisted households in an empty line on the form (line 3e and 3f) and clearly label the line with the “Other Crisis Assistance.” </a:t>
            </a:r>
          </a:p>
          <a:p>
            <a:pPr lvl="1"/>
            <a:endParaRPr lang="en-US" sz="800" dirty="0"/>
          </a:p>
          <a:p>
            <a:endParaRPr lang="en-US" sz="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967252"/>
            <a:ext cx="6440688" cy="2990936"/>
          </a:xfrm>
          <a:prstGeom prst="rect">
            <a:avLst/>
          </a:prstGeom>
        </p:spPr>
      </p:pic>
      <p:sp>
        <p:nvSpPr>
          <p:cNvPr id="7" name="Rectangle 6"/>
          <p:cNvSpPr/>
          <p:nvPr/>
        </p:nvSpPr>
        <p:spPr>
          <a:xfrm>
            <a:off x="552450" y="4800600"/>
            <a:ext cx="84582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56FBE59-F363-4E8D-8EC2-616459747B5B}"/>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316385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Other Crisis Assistance</a:t>
            </a:r>
            <a:br>
              <a:rPr lang="en-US" sz="3400" dirty="0"/>
            </a:br>
            <a:r>
              <a:rPr lang="en-US" sz="2800" i="1" dirty="0"/>
              <a:t>How should Other Crisis Assistance be reported?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47</a:t>
            </a:fld>
            <a:endParaRPr lang="en-US" dirty="0"/>
          </a:p>
        </p:txBody>
      </p:sp>
      <p:sp>
        <p:nvSpPr>
          <p:cNvPr id="4" name="Content Placeholder 3"/>
          <p:cNvSpPr>
            <a:spLocks noGrp="1"/>
          </p:cNvSpPr>
          <p:nvPr>
            <p:ph sz="quarter" idx="1"/>
          </p:nvPr>
        </p:nvSpPr>
        <p:spPr>
          <a:xfrm>
            <a:off x="304800" y="1524820"/>
            <a:ext cx="8305800" cy="5133290"/>
          </a:xfrm>
        </p:spPr>
        <p:txBody>
          <a:bodyPr>
            <a:normAutofit/>
          </a:bodyPr>
          <a:lstStyle/>
          <a:p>
            <a:r>
              <a:rPr lang="en-US" sz="2200" dirty="0"/>
              <a:t>In addition to reporting them on empty lines…</a:t>
            </a:r>
          </a:p>
          <a:p>
            <a:pPr lvl="1"/>
            <a:r>
              <a:rPr lang="en-US" sz="2000" dirty="0"/>
              <a:t>ADD those households that received "other crisis assistance" to year-round, winter, or summer crisis fuel assistance if they represent additional households excluded from the crisis assistance data.  Also include poverty data and vulnerable household data. </a:t>
            </a:r>
          </a:p>
          <a:p>
            <a:pPr lvl="1"/>
            <a:r>
              <a:rPr lang="en-US" sz="2000" dirty="0"/>
              <a:t>DO NOT ADD those households that received "other crisis assistance” to year-round, winter, or summer crisis assistance if they already received year-round, winter, or summer crisis assistance so as to avoid duplicating the household count</a:t>
            </a:r>
          </a:p>
          <a:p>
            <a:r>
              <a:rPr lang="en-US" sz="2200" dirty="0"/>
              <a:t>Include a note that indicates how many of these households are included in the crisis data and the nature of the assistance.</a:t>
            </a:r>
          </a:p>
          <a:p>
            <a:endParaRPr lang="en-US" sz="2200" dirty="0"/>
          </a:p>
          <a:p>
            <a:endParaRPr lang="en-US" sz="800" dirty="0"/>
          </a:p>
          <a:p>
            <a:endParaRPr lang="en-US" sz="800" dirty="0"/>
          </a:p>
        </p:txBody>
      </p:sp>
      <p:sp>
        <p:nvSpPr>
          <p:cNvPr id="6" name="TextBox 5">
            <a:extLst>
              <a:ext uri="{FF2B5EF4-FFF2-40B4-BE49-F238E27FC236}">
                <a16:creationId xmlns:a16="http://schemas.microsoft.com/office/drawing/2014/main" id="{5761308C-A8BA-4BD0-9C8C-B19873270ED1}"/>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429780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Crisis Assistance</a:t>
            </a:r>
            <a:br>
              <a:rPr lang="en-US" sz="3400" dirty="0"/>
            </a:br>
            <a:r>
              <a:rPr lang="en-US" sz="2800" i="1" dirty="0"/>
              <a:t>Reminders from Heating Assistance Reporting</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48</a:t>
            </a:fld>
            <a:endParaRPr lang="en-US" dirty="0"/>
          </a:p>
        </p:txBody>
      </p:sp>
      <p:sp>
        <p:nvSpPr>
          <p:cNvPr id="4" name="Content Placeholder 3"/>
          <p:cNvSpPr>
            <a:spLocks noGrp="1"/>
          </p:cNvSpPr>
          <p:nvPr>
            <p:ph sz="quarter" idx="1"/>
          </p:nvPr>
        </p:nvSpPr>
        <p:spPr>
          <a:xfrm>
            <a:off x="304800" y="1464120"/>
            <a:ext cx="8610600" cy="4746180"/>
          </a:xfrm>
        </p:spPr>
        <p:txBody>
          <a:bodyPr>
            <a:normAutofit fontScale="92500" lnSpcReduction="10000"/>
          </a:bodyPr>
          <a:lstStyle/>
          <a:p>
            <a:r>
              <a:rPr lang="en-US" sz="2400" dirty="0"/>
              <a:t>Several reporting requirements and guidelines were covered in the first section about Heating Assistance, and some of these topics also apply to Crisis Assistance. Please refer back to the listed slides to review information on the following topics. The guidance found in these slides should also be followed when reporting Crisis Assistance in Lines 3(a-f). </a:t>
            </a:r>
          </a:p>
          <a:p>
            <a:endParaRPr lang="en-US" sz="300" dirty="0"/>
          </a:p>
          <a:p>
            <a:pPr lvl="1"/>
            <a:r>
              <a:rPr lang="en-US" sz="2200" dirty="0"/>
              <a:t>Reporting Period (Slide 25)</a:t>
            </a:r>
          </a:p>
          <a:p>
            <a:pPr lvl="1"/>
            <a:endParaRPr lang="en-US" sz="300" dirty="0"/>
          </a:p>
          <a:p>
            <a:pPr lvl="1"/>
            <a:r>
              <a:rPr lang="en-US" sz="2200" dirty="0"/>
              <a:t>Expedited Heating Assistance (Slide 26)</a:t>
            </a:r>
          </a:p>
          <a:p>
            <a:pPr lvl="1"/>
            <a:endParaRPr lang="en-US" sz="300" dirty="0"/>
          </a:p>
          <a:p>
            <a:pPr lvl="1"/>
            <a:r>
              <a:rPr lang="en-US" sz="2200" dirty="0"/>
              <a:t>Unduplicated Count (Slides 27 and 28)</a:t>
            </a:r>
          </a:p>
          <a:p>
            <a:pPr marL="320040" lvl="1" indent="0">
              <a:buNone/>
            </a:pPr>
            <a:endParaRPr lang="en-US" sz="300" dirty="0"/>
          </a:p>
          <a:p>
            <a:pPr lvl="1"/>
            <a:r>
              <a:rPr lang="en-US" sz="2200" dirty="0"/>
              <a:t>Households Served with Prior Year Funds (Slide 30) </a:t>
            </a:r>
          </a:p>
          <a:p>
            <a:pPr lvl="1"/>
            <a:endParaRPr lang="en-US" sz="300" dirty="0"/>
          </a:p>
          <a:p>
            <a:pPr lvl="1"/>
            <a:r>
              <a:rPr lang="en-US" sz="2200" dirty="0"/>
              <a:t>Households Served Using LIHEAP and Other Funds (Slide 31)</a:t>
            </a:r>
          </a:p>
          <a:p>
            <a:pPr lvl="1"/>
            <a:endParaRPr lang="en-US" sz="300" dirty="0"/>
          </a:p>
          <a:p>
            <a:pPr lvl="1"/>
            <a:r>
              <a:rPr lang="en-US" sz="2200" dirty="0"/>
              <a:t>Reporting Actual Data in the Final Report (Slide 32)</a:t>
            </a:r>
          </a:p>
        </p:txBody>
      </p:sp>
      <p:sp>
        <p:nvSpPr>
          <p:cNvPr id="6" name="TextBox 5">
            <a:extLst>
              <a:ext uri="{FF2B5EF4-FFF2-40B4-BE49-F238E27FC236}">
                <a16:creationId xmlns:a16="http://schemas.microsoft.com/office/drawing/2014/main" id="{A70B6116-610E-47FB-A3F9-C8B4726EEEBD}"/>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96409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 #4 </a:t>
            </a:r>
            <a:r>
              <a:rPr lang="en-US" sz="3400" dirty="0">
                <a:solidFill>
                  <a:schemeClr val="accent2"/>
                </a:solidFill>
              </a:rPr>
              <a:t>– Weatherization Assistance</a:t>
            </a:r>
          </a:p>
        </p:txBody>
      </p:sp>
      <p:sp>
        <p:nvSpPr>
          <p:cNvPr id="5" name="Slide Number Placeholder 4"/>
          <p:cNvSpPr>
            <a:spLocks noGrp="1"/>
          </p:cNvSpPr>
          <p:nvPr>
            <p:ph type="sldNum" sz="quarter" idx="12"/>
          </p:nvPr>
        </p:nvSpPr>
        <p:spPr/>
        <p:txBody>
          <a:bodyPr/>
          <a:lstStyle/>
          <a:p>
            <a:fld id="{232540F5-BE53-4980-ABDE-DC5A5DE073AE}" type="slidenum">
              <a:rPr lang="en-US" smtClean="0"/>
              <a:pPr/>
              <a:t>49</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8" name="Rectangle 7"/>
          <p:cNvSpPr/>
          <p:nvPr/>
        </p:nvSpPr>
        <p:spPr>
          <a:xfrm>
            <a:off x="304800" y="4495800"/>
            <a:ext cx="8610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96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lstStyle/>
          <a:p>
            <a:r>
              <a:rPr lang="en-US" dirty="0"/>
              <a:t>GoToWebinar Question Box</a:t>
            </a:r>
          </a:p>
        </p:txBody>
      </p:sp>
      <p:sp>
        <p:nvSpPr>
          <p:cNvPr id="4" name="Slide Number Placeholder 3"/>
          <p:cNvSpPr>
            <a:spLocks noGrp="1"/>
          </p:cNvSpPr>
          <p:nvPr>
            <p:ph type="sldNum" sz="quarter" idx="12"/>
          </p:nvPr>
        </p:nvSpPr>
        <p:spPr/>
        <p:txBody>
          <a:bodyPr/>
          <a:lstStyle/>
          <a:p>
            <a:fld id="{232540F5-BE53-4980-ABDE-DC5A5DE073AE}" type="slidenum">
              <a:rPr lang="en-US" smtClean="0"/>
              <a:pPr/>
              <a:t>5</a:t>
            </a:fld>
            <a:endParaRPr lang="en-US" dirty="0"/>
          </a:p>
        </p:txBody>
      </p:sp>
      <p:sp>
        <p:nvSpPr>
          <p:cNvPr id="3" name="TextBox 2"/>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lvl="0" algn="ctr">
              <a:defRPr/>
            </a:pPr>
            <a:r>
              <a:rPr lang="en-US" dirty="0">
                <a:solidFill>
                  <a:srgbClr val="FFFFFF"/>
                </a:solidFill>
              </a:rPr>
              <a:t>Melissa Torgerson</a:t>
            </a:r>
          </a:p>
        </p:txBody>
      </p:sp>
      <p:grpSp>
        <p:nvGrpSpPr>
          <p:cNvPr id="9" name="Group 8">
            <a:extLst>
              <a:ext uri="{FF2B5EF4-FFF2-40B4-BE49-F238E27FC236}">
                <a16:creationId xmlns:a16="http://schemas.microsoft.com/office/drawing/2014/main" id="{0634AE53-A4BA-417C-AD8F-3738964D49B2}"/>
              </a:ext>
            </a:extLst>
          </p:cNvPr>
          <p:cNvGrpSpPr/>
          <p:nvPr/>
        </p:nvGrpSpPr>
        <p:grpSpPr>
          <a:xfrm>
            <a:off x="603504" y="1499083"/>
            <a:ext cx="4858460" cy="4225483"/>
            <a:chOff x="603504" y="1499083"/>
            <a:chExt cx="4858460" cy="4225483"/>
          </a:xfrm>
        </p:grpSpPr>
        <p:grpSp>
          <p:nvGrpSpPr>
            <p:cNvPr id="10" name="Group 9">
              <a:extLst>
                <a:ext uri="{FF2B5EF4-FFF2-40B4-BE49-F238E27FC236}">
                  <a16:creationId xmlns:a16="http://schemas.microsoft.com/office/drawing/2014/main" id="{3AFF5A13-3378-46EA-8A20-07BA0DDCDD5C}"/>
                </a:ext>
              </a:extLst>
            </p:cNvPr>
            <p:cNvGrpSpPr/>
            <p:nvPr/>
          </p:nvGrpSpPr>
          <p:grpSpPr>
            <a:xfrm>
              <a:off x="603504" y="1499083"/>
              <a:ext cx="2514600" cy="4225483"/>
              <a:chOff x="838200" y="1509557"/>
              <a:chExt cx="2514600" cy="4225483"/>
            </a:xfrm>
          </p:grpSpPr>
          <p:sp>
            <p:nvSpPr>
              <p:cNvPr id="12" name="Rectangle 11">
                <a:extLst>
                  <a:ext uri="{FF2B5EF4-FFF2-40B4-BE49-F238E27FC236}">
                    <a16:creationId xmlns:a16="http://schemas.microsoft.com/office/drawing/2014/main" id="{304FF5F0-BCD2-4D2C-B764-62518F1C41A7}"/>
                  </a:ext>
                </a:extLst>
              </p:cNvPr>
              <p:cNvSpPr/>
              <p:nvPr/>
            </p:nvSpPr>
            <p:spPr>
              <a:xfrm>
                <a:off x="1121864" y="3505200"/>
                <a:ext cx="2230936"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258DA49-E595-43F1-9129-AFD2C6735CD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509557"/>
                <a:ext cx="2514600" cy="4225483"/>
              </a:xfrm>
              <a:prstGeom prst="rect">
                <a:avLst/>
              </a:prstGeom>
            </p:spPr>
          </p:pic>
        </p:grpSp>
        <p:sp>
          <p:nvSpPr>
            <p:cNvPr id="11" name="Speech Bubble: Rectangle 10">
              <a:extLst>
                <a:ext uri="{FF2B5EF4-FFF2-40B4-BE49-F238E27FC236}">
                  <a16:creationId xmlns:a16="http://schemas.microsoft.com/office/drawing/2014/main" id="{B213739E-5D39-4E78-9250-94BCD537C3AC}"/>
                </a:ext>
              </a:extLst>
            </p:cNvPr>
            <p:cNvSpPr/>
            <p:nvPr/>
          </p:nvSpPr>
          <p:spPr>
            <a:xfrm>
              <a:off x="3401768" y="3764326"/>
              <a:ext cx="2060196" cy="523220"/>
            </a:xfrm>
            <a:prstGeom prst="wedgeRectCallout">
              <a:avLst>
                <a:gd name="adj1" fmla="val -115418"/>
                <a:gd name="adj2" fmla="val 7856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400" dirty="0">
                  <a:solidFill>
                    <a:sysClr val="windowText" lastClr="000000"/>
                  </a:solidFill>
                </a:rPr>
                <a:t>Enter text here to ask a question.</a:t>
              </a:r>
            </a:p>
          </p:txBody>
        </p:sp>
      </p:grpSp>
      <p:grpSp>
        <p:nvGrpSpPr>
          <p:cNvPr id="14" name="Group 13">
            <a:extLst>
              <a:ext uri="{FF2B5EF4-FFF2-40B4-BE49-F238E27FC236}">
                <a16:creationId xmlns:a16="http://schemas.microsoft.com/office/drawing/2014/main" id="{5AFE8613-AC49-41FA-8634-A4B72A7DE5E0}"/>
              </a:ext>
            </a:extLst>
          </p:cNvPr>
          <p:cNvGrpSpPr/>
          <p:nvPr/>
        </p:nvGrpSpPr>
        <p:grpSpPr>
          <a:xfrm>
            <a:off x="5915969" y="3494726"/>
            <a:ext cx="2624527" cy="2462869"/>
            <a:chOff x="5797364" y="3513347"/>
            <a:chExt cx="2624527" cy="2462869"/>
          </a:xfrm>
        </p:grpSpPr>
        <p:pic>
          <p:nvPicPr>
            <p:cNvPr id="15" name="Picture 14">
              <a:extLst>
                <a:ext uri="{FF2B5EF4-FFF2-40B4-BE49-F238E27FC236}">
                  <a16:creationId xmlns:a16="http://schemas.microsoft.com/office/drawing/2014/main" id="{29482E6B-73AF-4326-8595-B3FCCA7FE36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1679" y="4175740"/>
              <a:ext cx="800212" cy="1800476"/>
            </a:xfrm>
            <a:prstGeom prst="rect">
              <a:avLst/>
            </a:prstGeom>
          </p:spPr>
        </p:pic>
        <p:sp>
          <p:nvSpPr>
            <p:cNvPr id="16" name="Speech Bubble: Rectangle 15">
              <a:extLst>
                <a:ext uri="{FF2B5EF4-FFF2-40B4-BE49-F238E27FC236}">
                  <a16:creationId xmlns:a16="http://schemas.microsoft.com/office/drawing/2014/main" id="{D9DA2726-B9BF-4EDB-B7C5-5A8680A9E713}"/>
                </a:ext>
              </a:extLst>
            </p:cNvPr>
            <p:cNvSpPr/>
            <p:nvPr/>
          </p:nvSpPr>
          <p:spPr>
            <a:xfrm>
              <a:off x="5797364" y="4528021"/>
              <a:ext cx="1636619" cy="523220"/>
            </a:xfrm>
            <a:prstGeom prst="wedgeRectCallout">
              <a:avLst>
                <a:gd name="adj1" fmla="val 69883"/>
                <a:gd name="adj2" fmla="val -6413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400" dirty="0">
                  <a:solidFill>
                    <a:sysClr val="windowText" lastClr="000000"/>
                  </a:solidFill>
                </a:rPr>
                <a:t>Click this button to expand sidebar.</a:t>
              </a:r>
            </a:p>
          </p:txBody>
        </p:sp>
        <p:sp>
          <p:nvSpPr>
            <p:cNvPr id="17" name="TextBox 16">
              <a:extLst>
                <a:ext uri="{FF2B5EF4-FFF2-40B4-BE49-F238E27FC236}">
                  <a16:creationId xmlns:a16="http://schemas.microsoft.com/office/drawing/2014/main" id="{48A09704-1C7E-4BFF-A176-C2C1828D68B1}"/>
                </a:ext>
              </a:extLst>
            </p:cNvPr>
            <p:cNvSpPr txBox="1"/>
            <p:nvPr/>
          </p:nvSpPr>
          <p:spPr>
            <a:xfrm>
              <a:off x="5797364" y="3513347"/>
              <a:ext cx="2596896" cy="584775"/>
            </a:xfrm>
            <a:prstGeom prst="rect">
              <a:avLst/>
            </a:prstGeom>
            <a:noFill/>
            <a:ln w="38100">
              <a:solidFill>
                <a:schemeClr val="accent6"/>
              </a:solidFill>
            </a:ln>
          </p:spPr>
          <p:txBody>
            <a:bodyPr wrap="square" rtlCol="0">
              <a:spAutoFit/>
            </a:bodyPr>
            <a:lstStyle/>
            <a:p>
              <a:r>
                <a:rPr lang="en-US" sz="1600" dirty="0">
                  <a:solidFill>
                    <a:schemeClr val="accent6"/>
                  </a:solidFill>
                </a:rPr>
                <a:t>If the sidebar is minimized, it will look like this:</a:t>
              </a:r>
            </a:p>
          </p:txBody>
        </p:sp>
      </p:grpSp>
    </p:spTree>
    <p:extLst>
      <p:ext uri="{BB962C8B-B14F-4D97-AF65-F5344CB8AC3E}">
        <p14:creationId xmlns:p14="http://schemas.microsoft.com/office/powerpoint/2010/main" val="1491452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Weatherization Assistance</a:t>
            </a:r>
            <a:br>
              <a:rPr lang="en-US" sz="3400" dirty="0"/>
            </a:br>
            <a:r>
              <a:rPr lang="en-US" sz="2800" i="1" dirty="0"/>
              <a:t>Which households are counted?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50</a:t>
            </a:fld>
            <a:endParaRPr lang="en-US" dirty="0"/>
          </a:p>
        </p:txBody>
      </p:sp>
      <p:sp>
        <p:nvSpPr>
          <p:cNvPr id="4" name="Content Placeholder 3"/>
          <p:cNvSpPr>
            <a:spLocks noGrp="1"/>
          </p:cNvSpPr>
          <p:nvPr>
            <p:ph sz="quarter" idx="1"/>
          </p:nvPr>
        </p:nvSpPr>
        <p:spPr>
          <a:xfrm>
            <a:off x="533400" y="1651000"/>
            <a:ext cx="8077200" cy="4360779"/>
          </a:xfrm>
        </p:spPr>
        <p:txBody>
          <a:bodyPr>
            <a:normAutofit fontScale="92500" lnSpcReduction="20000"/>
          </a:bodyPr>
          <a:lstStyle/>
          <a:p>
            <a:r>
              <a:rPr lang="en-US" dirty="0"/>
              <a:t>Which households should be reported as receiving Weatherization Assistance? </a:t>
            </a:r>
          </a:p>
          <a:p>
            <a:pPr lvl="1"/>
            <a:r>
              <a:rPr lang="en-US" dirty="0"/>
              <a:t>Any household that received low-cost residential weatherization and other energy-related home repair with LIHEAP funds.</a:t>
            </a:r>
          </a:p>
          <a:p>
            <a:pPr marL="320040" lvl="1" indent="0">
              <a:buNone/>
            </a:pPr>
            <a:endParaRPr lang="en-US" sz="700" dirty="0"/>
          </a:p>
          <a:p>
            <a:r>
              <a:rPr lang="en-US" sz="2400" dirty="0"/>
              <a:t>LIHEAP Weatherization can be administered:</a:t>
            </a:r>
          </a:p>
          <a:p>
            <a:pPr lvl="1"/>
            <a:r>
              <a:rPr lang="en-US" dirty="0"/>
              <a:t>Entirely under LIHEAP rules</a:t>
            </a:r>
          </a:p>
          <a:p>
            <a:pPr lvl="1"/>
            <a:r>
              <a:rPr lang="en-US" dirty="0"/>
              <a:t>Entirely under DOE WAP rules </a:t>
            </a:r>
          </a:p>
          <a:p>
            <a:pPr lvl="1"/>
            <a:r>
              <a:rPr lang="en-US" dirty="0"/>
              <a:t>Mostly under LIHEAP rules, with some DOE WAP rules </a:t>
            </a:r>
          </a:p>
          <a:p>
            <a:pPr lvl="1"/>
            <a:r>
              <a:rPr lang="en-US" dirty="0"/>
              <a:t>Mostly under DOE WAP rules, with some LIHEAP rules</a:t>
            </a:r>
          </a:p>
          <a:p>
            <a:pPr marL="320040" lvl="1" indent="0">
              <a:buNone/>
            </a:pPr>
            <a:endParaRPr lang="en-US" sz="700" dirty="0"/>
          </a:p>
          <a:p>
            <a:r>
              <a:rPr lang="en-US" sz="2400" dirty="0"/>
              <a:t>Grantees may only use 15% of their LIHEAP funds for Weatherization Assistance, unless a waiver from HHS to increase the percentage to 25% is requested and approved.</a:t>
            </a:r>
          </a:p>
        </p:txBody>
      </p:sp>
      <p:sp>
        <p:nvSpPr>
          <p:cNvPr id="6" name="TextBox 5">
            <a:extLst>
              <a:ext uri="{FF2B5EF4-FFF2-40B4-BE49-F238E27FC236}">
                <a16:creationId xmlns:a16="http://schemas.microsoft.com/office/drawing/2014/main" id="{19AEDADD-2E09-41E3-BE8E-FDD2759B006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016548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Weatherization Assistance</a:t>
            </a:r>
            <a:br>
              <a:rPr lang="en-US" sz="3400" dirty="0"/>
            </a:br>
            <a:r>
              <a:rPr lang="en-US" sz="2800" i="1" dirty="0"/>
              <a:t>What if another agency administers this?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51</a:t>
            </a:fld>
            <a:endParaRPr lang="en-US" dirty="0"/>
          </a:p>
        </p:txBody>
      </p:sp>
      <p:sp>
        <p:nvSpPr>
          <p:cNvPr id="4" name="Content Placeholder 3"/>
          <p:cNvSpPr>
            <a:spLocks noGrp="1"/>
          </p:cNvSpPr>
          <p:nvPr>
            <p:ph sz="quarter" idx="1"/>
          </p:nvPr>
        </p:nvSpPr>
        <p:spPr>
          <a:xfrm>
            <a:off x="146304" y="1735221"/>
            <a:ext cx="8616696" cy="4360779"/>
          </a:xfrm>
        </p:spPr>
        <p:txBody>
          <a:bodyPr>
            <a:normAutofit fontScale="92500" lnSpcReduction="10000"/>
          </a:bodyPr>
          <a:lstStyle/>
          <a:p>
            <a:pPr marL="571500" lvl="1" indent="-282575">
              <a:spcBef>
                <a:spcPts val="0"/>
              </a:spcBef>
            </a:pPr>
            <a:r>
              <a:rPr lang="en-US" sz="2000" dirty="0"/>
              <a:t>Some grantees may not directly capture information about weatherization assistance in their primary LIHEAP data tracking systems.</a:t>
            </a:r>
          </a:p>
          <a:p>
            <a:pPr marL="571500" lvl="1" indent="-282575">
              <a:spcBef>
                <a:spcPts val="0"/>
              </a:spcBef>
            </a:pPr>
            <a:endParaRPr lang="en-US" sz="2000" dirty="0"/>
          </a:p>
          <a:p>
            <a:pPr marL="571500" lvl="1" indent="-282575">
              <a:spcBef>
                <a:spcPts val="0"/>
              </a:spcBef>
            </a:pPr>
            <a:r>
              <a:rPr lang="en-US" sz="2000" b="1" dirty="0"/>
              <a:t>Grantees in this situation do need to obtain household-level data from their subgrantees or program partners who record this information</a:t>
            </a:r>
            <a:r>
              <a:rPr lang="en-US" sz="2000" dirty="0"/>
              <a:t>.  Grantees need this to identify which households received other types of LIHEAP assistance in order to calculate and report the count of households that received “Any Type of LIHEAP Assistance” (Line 5 of Section I) .</a:t>
            </a:r>
          </a:p>
          <a:p>
            <a:pPr marL="288925" lvl="1" indent="0">
              <a:spcBef>
                <a:spcPts val="0"/>
              </a:spcBef>
              <a:buNone/>
            </a:pPr>
            <a:r>
              <a:rPr lang="en-US" sz="1900" dirty="0"/>
              <a:t> </a:t>
            </a:r>
          </a:p>
          <a:p>
            <a:pPr marL="1120140" lvl="3" indent="-282575">
              <a:spcBef>
                <a:spcPts val="0"/>
              </a:spcBef>
            </a:pPr>
            <a:r>
              <a:rPr lang="en-US" sz="2100" dirty="0"/>
              <a:t>This also means a unique ID is needed to match households that received Weatherization Assistance to households that received other types of LIHEAP assistance.</a:t>
            </a:r>
          </a:p>
          <a:p>
            <a:pPr marL="571500" lvl="1" indent="-282575">
              <a:spcBef>
                <a:spcPts val="0"/>
              </a:spcBef>
            </a:pPr>
            <a:endParaRPr lang="en-US" sz="1900" dirty="0"/>
          </a:p>
          <a:p>
            <a:pPr marL="571500" lvl="1" indent="-282575">
              <a:spcBef>
                <a:spcPts val="0"/>
              </a:spcBef>
            </a:pPr>
            <a:r>
              <a:rPr lang="en-US" sz="2000" dirty="0"/>
              <a:t>Please contact APPRISE if you need assistance with this.</a:t>
            </a:r>
          </a:p>
          <a:p>
            <a:pPr marL="0" indent="0">
              <a:buNone/>
            </a:pPr>
            <a:endParaRPr lang="en-US" sz="2400" dirty="0"/>
          </a:p>
        </p:txBody>
      </p:sp>
      <p:sp>
        <p:nvSpPr>
          <p:cNvPr id="6" name="TextBox 5">
            <a:extLst>
              <a:ext uri="{FF2B5EF4-FFF2-40B4-BE49-F238E27FC236}">
                <a16:creationId xmlns:a16="http://schemas.microsoft.com/office/drawing/2014/main" id="{21F82D2C-D9B8-485D-BA87-CFABC8284D1C}"/>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341088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Weatherization Assistance</a:t>
            </a:r>
            <a:br>
              <a:rPr lang="en-US" sz="3400" dirty="0"/>
            </a:br>
            <a:r>
              <a:rPr lang="en-US" sz="2800" i="1" dirty="0"/>
              <a:t>Consistency with Model Plan</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52</a:t>
            </a:fld>
            <a:endParaRPr lang="en-US" dirty="0"/>
          </a:p>
        </p:txBody>
      </p:sp>
      <p:sp>
        <p:nvSpPr>
          <p:cNvPr id="4" name="Content Placeholder 3"/>
          <p:cNvSpPr>
            <a:spLocks noGrp="1"/>
          </p:cNvSpPr>
          <p:nvPr>
            <p:ph sz="quarter" idx="1"/>
          </p:nvPr>
        </p:nvSpPr>
        <p:spPr>
          <a:xfrm>
            <a:off x="304800" y="1638300"/>
            <a:ext cx="8610600" cy="4572000"/>
          </a:xfrm>
        </p:spPr>
        <p:txBody>
          <a:bodyPr>
            <a:normAutofit/>
          </a:bodyPr>
          <a:lstStyle/>
          <a:p>
            <a:r>
              <a:rPr lang="en-US" dirty="0"/>
              <a:t>If your Model Plan indicates providing Weatherization Assistance, should households be reported in the Household Report? </a:t>
            </a:r>
          </a:p>
          <a:p>
            <a:pPr lvl="1"/>
            <a:r>
              <a:rPr lang="en-US" dirty="0"/>
              <a:t>Yes, if a grantee runs a weatherization program, households should be reported under Weatherization Assistance. </a:t>
            </a:r>
          </a:p>
          <a:p>
            <a:pPr marL="320040" lvl="1" indent="0">
              <a:buNone/>
            </a:pPr>
            <a:endParaRPr lang="en-US" sz="1000" dirty="0"/>
          </a:p>
          <a:p>
            <a:r>
              <a:rPr lang="en-US" sz="2400" dirty="0"/>
              <a:t>If grantees do operate a weatherization program but did not serve any households with Weatherization Assistance during the fiscal year, add a note to explain why no households were served with Weatherization Assistance. </a:t>
            </a:r>
          </a:p>
        </p:txBody>
      </p:sp>
      <p:sp>
        <p:nvSpPr>
          <p:cNvPr id="6" name="TextBox 5">
            <a:extLst>
              <a:ext uri="{FF2B5EF4-FFF2-40B4-BE49-F238E27FC236}">
                <a16:creationId xmlns:a16="http://schemas.microsoft.com/office/drawing/2014/main" id="{B17C9E7B-3FCD-49E1-B77C-14B5936EA89F}"/>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863272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04" y="1467568"/>
            <a:ext cx="4946488" cy="24406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601" y="3908208"/>
            <a:ext cx="5994797" cy="2783873"/>
          </a:xfrm>
          <a:prstGeom prst="rect">
            <a:avLst/>
          </a:prstGeom>
        </p:spPr>
      </p:pic>
      <p:sp>
        <p:nvSpPr>
          <p:cNvPr id="2" name="Title 1"/>
          <p:cNvSpPr>
            <a:spLocks noGrp="1"/>
          </p:cNvSpPr>
          <p:nvPr>
            <p:ph type="title"/>
          </p:nvPr>
        </p:nvSpPr>
        <p:spPr/>
        <p:txBody>
          <a:bodyPr anchor="ctr">
            <a:normAutofit/>
          </a:bodyPr>
          <a:lstStyle/>
          <a:p>
            <a:r>
              <a:rPr lang="en-US" sz="3400" dirty="0"/>
              <a:t>Topic #1 – Weatherization Assistance</a:t>
            </a:r>
            <a:br>
              <a:rPr lang="en-US" sz="3400" dirty="0"/>
            </a:br>
            <a:r>
              <a:rPr lang="en-US" sz="2800" i="1" dirty="0"/>
              <a:t>Consistency with Model Plan</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53</a:t>
            </a:fld>
            <a:endParaRPr lang="en-US" dirty="0"/>
          </a:p>
        </p:txBody>
      </p:sp>
      <p:sp>
        <p:nvSpPr>
          <p:cNvPr id="9" name="Rectangle 8"/>
          <p:cNvSpPr/>
          <p:nvPr/>
        </p:nvSpPr>
        <p:spPr>
          <a:xfrm>
            <a:off x="222504" y="3492032"/>
            <a:ext cx="4946488" cy="41617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5905474"/>
            <a:ext cx="457240" cy="304826"/>
          </a:xfrm>
          <a:prstGeom prst="rect">
            <a:avLst/>
          </a:prstGeom>
        </p:spPr>
      </p:pic>
    </p:spTree>
    <p:extLst>
      <p:ext uri="{BB962C8B-B14F-4D97-AF65-F5344CB8AC3E}">
        <p14:creationId xmlns:p14="http://schemas.microsoft.com/office/powerpoint/2010/main" val="3737663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Weatherization Assistance</a:t>
            </a:r>
            <a:br>
              <a:rPr lang="en-US" sz="3400" dirty="0"/>
            </a:br>
            <a:r>
              <a:rPr lang="en-US" sz="2800" i="1" dirty="0"/>
              <a:t>Equipment Repair and Replacement</a:t>
            </a:r>
            <a:endParaRPr lang="en-US" sz="28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54</a:t>
            </a:fld>
            <a:endParaRPr lang="en-US" dirty="0"/>
          </a:p>
        </p:txBody>
      </p:sp>
      <p:sp>
        <p:nvSpPr>
          <p:cNvPr id="4" name="Content Placeholder 3"/>
          <p:cNvSpPr>
            <a:spLocks noGrp="1"/>
          </p:cNvSpPr>
          <p:nvPr>
            <p:ph sz="quarter" idx="1"/>
          </p:nvPr>
        </p:nvSpPr>
        <p:spPr>
          <a:xfrm>
            <a:off x="416052" y="1566069"/>
            <a:ext cx="8311896" cy="4872831"/>
          </a:xfrm>
        </p:spPr>
        <p:txBody>
          <a:bodyPr>
            <a:normAutofit/>
          </a:bodyPr>
          <a:lstStyle/>
          <a:p>
            <a:r>
              <a:rPr lang="en-US" dirty="0"/>
              <a:t>If equipment repair and replacement is provided using weatherization funds, where should households that received these services be reported? </a:t>
            </a:r>
          </a:p>
          <a:p>
            <a:pPr lvl="1"/>
            <a:r>
              <a:rPr lang="en-US" dirty="0"/>
              <a:t>Report these households under Weatherization Assistance if weatherization funds were used. </a:t>
            </a:r>
          </a:p>
          <a:p>
            <a:pPr marL="320040" lvl="1" indent="0">
              <a:buNone/>
            </a:pPr>
            <a:endParaRPr lang="en-US" sz="800" dirty="0"/>
          </a:p>
        </p:txBody>
      </p:sp>
      <p:sp>
        <p:nvSpPr>
          <p:cNvPr id="6" name="TextBox 5">
            <a:extLst>
              <a:ext uri="{FF2B5EF4-FFF2-40B4-BE49-F238E27FC236}">
                <a16:creationId xmlns:a16="http://schemas.microsoft.com/office/drawing/2014/main" id="{ED2B76BC-BEF7-4A60-873F-5BC0A82F934F}"/>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4042879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Weatherization Assistance</a:t>
            </a:r>
            <a:br>
              <a:rPr lang="en-US" sz="3400" dirty="0"/>
            </a:br>
            <a:r>
              <a:rPr lang="en-US" sz="2800" i="1" dirty="0"/>
              <a:t>Reminders from Heating Assistance Reporting</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55</a:t>
            </a:fld>
            <a:endParaRPr lang="en-US" dirty="0"/>
          </a:p>
        </p:txBody>
      </p:sp>
      <p:sp>
        <p:nvSpPr>
          <p:cNvPr id="4" name="Content Placeholder 3"/>
          <p:cNvSpPr>
            <a:spLocks noGrp="1"/>
          </p:cNvSpPr>
          <p:nvPr>
            <p:ph sz="quarter" idx="1"/>
          </p:nvPr>
        </p:nvSpPr>
        <p:spPr>
          <a:xfrm>
            <a:off x="304800" y="1464120"/>
            <a:ext cx="8610600" cy="4746180"/>
          </a:xfrm>
        </p:spPr>
        <p:txBody>
          <a:bodyPr>
            <a:normAutofit/>
          </a:bodyPr>
          <a:lstStyle/>
          <a:p>
            <a:r>
              <a:rPr lang="en-US" sz="2200" dirty="0"/>
              <a:t>Several reporting requirements and guidelines were covered in the first section about Heating Assistance, and some of these topics also apply to Weatherization Assistance. Please refer back to the listed slides to review information on the following topics. The guidance found in these slides should also be followed when reporting Weatherization Assistance in Line 4. </a:t>
            </a:r>
          </a:p>
          <a:p>
            <a:endParaRPr lang="en-US" sz="300" dirty="0"/>
          </a:p>
          <a:p>
            <a:pPr lvl="1"/>
            <a:r>
              <a:rPr lang="en-US" sz="2200" dirty="0"/>
              <a:t>Reporting Period (Slide 25)</a:t>
            </a:r>
          </a:p>
          <a:p>
            <a:pPr lvl="1"/>
            <a:endParaRPr lang="en-US" sz="300" dirty="0"/>
          </a:p>
          <a:p>
            <a:pPr lvl="1"/>
            <a:r>
              <a:rPr lang="en-US" sz="2200" dirty="0"/>
              <a:t>Unduplicated Count (Slides 27 and 28)</a:t>
            </a:r>
          </a:p>
          <a:p>
            <a:pPr marL="320040" lvl="1" indent="0">
              <a:buNone/>
            </a:pPr>
            <a:endParaRPr lang="en-US" sz="300" dirty="0"/>
          </a:p>
          <a:p>
            <a:pPr lvl="1"/>
            <a:r>
              <a:rPr lang="en-US" sz="2200" dirty="0"/>
              <a:t>Households Served with Prior Year Funds (Slide 30) </a:t>
            </a:r>
          </a:p>
          <a:p>
            <a:pPr lvl="1"/>
            <a:endParaRPr lang="en-US" sz="300" dirty="0"/>
          </a:p>
          <a:p>
            <a:pPr lvl="1"/>
            <a:r>
              <a:rPr lang="en-US" sz="2200" dirty="0"/>
              <a:t>Households Served Using LIHEAP and Other Funds (Slide 31)</a:t>
            </a:r>
          </a:p>
          <a:p>
            <a:pPr lvl="1"/>
            <a:endParaRPr lang="en-US" sz="300" dirty="0"/>
          </a:p>
          <a:p>
            <a:pPr lvl="1"/>
            <a:r>
              <a:rPr lang="en-US" sz="2200" dirty="0"/>
              <a:t>Reporting Actual Data in the Final Report (Slide 32)</a:t>
            </a:r>
          </a:p>
        </p:txBody>
      </p:sp>
      <p:sp>
        <p:nvSpPr>
          <p:cNvPr id="6" name="TextBox 5">
            <a:extLst>
              <a:ext uri="{FF2B5EF4-FFF2-40B4-BE49-F238E27FC236}">
                <a16:creationId xmlns:a16="http://schemas.microsoft.com/office/drawing/2014/main" id="{550ADEAE-1C33-4557-8EB3-1EBCFA696276}"/>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637636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 #5 </a:t>
            </a:r>
            <a:r>
              <a:rPr lang="en-US" sz="3400" dirty="0">
                <a:solidFill>
                  <a:schemeClr val="accent2"/>
                </a:solidFill>
              </a:rPr>
              <a:t>– Any Type of LIHEAP Assistance</a:t>
            </a:r>
          </a:p>
        </p:txBody>
      </p:sp>
      <p:sp>
        <p:nvSpPr>
          <p:cNvPr id="5" name="Slide Number Placeholder 4"/>
          <p:cNvSpPr>
            <a:spLocks noGrp="1"/>
          </p:cNvSpPr>
          <p:nvPr>
            <p:ph type="sldNum" sz="quarter" idx="12"/>
          </p:nvPr>
        </p:nvSpPr>
        <p:spPr/>
        <p:txBody>
          <a:bodyPr/>
          <a:lstStyle/>
          <a:p>
            <a:fld id="{232540F5-BE53-4980-ABDE-DC5A5DE073AE}" type="slidenum">
              <a:rPr lang="en-US" smtClean="0"/>
              <a:pPr/>
              <a:t>56</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8" name="Rectangle 7"/>
          <p:cNvSpPr/>
          <p:nvPr/>
        </p:nvSpPr>
        <p:spPr>
          <a:xfrm>
            <a:off x="304800" y="4724400"/>
            <a:ext cx="85344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7291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400" dirty="0"/>
              <a:t>Topic #1 – Any Type of LIHEAP Assistance</a:t>
            </a:r>
            <a:br>
              <a:rPr lang="en-US" sz="3400" dirty="0"/>
            </a:br>
            <a:r>
              <a:rPr lang="en-US" sz="2800" i="1" dirty="0"/>
              <a:t>How is Any Type of LIHEAP Assistance calculated?</a:t>
            </a:r>
          </a:p>
        </p:txBody>
      </p:sp>
      <p:sp>
        <p:nvSpPr>
          <p:cNvPr id="3" name="Slide Number Placeholder 2"/>
          <p:cNvSpPr>
            <a:spLocks noGrp="1"/>
          </p:cNvSpPr>
          <p:nvPr>
            <p:ph type="sldNum" sz="quarter" idx="12"/>
          </p:nvPr>
        </p:nvSpPr>
        <p:spPr/>
        <p:txBody>
          <a:bodyPr/>
          <a:lstStyle/>
          <a:p>
            <a:fld id="{232540F5-BE53-4980-ABDE-DC5A5DE073AE}" type="slidenum">
              <a:rPr lang="en-US" smtClean="0"/>
              <a:pPr/>
              <a:t>57</a:t>
            </a:fld>
            <a:endParaRPr lang="en-US" dirty="0"/>
          </a:p>
        </p:txBody>
      </p:sp>
      <p:sp>
        <p:nvSpPr>
          <p:cNvPr id="4" name="Content Placeholder 3"/>
          <p:cNvSpPr>
            <a:spLocks noGrp="1"/>
          </p:cNvSpPr>
          <p:nvPr>
            <p:ph sz="quarter" idx="1"/>
          </p:nvPr>
        </p:nvSpPr>
        <p:spPr>
          <a:xfrm>
            <a:off x="533400" y="1651000"/>
            <a:ext cx="8077200" cy="4360779"/>
          </a:xfrm>
        </p:spPr>
        <p:txBody>
          <a:bodyPr>
            <a:normAutofit/>
          </a:bodyPr>
          <a:lstStyle/>
          <a:p>
            <a:r>
              <a:rPr lang="en-US" sz="2400" dirty="0"/>
              <a:t>How should the number of households that received Any Type of LIHEAP Assistance be reported? </a:t>
            </a:r>
          </a:p>
          <a:p>
            <a:pPr lvl="1"/>
            <a:r>
              <a:rPr lang="en-US" sz="2200" dirty="0"/>
              <a:t>Report an </a:t>
            </a:r>
            <a:r>
              <a:rPr lang="en-US" sz="2200" b="1" u="sng" dirty="0"/>
              <a:t>unduplicated</a:t>
            </a:r>
            <a:r>
              <a:rPr lang="en-US" sz="2200" dirty="0"/>
              <a:t> count of households that received any type of LIHEAP Assistance.</a:t>
            </a:r>
          </a:p>
          <a:p>
            <a:pPr lvl="1"/>
            <a:r>
              <a:rPr lang="en-US" sz="2200" dirty="0"/>
              <a:t>Count a household that received at least one type of LIHEAP assistance, regardless of the type(s) of assistance provided to the household, only once.</a:t>
            </a:r>
          </a:p>
          <a:p>
            <a:endParaRPr lang="en-US" sz="2400" dirty="0"/>
          </a:p>
          <a:p>
            <a:r>
              <a:rPr lang="en-US" sz="2200" dirty="0"/>
              <a:t>Example on next slide </a:t>
            </a:r>
          </a:p>
        </p:txBody>
      </p:sp>
      <p:sp>
        <p:nvSpPr>
          <p:cNvPr id="6" name="TextBox 5">
            <a:extLst>
              <a:ext uri="{FF2B5EF4-FFF2-40B4-BE49-F238E27FC236}">
                <a16:creationId xmlns:a16="http://schemas.microsoft.com/office/drawing/2014/main" id="{ECEAC706-3929-4B65-81B3-A3D616B01B2E}"/>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606155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400" dirty="0"/>
              <a:t>Topic #1 – Any Type of LIHEAP Assistance</a:t>
            </a:r>
            <a:br>
              <a:rPr lang="en-US" sz="3800" dirty="0"/>
            </a:br>
            <a:r>
              <a:rPr lang="en-US" sz="3100" i="1" dirty="0"/>
              <a:t>Unduplicated Count Example</a:t>
            </a:r>
            <a:endParaRPr lang="en-US" sz="31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58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7775566"/>
              </p:ext>
            </p:extLst>
          </p:nvPr>
        </p:nvGraphicFramePr>
        <p:xfrm>
          <a:off x="685800" y="1600200"/>
          <a:ext cx="8083297" cy="4992114"/>
        </p:xfrm>
        <a:graphic>
          <a:graphicData uri="http://schemas.openxmlformats.org/drawingml/2006/table">
            <a:tbl>
              <a:tblPr firstRow="1" firstCol="1" lastRow="1" lastCol="1" bandRow="1" bandCol="1"/>
              <a:tblGrid>
                <a:gridCol w="2603052">
                  <a:extLst>
                    <a:ext uri="{9D8B030D-6E8A-4147-A177-3AD203B41FA5}">
                      <a16:colId xmlns:a16="http://schemas.microsoft.com/office/drawing/2014/main" val="20000"/>
                    </a:ext>
                  </a:extLst>
                </a:gridCol>
                <a:gridCol w="819925">
                  <a:extLst>
                    <a:ext uri="{9D8B030D-6E8A-4147-A177-3AD203B41FA5}">
                      <a16:colId xmlns:a16="http://schemas.microsoft.com/office/drawing/2014/main" val="20001"/>
                    </a:ext>
                  </a:extLst>
                </a:gridCol>
                <a:gridCol w="819925">
                  <a:extLst>
                    <a:ext uri="{9D8B030D-6E8A-4147-A177-3AD203B41FA5}">
                      <a16:colId xmlns:a16="http://schemas.microsoft.com/office/drawing/2014/main" val="20002"/>
                    </a:ext>
                  </a:extLst>
                </a:gridCol>
                <a:gridCol w="819925">
                  <a:extLst>
                    <a:ext uri="{9D8B030D-6E8A-4147-A177-3AD203B41FA5}">
                      <a16:colId xmlns:a16="http://schemas.microsoft.com/office/drawing/2014/main" val="20003"/>
                    </a:ext>
                  </a:extLst>
                </a:gridCol>
                <a:gridCol w="819925">
                  <a:extLst>
                    <a:ext uri="{9D8B030D-6E8A-4147-A177-3AD203B41FA5}">
                      <a16:colId xmlns:a16="http://schemas.microsoft.com/office/drawing/2014/main" val="20004"/>
                    </a:ext>
                  </a:extLst>
                </a:gridCol>
                <a:gridCol w="819925">
                  <a:extLst>
                    <a:ext uri="{9D8B030D-6E8A-4147-A177-3AD203B41FA5}">
                      <a16:colId xmlns:a16="http://schemas.microsoft.com/office/drawing/2014/main" val="20005"/>
                    </a:ext>
                  </a:extLst>
                </a:gridCol>
                <a:gridCol w="784312">
                  <a:extLst>
                    <a:ext uri="{9D8B030D-6E8A-4147-A177-3AD203B41FA5}">
                      <a16:colId xmlns:a16="http://schemas.microsoft.com/office/drawing/2014/main" val="20006"/>
                    </a:ext>
                  </a:extLst>
                </a:gridCol>
                <a:gridCol w="596308">
                  <a:extLst>
                    <a:ext uri="{9D8B030D-6E8A-4147-A177-3AD203B41FA5}">
                      <a16:colId xmlns:a16="http://schemas.microsoft.com/office/drawing/2014/main" val="20007"/>
                    </a:ext>
                  </a:extLst>
                </a:gridCol>
              </a:tblGrid>
              <a:tr h="178184">
                <a:tc rowSpan="2">
                  <a:txBody>
                    <a:bodyPr/>
                    <a:lstStyle/>
                    <a:p>
                      <a:pPr marL="0" marR="0" algn="ctr">
                        <a:spcBef>
                          <a:spcPts val="0"/>
                        </a:spcBef>
                        <a:spcAft>
                          <a:spcPts val="0"/>
                        </a:spcAft>
                        <a:tabLst>
                          <a:tab pos="-457200" algn="l"/>
                        </a:tabLst>
                      </a:pPr>
                      <a:br>
                        <a:rPr lang="en-US" sz="1100" spc="-20" dirty="0">
                          <a:solidFill>
                            <a:schemeClr val="tx2">
                              <a:lumMod val="50000"/>
                            </a:schemeClr>
                          </a:solidFill>
                          <a:effectLst/>
                          <a:latin typeface="Times New Roman" panose="02020603050405020304" pitchFamily="18" charset="0"/>
                          <a:ea typeface="Times New Roman" panose="02020603050405020304" pitchFamily="18" charset="0"/>
                        </a:rPr>
                      </a:br>
                      <a:br>
                        <a:rPr lang="en-US" sz="1100" spc="-20" dirty="0">
                          <a:solidFill>
                            <a:schemeClr val="tx2">
                              <a:lumMod val="50000"/>
                            </a:schemeClr>
                          </a:solidFill>
                          <a:effectLst/>
                          <a:latin typeface="Times New Roman" panose="02020603050405020304" pitchFamily="18" charset="0"/>
                          <a:ea typeface="Times New Roman" panose="02020603050405020304" pitchFamily="18" charset="0"/>
                        </a:rPr>
                      </a:br>
                      <a:br>
                        <a:rPr lang="en-US" sz="1100"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Scenarios</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gridSpan="7">
                  <a:txBody>
                    <a:bodyPr/>
                    <a:lstStyle/>
                    <a:p>
                      <a:pPr marL="0" marR="0" algn="ctr">
                        <a:spcBef>
                          <a:spcPts val="300"/>
                        </a:spcBef>
                        <a:spcAft>
                          <a:spcPts val="0"/>
                        </a:spcAft>
                        <a:tabLst>
                          <a:tab pos="-457200" algn="l"/>
                          <a:tab pos="304800" algn="l"/>
                          <a:tab pos="2126615" algn="ctr"/>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Number of Assisted Households by Type of LIHEAP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2242">
                <a:tc vMerge="1">
                  <a:txBody>
                    <a:bodyPr/>
                    <a:lstStyle/>
                    <a:p>
                      <a:endParaRPr lang="en-US"/>
                    </a:p>
                  </a:txBody>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Heating</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Cooling</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Year Round</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Crisis</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Winter Crisis</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Summer Crisis</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Other Crisis</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Wxz.</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1"/>
                  </a:ext>
                </a:extLst>
              </a:tr>
              <a:tr h="46224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A</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three heating assistance benefits and one year round crisis assistance benefit.</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2"/>
                  </a:ext>
                </a:extLst>
              </a:tr>
              <a:tr h="61632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B</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a heating assistance benefit, a cooling assistance benefit, and weatherization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3"/>
                  </a:ext>
                </a:extLst>
              </a:tr>
              <a:tr h="61632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C</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a winter crisis benefit, emergency replacement of its heating unit, and summer crisis assistance benefit.</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4"/>
                  </a:ext>
                </a:extLst>
              </a:tr>
              <a:tr h="616322">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D</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an “expedited” or “fast tracked” heating assistance benefit to avoid a utility shutoff.</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5"/>
                  </a:ext>
                </a:extLst>
              </a:tr>
              <a:tr h="924484">
                <a:tc>
                  <a:txBody>
                    <a:bodyPr/>
                    <a:lstStyle/>
                    <a:p>
                      <a:pPr marL="0" marR="0">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Household E</a:t>
                      </a: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receives “fast tracked” heating assistance, regular cooling assistance, summer crisis assistance, replacement of an air conditioner, and weatherization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6"/>
                  </a:ext>
                </a:extLst>
              </a:tr>
              <a:tr h="154081">
                <a:tc>
                  <a:txBody>
                    <a:bodyPr/>
                    <a:lstStyle/>
                    <a:p>
                      <a:pPr marL="0" marR="0">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7"/>
                  </a:ext>
                </a:extLst>
              </a:tr>
              <a:tr h="462242">
                <a:tc>
                  <a:txBody>
                    <a:bodyPr/>
                    <a:lstStyle/>
                    <a:p>
                      <a:pPr marL="0" marR="0">
                        <a:spcBef>
                          <a:spcPts val="0"/>
                        </a:spcBef>
                        <a:spcAft>
                          <a:spcPts val="0"/>
                        </a:spcAft>
                        <a:tabLst>
                          <a:tab pos="-457200" algn="l"/>
                        </a:tabLst>
                      </a:pPr>
                      <a:r>
                        <a:rPr lang="en-US" sz="110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Unduplicated Number of Households for EACH Type of LIHEAP Assistance </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2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2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tc>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95000"/>
                      </a:schemeClr>
                    </a:solidFill>
                  </a:tcPr>
                </a:tc>
                <a:extLst>
                  <a:ext uri="{0D108BD9-81ED-4DB2-BD59-A6C34878D82A}">
                    <a16:rowId xmlns:a16="http://schemas.microsoft.com/office/drawing/2014/main" val="10008"/>
                  </a:ext>
                </a:extLst>
              </a:tr>
              <a:tr h="308161">
                <a:tc>
                  <a:txBody>
                    <a:bodyPr/>
                    <a:lstStyle/>
                    <a:p>
                      <a:pPr marL="0" marR="0">
                        <a:spcBef>
                          <a:spcPts val="0"/>
                        </a:spcBef>
                        <a:spcAft>
                          <a:spcPts val="0"/>
                        </a:spcAft>
                        <a:tabLst>
                          <a:tab pos="-457200" algn="l"/>
                        </a:tabLst>
                      </a:pPr>
                      <a:r>
                        <a:rPr lang="en-US" sz="1100" spc="-20"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Unduplicated Number of Households for ANY Type of LIHEAP Assistance</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marL="0" marR="0" algn="ctr">
                        <a:spcBef>
                          <a:spcPts val="0"/>
                        </a:spcBef>
                        <a:spcAft>
                          <a:spcPts val="0"/>
                        </a:spcAft>
                        <a:tabLst>
                          <a:tab pos="-457200" algn="l"/>
                        </a:tabLst>
                      </a:pPr>
                      <a:r>
                        <a:rPr lang="en-US" sz="1100" b="1" dirty="0">
                          <a:solidFill>
                            <a:schemeClr val="tx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100" dirty="0">
                        <a:solidFill>
                          <a:schemeClr val="tx2">
                            <a:lumMod val="50000"/>
                          </a:schemeClr>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3370" marR="633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69596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400" dirty="0"/>
              <a:t>Topic #1 – Any Type of LIHEAP Assistance</a:t>
            </a:r>
            <a:br>
              <a:rPr lang="en-US" sz="3400" dirty="0"/>
            </a:br>
            <a:r>
              <a:rPr lang="en-US" sz="2800" i="1" dirty="0"/>
              <a:t>What are general guidelines for reporting?</a:t>
            </a:r>
          </a:p>
        </p:txBody>
      </p:sp>
      <p:sp>
        <p:nvSpPr>
          <p:cNvPr id="3" name="Slide Number Placeholder 2"/>
          <p:cNvSpPr>
            <a:spLocks noGrp="1"/>
          </p:cNvSpPr>
          <p:nvPr>
            <p:ph type="sldNum" sz="quarter" idx="12"/>
          </p:nvPr>
        </p:nvSpPr>
        <p:spPr/>
        <p:txBody>
          <a:bodyPr/>
          <a:lstStyle/>
          <a:p>
            <a:fld id="{232540F5-BE53-4980-ABDE-DC5A5DE073AE}" type="slidenum">
              <a:rPr lang="en-US" smtClean="0"/>
              <a:pPr/>
              <a:t>59</a:t>
            </a:fld>
            <a:endParaRPr lang="en-US" dirty="0"/>
          </a:p>
        </p:txBody>
      </p:sp>
      <p:sp>
        <p:nvSpPr>
          <p:cNvPr id="4" name="Content Placeholder 3"/>
          <p:cNvSpPr>
            <a:spLocks noGrp="1"/>
          </p:cNvSpPr>
          <p:nvPr>
            <p:ph sz="quarter" idx="1"/>
          </p:nvPr>
        </p:nvSpPr>
        <p:spPr>
          <a:xfrm>
            <a:off x="533400" y="1651000"/>
            <a:ext cx="8077200" cy="4360779"/>
          </a:xfrm>
        </p:spPr>
        <p:txBody>
          <a:bodyPr>
            <a:normAutofit fontScale="92500" lnSpcReduction="20000"/>
          </a:bodyPr>
          <a:lstStyle/>
          <a:p>
            <a:r>
              <a:rPr lang="en-US" dirty="0"/>
              <a:t>What are general guidelines when reporting households served with Any Type of LIHEAP Assistance? </a:t>
            </a:r>
          </a:p>
          <a:p>
            <a:pPr marL="0" indent="0">
              <a:buNone/>
            </a:pPr>
            <a:endParaRPr lang="en-US" sz="600" dirty="0"/>
          </a:p>
          <a:p>
            <a:pPr lvl="1"/>
            <a:r>
              <a:rPr lang="en-US" dirty="0"/>
              <a:t>Confirm that you have no duplicate clients to count each household only once. </a:t>
            </a:r>
          </a:p>
          <a:p>
            <a:pPr lvl="1"/>
            <a:endParaRPr lang="en-US" sz="700" dirty="0"/>
          </a:p>
          <a:p>
            <a:pPr lvl="1"/>
            <a:r>
              <a:rPr lang="en-US" dirty="0"/>
              <a:t>The number reported in Any Type of LIHEAP Assistance should be </a:t>
            </a:r>
            <a:r>
              <a:rPr lang="en-US" u="sng" dirty="0"/>
              <a:t>greater than</a:t>
            </a:r>
            <a:r>
              <a:rPr lang="en-US" dirty="0"/>
              <a:t> the number of households reported for each type of assistance (unless households must receive one type of assistance before receiving any other type of assistance).</a:t>
            </a:r>
          </a:p>
          <a:p>
            <a:pPr marL="320040" lvl="1" indent="0">
              <a:buNone/>
            </a:pPr>
            <a:endParaRPr lang="en-US" sz="600" dirty="0"/>
          </a:p>
          <a:p>
            <a:pPr lvl="1"/>
            <a:r>
              <a:rPr lang="en-US" dirty="0"/>
              <a:t>The number reported in Any Type of LIHEAP Assistance should be </a:t>
            </a:r>
            <a:r>
              <a:rPr lang="en-US" u="sng" dirty="0"/>
              <a:t>less than</a:t>
            </a:r>
            <a:r>
              <a:rPr lang="en-US" dirty="0"/>
              <a:t> the sum of households reported for each type of assistance (unless households can only receive one type of assistance per year).</a:t>
            </a:r>
          </a:p>
        </p:txBody>
      </p:sp>
      <p:sp>
        <p:nvSpPr>
          <p:cNvPr id="6" name="TextBox 5">
            <a:extLst>
              <a:ext uri="{FF2B5EF4-FFF2-40B4-BE49-F238E27FC236}">
                <a16:creationId xmlns:a16="http://schemas.microsoft.com/office/drawing/2014/main" id="{6ED0E15B-458F-4E33-A6AC-E4A4060E6146}"/>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78968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a:bodyPr>
          <a:lstStyle/>
          <a:p>
            <a:r>
              <a:rPr lang="en-US" sz="3400" dirty="0"/>
              <a:t>Basics of the Household Report</a:t>
            </a:r>
          </a:p>
        </p:txBody>
      </p:sp>
    </p:spTree>
    <p:extLst>
      <p:ext uri="{BB962C8B-B14F-4D97-AF65-F5344CB8AC3E}">
        <p14:creationId xmlns:p14="http://schemas.microsoft.com/office/powerpoint/2010/main" val="25382249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 #6 </a:t>
            </a:r>
            <a:r>
              <a:rPr lang="en-US" sz="3400" dirty="0">
                <a:solidFill>
                  <a:schemeClr val="accent2"/>
                </a:solidFill>
              </a:rPr>
              <a:t>– Bill Payment Assistance</a:t>
            </a:r>
          </a:p>
        </p:txBody>
      </p:sp>
      <p:sp>
        <p:nvSpPr>
          <p:cNvPr id="5" name="Slide Number Placeholder 4"/>
          <p:cNvSpPr>
            <a:spLocks noGrp="1"/>
          </p:cNvSpPr>
          <p:nvPr>
            <p:ph type="sldNum" sz="quarter" idx="12"/>
          </p:nvPr>
        </p:nvSpPr>
        <p:spPr/>
        <p:txBody>
          <a:bodyPr/>
          <a:lstStyle/>
          <a:p>
            <a:fld id="{232540F5-BE53-4980-ABDE-DC5A5DE073AE}" type="slidenum">
              <a:rPr lang="en-US" smtClean="0"/>
              <a:pPr/>
              <a:t>60</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8" name="Rectangle 7"/>
          <p:cNvSpPr/>
          <p:nvPr/>
        </p:nvSpPr>
        <p:spPr>
          <a:xfrm>
            <a:off x="381000" y="4953000"/>
            <a:ext cx="84582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2ADF41D-147C-44D8-BBB5-C9AE9BAEF6D3}"/>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182361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Bill Payment Assistance</a:t>
            </a:r>
            <a:br>
              <a:rPr lang="en-US" sz="3400" dirty="0"/>
            </a:br>
            <a:r>
              <a:rPr lang="en-US" sz="2800" i="1" dirty="0"/>
              <a:t>What is Bill Payment Assistance?</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61</a:t>
            </a:fld>
            <a:endParaRPr lang="en-US" dirty="0"/>
          </a:p>
        </p:txBody>
      </p:sp>
      <p:sp>
        <p:nvSpPr>
          <p:cNvPr id="4" name="Content Placeholder 3"/>
          <p:cNvSpPr>
            <a:spLocks noGrp="1"/>
          </p:cNvSpPr>
          <p:nvPr>
            <p:ph sz="quarter" idx="1"/>
          </p:nvPr>
        </p:nvSpPr>
        <p:spPr>
          <a:xfrm>
            <a:off x="533400" y="1566274"/>
            <a:ext cx="8077200" cy="1244600"/>
          </a:xfrm>
        </p:spPr>
        <p:txBody>
          <a:bodyPr>
            <a:normAutofit fontScale="47500" lnSpcReduction="20000"/>
          </a:bodyPr>
          <a:lstStyle/>
          <a:p>
            <a:r>
              <a:rPr lang="en-US" sz="5100" dirty="0"/>
              <a:t>Which households received Bill Payment Assistance?</a:t>
            </a:r>
          </a:p>
          <a:p>
            <a:pPr lvl="1"/>
            <a:r>
              <a:rPr lang="en-US" sz="4600" dirty="0"/>
              <a:t>Any household provided with a LIHEAP benefit used to pay a share of a household’s energy bills and utility deposits.</a:t>
            </a:r>
          </a:p>
        </p:txBody>
      </p:sp>
      <p:sp>
        <p:nvSpPr>
          <p:cNvPr id="6" name="Content Placeholder 3"/>
          <p:cNvSpPr>
            <a:spLocks noGrp="1"/>
          </p:cNvSpPr>
          <p:nvPr>
            <p:ph sz="quarter" idx="1"/>
          </p:nvPr>
        </p:nvSpPr>
        <p:spPr>
          <a:xfrm>
            <a:off x="818536" y="2743199"/>
            <a:ext cx="3886200" cy="4360779"/>
          </a:xfrm>
        </p:spPr>
        <p:txBody>
          <a:bodyPr>
            <a:normAutofit/>
          </a:bodyPr>
          <a:lstStyle/>
          <a:p>
            <a:r>
              <a:rPr lang="en-US" sz="2200" i="1" dirty="0"/>
              <a:t>This should include: </a:t>
            </a:r>
          </a:p>
          <a:p>
            <a:pPr lvl="1"/>
            <a:r>
              <a:rPr lang="en-US" sz="1900" dirty="0"/>
              <a:t>Households receiving heating, cooling, and crisis assistance benefits to pay a share of a household’s energy bills or utility deposits.</a:t>
            </a:r>
          </a:p>
          <a:p>
            <a:pPr lvl="1"/>
            <a:r>
              <a:rPr lang="en-US" sz="1900" dirty="0"/>
              <a:t>Households receiving Heat-in-Rent payments.</a:t>
            </a:r>
          </a:p>
        </p:txBody>
      </p:sp>
      <p:sp>
        <p:nvSpPr>
          <p:cNvPr id="7" name="Content Placeholder 3"/>
          <p:cNvSpPr>
            <a:spLocks noGrp="1"/>
          </p:cNvSpPr>
          <p:nvPr>
            <p:ph sz="quarter" idx="1"/>
          </p:nvPr>
        </p:nvSpPr>
        <p:spPr>
          <a:xfrm>
            <a:off x="4572000" y="2743198"/>
            <a:ext cx="3886200" cy="4360779"/>
          </a:xfrm>
        </p:spPr>
        <p:txBody>
          <a:bodyPr>
            <a:normAutofit/>
          </a:bodyPr>
          <a:lstStyle/>
          <a:p>
            <a:r>
              <a:rPr lang="en-US" sz="2200" i="1" dirty="0"/>
              <a:t>This should exclude: </a:t>
            </a:r>
          </a:p>
          <a:p>
            <a:pPr lvl="1"/>
            <a:r>
              <a:rPr lang="en-US" sz="1900" dirty="0"/>
              <a:t>Households receiving only LIHEAP weatherization assistance or energy-related equipment repair or replacement services.</a:t>
            </a:r>
          </a:p>
          <a:p>
            <a:pPr lvl="1"/>
            <a:r>
              <a:rPr lang="en-US" sz="1900" dirty="0"/>
              <a:t>SNAP households that only received a nominal LIHEAP benefit (if applicable). </a:t>
            </a:r>
          </a:p>
          <a:p>
            <a:endParaRPr lang="en-US" i="1" dirty="0"/>
          </a:p>
        </p:txBody>
      </p:sp>
      <p:sp>
        <p:nvSpPr>
          <p:cNvPr id="8" name="TextBox 7">
            <a:extLst>
              <a:ext uri="{FF2B5EF4-FFF2-40B4-BE49-F238E27FC236}">
                <a16:creationId xmlns:a16="http://schemas.microsoft.com/office/drawing/2014/main" id="{B05B3B40-933A-4A81-A59D-62186891CC8A}"/>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501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Bill Payment Assistance</a:t>
            </a:r>
            <a:br>
              <a:rPr lang="en-US" sz="3400" dirty="0"/>
            </a:br>
            <a:r>
              <a:rPr lang="en-US" sz="2800" i="1" dirty="0"/>
              <a:t>What are general guidelines for reporting?</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62</a:t>
            </a:fld>
            <a:endParaRPr lang="en-US" dirty="0"/>
          </a:p>
        </p:txBody>
      </p:sp>
      <p:sp>
        <p:nvSpPr>
          <p:cNvPr id="4" name="Content Placeholder 3"/>
          <p:cNvSpPr>
            <a:spLocks noGrp="1"/>
          </p:cNvSpPr>
          <p:nvPr>
            <p:ph sz="quarter" idx="1"/>
          </p:nvPr>
        </p:nvSpPr>
        <p:spPr>
          <a:xfrm>
            <a:off x="533400" y="1651000"/>
            <a:ext cx="8077200" cy="4360779"/>
          </a:xfrm>
        </p:spPr>
        <p:txBody>
          <a:bodyPr>
            <a:normAutofit/>
          </a:bodyPr>
          <a:lstStyle/>
          <a:p>
            <a:r>
              <a:rPr lang="en-US" sz="2400" dirty="0"/>
              <a:t>What are some general guidelines when reporting households served with Bill Payment Assistance? </a:t>
            </a:r>
          </a:p>
          <a:p>
            <a:pPr lvl="1"/>
            <a:r>
              <a:rPr lang="en-US" sz="2200" dirty="0"/>
              <a:t>Report an </a:t>
            </a:r>
            <a:r>
              <a:rPr lang="en-US" sz="2200" u="sng" dirty="0"/>
              <a:t>unduplicated count</a:t>
            </a:r>
            <a:r>
              <a:rPr lang="en-US" sz="2200" dirty="0"/>
              <a:t> of households that received any type of bill payment assistance.</a:t>
            </a:r>
          </a:p>
          <a:p>
            <a:pPr marL="0" indent="0">
              <a:buNone/>
            </a:pPr>
            <a:endParaRPr lang="en-US" sz="600" dirty="0"/>
          </a:p>
          <a:p>
            <a:pPr lvl="1"/>
            <a:r>
              <a:rPr lang="en-US" sz="2200" dirty="0"/>
              <a:t>Many grantees allow households to receive more than one type of LIHEAP bill payment assistance, such as receiving both Crisis Assistance and Heating Assistance. </a:t>
            </a:r>
          </a:p>
          <a:p>
            <a:pPr lvl="2"/>
            <a:r>
              <a:rPr lang="en-US" sz="2200" dirty="0"/>
              <a:t>If that is the case, then the unduplicated count of bill payment assistance households should be less than the sum of the household counts for each separate assistance type.</a:t>
            </a:r>
          </a:p>
          <a:p>
            <a:pPr lvl="1"/>
            <a:endParaRPr lang="en-US" dirty="0"/>
          </a:p>
        </p:txBody>
      </p:sp>
      <p:sp>
        <p:nvSpPr>
          <p:cNvPr id="6" name="TextBox 5">
            <a:extLst>
              <a:ext uri="{FF2B5EF4-FFF2-40B4-BE49-F238E27FC236}">
                <a16:creationId xmlns:a16="http://schemas.microsoft.com/office/drawing/2014/main" id="{0E028397-4B4D-4D4C-86C8-B968FECB85BF}"/>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507016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Bill Payment Assistance</a:t>
            </a:r>
            <a:br>
              <a:rPr lang="en-US" sz="3400" dirty="0"/>
            </a:br>
            <a:r>
              <a:rPr lang="en-US" sz="2800" i="1" dirty="0"/>
              <a:t>What are general guidelines for reporting?</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63</a:t>
            </a:fld>
            <a:endParaRPr lang="en-US" dirty="0"/>
          </a:p>
        </p:txBody>
      </p:sp>
      <p:sp>
        <p:nvSpPr>
          <p:cNvPr id="4" name="Content Placeholder 3"/>
          <p:cNvSpPr>
            <a:spLocks noGrp="1"/>
          </p:cNvSpPr>
          <p:nvPr>
            <p:ph sz="quarter" idx="1"/>
          </p:nvPr>
        </p:nvSpPr>
        <p:spPr>
          <a:xfrm>
            <a:off x="533400" y="1651000"/>
            <a:ext cx="8077200" cy="4360779"/>
          </a:xfrm>
        </p:spPr>
        <p:txBody>
          <a:bodyPr>
            <a:normAutofit/>
          </a:bodyPr>
          <a:lstStyle/>
          <a:p>
            <a:r>
              <a:rPr lang="en-US" sz="2400" dirty="0"/>
              <a:t>What are some general guidelines when reporting households served with Bill Payment Assistance? </a:t>
            </a:r>
          </a:p>
          <a:p>
            <a:endParaRPr lang="en-US" sz="1200" dirty="0"/>
          </a:p>
          <a:p>
            <a:pPr lvl="1"/>
            <a:r>
              <a:rPr lang="en-US" sz="2200" dirty="0"/>
              <a:t>Report an </a:t>
            </a:r>
            <a:r>
              <a:rPr lang="en-US" sz="2200" u="sng" dirty="0"/>
              <a:t>unduplicated count</a:t>
            </a:r>
            <a:r>
              <a:rPr lang="en-US" sz="2200" dirty="0"/>
              <a:t> of households that received any type of bill payment assistance.</a:t>
            </a:r>
          </a:p>
          <a:p>
            <a:pPr marL="320040" lvl="1" indent="0">
              <a:buNone/>
            </a:pPr>
            <a:endParaRPr lang="en-US" sz="1050" dirty="0"/>
          </a:p>
          <a:p>
            <a:pPr lvl="1"/>
            <a:r>
              <a:rPr lang="en-US" sz="2200" dirty="0"/>
              <a:t>Many grantees provide weatherization or equipment repair/replacement through LIHEAP.  </a:t>
            </a:r>
          </a:p>
          <a:p>
            <a:pPr lvl="2"/>
            <a:r>
              <a:rPr lang="en-US" sz="2200" dirty="0"/>
              <a:t>If that is the case, then the unduplicated count of bill payment assistance households should be less than or equal to the total unduplicated count for any type of LIHEAP assistance (Section I, Line 5).</a:t>
            </a:r>
          </a:p>
          <a:p>
            <a:pPr marL="0" indent="0">
              <a:buNone/>
            </a:pPr>
            <a:endParaRPr lang="en-US" sz="2600" dirty="0"/>
          </a:p>
        </p:txBody>
      </p:sp>
      <p:sp>
        <p:nvSpPr>
          <p:cNvPr id="6" name="TextBox 5">
            <a:extLst>
              <a:ext uri="{FF2B5EF4-FFF2-40B4-BE49-F238E27FC236}">
                <a16:creationId xmlns:a16="http://schemas.microsoft.com/office/drawing/2014/main" id="{9CB208C6-2F67-436A-A24C-610F3CEC18B5}"/>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574750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Bill Payment Assistance</a:t>
            </a:r>
            <a:br>
              <a:rPr lang="en-US" sz="3400" dirty="0"/>
            </a:br>
            <a:r>
              <a:rPr lang="en-US" sz="2800" i="1" dirty="0"/>
              <a:t>Connection to Performance Data Form</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64</a:t>
            </a:fld>
            <a:endParaRPr lang="en-US" dirty="0"/>
          </a:p>
        </p:txBody>
      </p:sp>
      <p:sp>
        <p:nvSpPr>
          <p:cNvPr id="4" name="Content Placeholder 3"/>
          <p:cNvSpPr>
            <a:spLocks noGrp="1"/>
          </p:cNvSpPr>
          <p:nvPr>
            <p:ph sz="quarter" idx="1"/>
          </p:nvPr>
        </p:nvSpPr>
        <p:spPr>
          <a:xfrm>
            <a:off x="424033" y="1512642"/>
            <a:ext cx="8077200" cy="4360779"/>
          </a:xfrm>
        </p:spPr>
        <p:txBody>
          <a:bodyPr>
            <a:normAutofit/>
          </a:bodyPr>
          <a:lstStyle/>
          <a:p>
            <a:pPr lvl="1"/>
            <a:r>
              <a:rPr lang="en-US" sz="2000" dirty="0"/>
              <a:t>The number you report should be the same as Section V Part A of your FY 2018 Performance Data Form.</a:t>
            </a:r>
          </a:p>
        </p:txBody>
      </p:sp>
      <p:sp>
        <p:nvSpPr>
          <p:cNvPr id="7" name="Rectangle 6">
            <a:extLst>
              <a:ext uri="{FF2B5EF4-FFF2-40B4-BE49-F238E27FC236}">
                <a16:creationId xmlns:a16="http://schemas.microsoft.com/office/drawing/2014/main" id="{84A2C3B0-41E0-45CD-8BE6-D93524E43C59}"/>
              </a:ext>
            </a:extLst>
          </p:cNvPr>
          <p:cNvSpPr/>
          <p:nvPr/>
        </p:nvSpPr>
        <p:spPr>
          <a:xfrm>
            <a:off x="374904" y="2279748"/>
            <a:ext cx="2440372" cy="41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Household Report</a:t>
            </a:r>
          </a:p>
        </p:txBody>
      </p:sp>
      <p:sp>
        <p:nvSpPr>
          <p:cNvPr id="8" name="Rectangle 7">
            <a:extLst>
              <a:ext uri="{FF2B5EF4-FFF2-40B4-BE49-F238E27FC236}">
                <a16:creationId xmlns:a16="http://schemas.microsoft.com/office/drawing/2014/main" id="{879EFBEA-D3F8-42C9-8BF9-F83BDF482F05}"/>
              </a:ext>
            </a:extLst>
          </p:cNvPr>
          <p:cNvSpPr/>
          <p:nvPr/>
        </p:nvSpPr>
        <p:spPr>
          <a:xfrm>
            <a:off x="914400" y="4576324"/>
            <a:ext cx="4117865" cy="6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Performance Data Form – Module 2 Section V – Part A</a:t>
            </a:r>
          </a:p>
        </p:txBody>
      </p:sp>
      <p:pic>
        <p:nvPicPr>
          <p:cNvPr id="9" name="Picture 8">
            <a:extLst>
              <a:ext uri="{FF2B5EF4-FFF2-40B4-BE49-F238E27FC236}">
                <a16:creationId xmlns:a16="http://schemas.microsoft.com/office/drawing/2014/main" id="{BD6EE1D0-C03F-4307-B361-8371B1959FA2}"/>
              </a:ext>
            </a:extLst>
          </p:cNvPr>
          <p:cNvPicPr>
            <a:picLocks noChangeAspect="1"/>
          </p:cNvPicPr>
          <p:nvPr/>
        </p:nvPicPr>
        <p:blipFill>
          <a:blip r:embed="rId2"/>
          <a:stretch>
            <a:fillRect/>
          </a:stretch>
        </p:blipFill>
        <p:spPr>
          <a:xfrm>
            <a:off x="1676400" y="5290820"/>
            <a:ext cx="7315200" cy="1175097"/>
          </a:xfrm>
          <a:prstGeom prst="rect">
            <a:avLst/>
          </a:prstGeom>
        </p:spPr>
      </p:pic>
      <p:grpSp>
        <p:nvGrpSpPr>
          <p:cNvPr id="10" name="Group 9">
            <a:extLst>
              <a:ext uri="{FF2B5EF4-FFF2-40B4-BE49-F238E27FC236}">
                <a16:creationId xmlns:a16="http://schemas.microsoft.com/office/drawing/2014/main" id="{6110107B-37CC-429B-9E3F-F6820D1AD3BB}"/>
              </a:ext>
            </a:extLst>
          </p:cNvPr>
          <p:cNvGrpSpPr/>
          <p:nvPr/>
        </p:nvGrpSpPr>
        <p:grpSpPr>
          <a:xfrm>
            <a:off x="374904" y="2788699"/>
            <a:ext cx="7429500" cy="1533645"/>
            <a:chOff x="374904" y="2994819"/>
            <a:chExt cx="7429500" cy="1533645"/>
          </a:xfrm>
        </p:grpSpPr>
        <p:pic>
          <p:nvPicPr>
            <p:cNvPr id="11" name="Picture 10">
              <a:extLst>
                <a:ext uri="{FF2B5EF4-FFF2-40B4-BE49-F238E27FC236}">
                  <a16:creationId xmlns:a16="http://schemas.microsoft.com/office/drawing/2014/main" id="{63B06A78-9489-4288-960D-AB9CED17D413}"/>
                </a:ext>
              </a:extLst>
            </p:cNvPr>
            <p:cNvPicPr>
              <a:picLocks noChangeAspect="1"/>
            </p:cNvPicPr>
            <p:nvPr/>
          </p:nvPicPr>
          <p:blipFill>
            <a:blip r:embed="rId3"/>
            <a:stretch>
              <a:fillRect/>
            </a:stretch>
          </p:blipFill>
          <p:spPr>
            <a:xfrm>
              <a:off x="374904" y="2994819"/>
              <a:ext cx="7429500" cy="819150"/>
            </a:xfrm>
            <a:prstGeom prst="rect">
              <a:avLst/>
            </a:prstGeom>
          </p:spPr>
        </p:pic>
        <p:pic>
          <p:nvPicPr>
            <p:cNvPr id="12" name="Picture 11">
              <a:extLst>
                <a:ext uri="{FF2B5EF4-FFF2-40B4-BE49-F238E27FC236}">
                  <a16:creationId xmlns:a16="http://schemas.microsoft.com/office/drawing/2014/main" id="{74430E02-51E8-4031-B515-F825E10EE192}"/>
                </a:ext>
              </a:extLst>
            </p:cNvPr>
            <p:cNvPicPr>
              <a:picLocks noChangeAspect="1"/>
            </p:cNvPicPr>
            <p:nvPr/>
          </p:nvPicPr>
          <p:blipFill>
            <a:blip r:embed="rId4"/>
            <a:stretch>
              <a:fillRect/>
            </a:stretch>
          </p:blipFill>
          <p:spPr>
            <a:xfrm>
              <a:off x="374904" y="3804564"/>
              <a:ext cx="7392549" cy="723900"/>
            </a:xfrm>
            <a:prstGeom prst="rect">
              <a:avLst/>
            </a:prstGeom>
          </p:spPr>
        </p:pic>
      </p:grpSp>
      <p:sp>
        <p:nvSpPr>
          <p:cNvPr id="13" name="Right Arrow 14">
            <a:extLst>
              <a:ext uri="{FF2B5EF4-FFF2-40B4-BE49-F238E27FC236}">
                <a16:creationId xmlns:a16="http://schemas.microsoft.com/office/drawing/2014/main" id="{0F4986B6-4F65-4289-B2E8-09B78F0505A9}"/>
              </a:ext>
            </a:extLst>
          </p:cNvPr>
          <p:cNvSpPr/>
          <p:nvPr/>
        </p:nvSpPr>
        <p:spPr>
          <a:xfrm rot="8658176">
            <a:off x="4329437" y="4765299"/>
            <a:ext cx="2867270" cy="4667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966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r>
              <a:rPr lang="en-US" sz="3400" dirty="0"/>
              <a:t>Line #7 </a:t>
            </a:r>
            <a:r>
              <a:rPr lang="en-US" sz="3400" dirty="0">
                <a:solidFill>
                  <a:schemeClr val="accent2"/>
                </a:solidFill>
              </a:rPr>
              <a:t>– Nominal Payments</a:t>
            </a:r>
          </a:p>
        </p:txBody>
      </p:sp>
      <p:sp>
        <p:nvSpPr>
          <p:cNvPr id="5" name="Slide Number Placeholder 4"/>
          <p:cNvSpPr>
            <a:spLocks noGrp="1"/>
          </p:cNvSpPr>
          <p:nvPr>
            <p:ph type="sldNum" sz="quarter" idx="12"/>
          </p:nvPr>
        </p:nvSpPr>
        <p:spPr/>
        <p:txBody>
          <a:bodyPr/>
          <a:lstStyle/>
          <a:p>
            <a:fld id="{232540F5-BE53-4980-ABDE-DC5A5DE073AE}" type="slidenum">
              <a:rPr lang="en-US" smtClean="0"/>
              <a:pPr/>
              <a:t>65</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56" y="1799603"/>
            <a:ext cx="8193288" cy="3804811"/>
          </a:xfrm>
          <a:prstGeom prst="rect">
            <a:avLst/>
          </a:prstGeom>
        </p:spPr>
      </p:pic>
      <p:sp>
        <p:nvSpPr>
          <p:cNvPr id="7" name="Rectangle 6"/>
          <p:cNvSpPr/>
          <p:nvPr/>
        </p:nvSpPr>
        <p:spPr>
          <a:xfrm>
            <a:off x="385790" y="5238575"/>
            <a:ext cx="84582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E12AA9D-F935-4D58-AF34-79B16A66440B}"/>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7575283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Nominal Payments</a:t>
            </a:r>
            <a:br>
              <a:rPr lang="en-US" sz="3400" dirty="0"/>
            </a:br>
            <a:r>
              <a:rPr lang="en-US" sz="2800" i="1" dirty="0"/>
              <a:t>What are Nominal Payments?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66</a:t>
            </a:fld>
            <a:endParaRPr lang="en-US" dirty="0"/>
          </a:p>
        </p:txBody>
      </p:sp>
      <p:sp>
        <p:nvSpPr>
          <p:cNvPr id="4" name="Content Placeholder 3"/>
          <p:cNvSpPr>
            <a:spLocks noGrp="1"/>
          </p:cNvSpPr>
          <p:nvPr>
            <p:ph sz="quarter" idx="1"/>
          </p:nvPr>
        </p:nvSpPr>
        <p:spPr>
          <a:xfrm>
            <a:off x="533400" y="1651000"/>
            <a:ext cx="8077200" cy="4360779"/>
          </a:xfrm>
        </p:spPr>
        <p:txBody>
          <a:bodyPr>
            <a:normAutofit/>
          </a:bodyPr>
          <a:lstStyle/>
          <a:p>
            <a:r>
              <a:rPr lang="en-US" sz="2400" dirty="0"/>
              <a:t>Which households received Nominal Payments?</a:t>
            </a:r>
          </a:p>
          <a:p>
            <a:pPr lvl="1"/>
            <a:r>
              <a:rPr lang="en-US" sz="2200" dirty="0"/>
              <a:t>Any household that received nominal LIHEAP benefits as part of a partnership with the Supplemental Nutrition Assistance Program (SNAP). The minimum benefit amount is $20.01. </a:t>
            </a:r>
          </a:p>
          <a:p>
            <a:pPr lvl="1"/>
            <a:endParaRPr lang="en-US" dirty="0"/>
          </a:p>
          <a:p>
            <a:r>
              <a:rPr lang="en-US" sz="2200" dirty="0"/>
              <a:t>Only the few states that have a separate LIHEAP payment amount for SNAP recipient households need to report these households. </a:t>
            </a:r>
          </a:p>
          <a:p>
            <a:r>
              <a:rPr lang="en-US" sz="2200" dirty="0"/>
              <a:t>This is often referred to as "Heat or Eat" or "Cool or Eat" Program.</a:t>
            </a:r>
          </a:p>
        </p:txBody>
      </p:sp>
      <p:sp>
        <p:nvSpPr>
          <p:cNvPr id="6" name="TextBox 5">
            <a:extLst>
              <a:ext uri="{FF2B5EF4-FFF2-40B4-BE49-F238E27FC236}">
                <a16:creationId xmlns:a16="http://schemas.microsoft.com/office/drawing/2014/main" id="{105C2E4A-45EC-4029-8740-E3B07A64C82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785569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Nominal Payments</a:t>
            </a:r>
            <a:br>
              <a:rPr lang="en-US" sz="3400" dirty="0"/>
            </a:br>
            <a:r>
              <a:rPr lang="en-US" sz="2800" i="1" dirty="0"/>
              <a:t>What are general guidelines for reporting?</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67</a:t>
            </a:fld>
            <a:endParaRPr lang="en-US" dirty="0"/>
          </a:p>
        </p:txBody>
      </p:sp>
      <p:sp>
        <p:nvSpPr>
          <p:cNvPr id="4" name="Content Placeholder 3"/>
          <p:cNvSpPr>
            <a:spLocks noGrp="1"/>
          </p:cNvSpPr>
          <p:nvPr>
            <p:ph sz="quarter" idx="1"/>
          </p:nvPr>
        </p:nvSpPr>
        <p:spPr>
          <a:xfrm>
            <a:off x="533400" y="1477169"/>
            <a:ext cx="8077200" cy="4673600"/>
          </a:xfrm>
        </p:spPr>
        <p:txBody>
          <a:bodyPr>
            <a:normAutofit/>
          </a:bodyPr>
          <a:lstStyle/>
          <a:p>
            <a:r>
              <a:rPr lang="en-US" sz="2200" dirty="0"/>
              <a:t>What are general guidelines when reporting households that received Nominal Payments? </a:t>
            </a:r>
          </a:p>
          <a:p>
            <a:pPr lvl="1"/>
            <a:r>
              <a:rPr lang="en-US" sz="2000" dirty="0"/>
              <a:t>Report the SNAP households that received a nominal LIHEAP benefit.</a:t>
            </a:r>
          </a:p>
          <a:p>
            <a:pPr lvl="1"/>
            <a:endParaRPr lang="en-US" sz="600" dirty="0"/>
          </a:p>
          <a:p>
            <a:pPr lvl="1"/>
            <a:r>
              <a:rPr lang="en-US" sz="2000" dirty="0"/>
              <a:t>Provide a note that includes the number of households served, a program description, and the benefit amount.</a:t>
            </a:r>
          </a:p>
          <a:p>
            <a:pPr marL="320040" lvl="1" indent="0">
              <a:buNone/>
            </a:pPr>
            <a:endParaRPr lang="en-US" sz="600" dirty="0"/>
          </a:p>
          <a:p>
            <a:pPr lvl="1"/>
            <a:r>
              <a:rPr lang="en-US" sz="2000" u="sng" dirty="0"/>
              <a:t>Do NOT </a:t>
            </a:r>
            <a:r>
              <a:rPr lang="en-US" sz="2000" dirty="0"/>
              <a:t>include households that received nominal benefits in the reported number of households that received “Any Type of Assistance.”</a:t>
            </a:r>
          </a:p>
          <a:p>
            <a:pPr lvl="1"/>
            <a:endParaRPr lang="en-US" sz="600" dirty="0"/>
          </a:p>
          <a:p>
            <a:pPr lvl="1"/>
            <a:r>
              <a:rPr lang="en-US" sz="2000" dirty="0"/>
              <a:t>States that provide nominal benefits must indicate that they provide nominal benefits in their Model Plans (Field 1.7a). </a:t>
            </a:r>
          </a:p>
          <a:p>
            <a:pPr lvl="1"/>
            <a:endParaRPr lang="en-US" sz="600" dirty="0"/>
          </a:p>
        </p:txBody>
      </p:sp>
      <p:sp>
        <p:nvSpPr>
          <p:cNvPr id="6" name="TextBox 5">
            <a:extLst>
              <a:ext uri="{FF2B5EF4-FFF2-40B4-BE49-F238E27FC236}">
                <a16:creationId xmlns:a16="http://schemas.microsoft.com/office/drawing/2014/main" id="{05E43934-5D8D-42B6-88C2-CF43FD332DA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7601200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400" dirty="0">
                <a:solidFill>
                  <a:srgbClr val="FFFFFF"/>
                </a:solidFill>
              </a:rPr>
              <a:t>Topic #1 – Nominal Payments</a:t>
            </a:r>
            <a:br>
              <a:rPr lang="en-US" sz="3400" dirty="0">
                <a:solidFill>
                  <a:srgbClr val="FFFFFF"/>
                </a:solidFill>
              </a:rPr>
            </a:br>
            <a:r>
              <a:rPr lang="en-US" sz="2800" i="1" dirty="0">
                <a:solidFill>
                  <a:srgbClr val="FFFFFF"/>
                </a:solidFill>
              </a:rPr>
              <a:t>Reporting Example?</a:t>
            </a:r>
            <a:endParaRPr lang="en-US"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68</a:t>
            </a:fld>
            <a:endParaRPr lang="en-US" dirty="0"/>
          </a:p>
        </p:txBody>
      </p:sp>
      <p:grpSp>
        <p:nvGrpSpPr>
          <p:cNvPr id="5" name="Group 4"/>
          <p:cNvGrpSpPr/>
          <p:nvPr/>
        </p:nvGrpSpPr>
        <p:grpSpPr>
          <a:xfrm>
            <a:off x="952362" y="1619208"/>
            <a:ext cx="7235264" cy="4191000"/>
            <a:chOff x="1253289" y="1559854"/>
            <a:chExt cx="6633411" cy="360323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289" y="1559854"/>
              <a:ext cx="6629400" cy="2930893"/>
            </a:xfrm>
            <a:prstGeom prst="rect">
              <a:avLst/>
            </a:prstGeom>
          </p:spPr>
        </p:pic>
        <p:pic>
          <p:nvPicPr>
            <p:cNvPr id="11" name="Picture 10"/>
            <p:cNvPicPr>
              <a:picLocks noChangeAspect="1"/>
            </p:cNvPicPr>
            <p:nvPr/>
          </p:nvPicPr>
          <p:blipFill>
            <a:blip r:embed="rId3" cstate="print"/>
            <a:stretch>
              <a:fillRect/>
            </a:stretch>
          </p:blipFill>
          <p:spPr>
            <a:xfrm>
              <a:off x="1257300" y="4490747"/>
              <a:ext cx="6629400" cy="672340"/>
            </a:xfrm>
            <a:prstGeom prst="rect">
              <a:avLst/>
            </a:prstGeom>
          </p:spPr>
        </p:pic>
        <p:sp>
          <p:nvSpPr>
            <p:cNvPr id="12" name="Rectangle 11"/>
            <p:cNvSpPr/>
            <p:nvPr/>
          </p:nvSpPr>
          <p:spPr>
            <a:xfrm>
              <a:off x="1264227" y="4803972"/>
              <a:ext cx="6203373" cy="264613"/>
            </a:xfrm>
            <a:prstGeom prst="rect">
              <a:avLst/>
            </a:prstGeom>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rPr>
                <a:t>NYS issued a $21 nominal “Heat &amp; Eat” benefit to 1 household in FY 2018</a:t>
              </a:r>
            </a:p>
          </p:txBody>
        </p:sp>
      </p:grpSp>
      <p:sp>
        <p:nvSpPr>
          <p:cNvPr id="13" name="Rectangle 12"/>
          <p:cNvSpPr/>
          <p:nvPr/>
        </p:nvSpPr>
        <p:spPr>
          <a:xfrm>
            <a:off x="685801" y="4647077"/>
            <a:ext cx="7772398" cy="3811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85800" y="5332800"/>
            <a:ext cx="7772399" cy="4957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425700" y="4702063"/>
            <a:ext cx="304800" cy="307777"/>
          </a:xfrm>
          <a:prstGeom prst="rect">
            <a:avLst/>
          </a:prstGeom>
          <a:noFill/>
        </p:spPr>
        <p:txBody>
          <a:bodyPr wrap="square" rtlCol="0">
            <a:spAutoFit/>
          </a:bodyPr>
          <a:lstStyle/>
          <a:p>
            <a:r>
              <a:rPr lang="en-US" sz="1400" dirty="0">
                <a:solidFill>
                  <a:srgbClr val="000000"/>
                </a:solidFill>
              </a:rPr>
              <a:t>1</a:t>
            </a:r>
          </a:p>
        </p:txBody>
      </p:sp>
      <p:sp>
        <p:nvSpPr>
          <p:cNvPr id="14" name="TextBox 13">
            <a:extLst>
              <a:ext uri="{FF2B5EF4-FFF2-40B4-BE49-F238E27FC236}">
                <a16:creationId xmlns:a16="http://schemas.microsoft.com/office/drawing/2014/main" id="{116223C2-4966-480D-AD4A-F32266BFE0F6}"/>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827090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#1 – Reporting Reminder</a:t>
            </a:r>
            <a:br>
              <a:rPr lang="en-US" sz="3400" dirty="0"/>
            </a:br>
            <a:r>
              <a:rPr lang="en-US" sz="2800" i="1" dirty="0"/>
              <a:t>Reporting Unduplicated Counts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69</a:t>
            </a:fld>
            <a:endParaRPr lang="en-US" dirty="0"/>
          </a:p>
        </p:txBody>
      </p:sp>
      <p:sp>
        <p:nvSpPr>
          <p:cNvPr id="9" name="Content Placeholder 2">
            <a:extLst>
              <a:ext uri="{FF2B5EF4-FFF2-40B4-BE49-F238E27FC236}">
                <a16:creationId xmlns:a16="http://schemas.microsoft.com/office/drawing/2014/main" id="{5A496193-EB3F-43BD-879E-FFBCB9E87911}"/>
              </a:ext>
            </a:extLst>
          </p:cNvPr>
          <p:cNvSpPr>
            <a:spLocks noGrp="1"/>
          </p:cNvSpPr>
          <p:nvPr>
            <p:ph sz="quarter" idx="1"/>
          </p:nvPr>
        </p:nvSpPr>
        <p:spPr>
          <a:xfrm>
            <a:off x="239086" y="1417638"/>
            <a:ext cx="8458200" cy="4610100"/>
          </a:xfrm>
        </p:spPr>
        <p:txBody>
          <a:bodyPr>
            <a:noAutofit/>
          </a:bodyPr>
          <a:lstStyle/>
          <a:p>
            <a:pPr marL="571500" lvl="1" indent="-282575">
              <a:spcBef>
                <a:spcPts val="0"/>
              </a:spcBef>
            </a:pPr>
            <a:endParaRPr lang="en-US" sz="1100" dirty="0"/>
          </a:p>
          <a:p>
            <a:pPr marL="571500" lvl="1" indent="-282575">
              <a:spcBef>
                <a:spcPts val="0"/>
              </a:spcBef>
            </a:pPr>
            <a:r>
              <a:rPr lang="en-US" sz="2000" dirty="0"/>
              <a:t>Grantees should report an </a:t>
            </a:r>
            <a:r>
              <a:rPr lang="en-US" sz="2000" u="sng" dirty="0"/>
              <a:t>unduplicated count </a:t>
            </a:r>
            <a:r>
              <a:rPr lang="en-US" sz="2000" dirty="0"/>
              <a:t>for each data element.</a:t>
            </a:r>
          </a:p>
          <a:p>
            <a:pPr marL="288925" lvl="1" indent="0">
              <a:spcBef>
                <a:spcPts val="0"/>
              </a:spcBef>
              <a:buNone/>
            </a:pPr>
            <a:endParaRPr lang="en-US" sz="1200" dirty="0"/>
          </a:p>
          <a:p>
            <a:pPr marL="571500" lvl="1" indent="-282575">
              <a:spcBef>
                <a:spcPts val="0"/>
              </a:spcBef>
            </a:pPr>
            <a:r>
              <a:rPr lang="en-US" sz="2000" dirty="0"/>
              <a:t>If a household received multiple benefits for the same type of assistance…</a:t>
            </a:r>
          </a:p>
          <a:p>
            <a:pPr marL="1120140" lvl="3" indent="-282575">
              <a:spcBef>
                <a:spcPts val="0"/>
              </a:spcBef>
            </a:pPr>
            <a:r>
              <a:rPr lang="en-US" sz="1600" dirty="0"/>
              <a:t>That households is only counted once when reporting the count of households that received that type of assistance.</a:t>
            </a:r>
          </a:p>
          <a:p>
            <a:pPr marL="571500" lvl="1" indent="-282575">
              <a:spcBef>
                <a:spcPts val="0"/>
              </a:spcBef>
            </a:pPr>
            <a:endParaRPr lang="en-US" sz="1400" dirty="0"/>
          </a:p>
          <a:p>
            <a:pPr marL="571500" lvl="1" indent="-282575">
              <a:spcBef>
                <a:spcPts val="0"/>
              </a:spcBef>
            </a:pPr>
            <a:r>
              <a:rPr lang="en-US" sz="2000" dirty="0"/>
              <a:t>If a household receives more than one time of assistance… </a:t>
            </a:r>
          </a:p>
          <a:p>
            <a:pPr marL="1120140" lvl="3" indent="-282575">
              <a:spcBef>
                <a:spcPts val="0"/>
              </a:spcBef>
            </a:pPr>
            <a:r>
              <a:rPr lang="en-US" sz="1600" dirty="0"/>
              <a:t>That household should be included in the unduplicated count for each type of assistance.</a:t>
            </a:r>
          </a:p>
          <a:p>
            <a:pPr marL="571500" lvl="1" indent="-282575">
              <a:spcBef>
                <a:spcPts val="0"/>
              </a:spcBef>
            </a:pPr>
            <a:endParaRPr lang="en-US" sz="1200" dirty="0"/>
          </a:p>
          <a:p>
            <a:pPr marL="571500" lvl="1" indent="-282575">
              <a:spcBef>
                <a:spcPts val="0"/>
              </a:spcBef>
            </a:pPr>
            <a:r>
              <a:rPr lang="en-US" sz="2000" dirty="0"/>
              <a:t>When you are calculating the number of households that received Bill Payment Assistance or Any Type of LIHEAP Assistance…</a:t>
            </a:r>
          </a:p>
          <a:p>
            <a:pPr marL="1120140" lvl="3" indent="-282575">
              <a:spcBef>
                <a:spcPts val="0"/>
              </a:spcBef>
            </a:pPr>
            <a:r>
              <a:rPr lang="en-US" sz="1600" dirty="0"/>
              <a:t>Each household should only be counted once.</a:t>
            </a:r>
          </a:p>
          <a:p>
            <a:pPr marL="571500" lvl="1" indent="-282575">
              <a:spcBef>
                <a:spcPts val="0"/>
              </a:spcBef>
            </a:pPr>
            <a:endParaRPr lang="en-US" sz="2000" dirty="0"/>
          </a:p>
          <a:p>
            <a:pPr marL="631825" lvl="1" indent="-342900">
              <a:spcBef>
                <a:spcPts val="0"/>
              </a:spcBef>
            </a:pPr>
            <a:endParaRPr lang="en-US" sz="2000" dirty="0"/>
          </a:p>
          <a:p>
            <a:pPr marL="571500" lvl="1" indent="-282575">
              <a:spcBef>
                <a:spcPts val="0"/>
              </a:spcBef>
            </a:pPr>
            <a:endParaRPr lang="en-US" sz="1900" dirty="0"/>
          </a:p>
          <a:p>
            <a:pPr marL="571500" lvl="1" indent="-282575">
              <a:spcBef>
                <a:spcPts val="0"/>
              </a:spcBef>
            </a:pPr>
            <a:endParaRPr lang="en-US" sz="1900" dirty="0"/>
          </a:p>
        </p:txBody>
      </p:sp>
      <p:sp>
        <p:nvSpPr>
          <p:cNvPr id="6" name="TextBox 5">
            <a:extLst>
              <a:ext uri="{FF2B5EF4-FFF2-40B4-BE49-F238E27FC236}">
                <a16:creationId xmlns:a16="http://schemas.microsoft.com/office/drawing/2014/main" id="{6D5583A3-C458-4ECF-A8CA-3143084380D2}"/>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74642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the Household Report</a:t>
            </a:r>
            <a:br>
              <a:rPr lang="en-US" dirty="0"/>
            </a:br>
            <a:r>
              <a:rPr lang="en-US" sz="3600" i="1" dirty="0"/>
              <a:t>History and Purpose</a:t>
            </a:r>
            <a:endParaRPr lang="en-US" i="1" dirty="0"/>
          </a:p>
        </p:txBody>
      </p:sp>
      <p:sp>
        <p:nvSpPr>
          <p:cNvPr id="8" name="Content Placeholder 7"/>
          <p:cNvSpPr>
            <a:spLocks noGrp="1"/>
          </p:cNvSpPr>
          <p:nvPr>
            <p:ph sz="quarter" idx="1"/>
          </p:nvPr>
        </p:nvSpPr>
        <p:spPr>
          <a:xfrm>
            <a:off x="146304" y="1447800"/>
            <a:ext cx="8997696" cy="5029200"/>
          </a:xfrm>
        </p:spPr>
        <p:txBody>
          <a:bodyPr>
            <a:normAutofit/>
          </a:bodyPr>
          <a:lstStyle/>
          <a:p>
            <a:pPr marL="631825" lvl="1" indent="-312738">
              <a:spcBef>
                <a:spcPts val="0"/>
              </a:spcBef>
            </a:pPr>
            <a:r>
              <a:rPr lang="en-US" dirty="0"/>
              <a:t>The Household Report is an annual report that grantees must submit to HHS.</a:t>
            </a:r>
          </a:p>
          <a:p>
            <a:pPr marL="631825" lvl="1" indent="-312738">
              <a:spcBef>
                <a:spcPts val="0"/>
              </a:spcBef>
            </a:pPr>
            <a:endParaRPr lang="en-US" sz="1000" dirty="0"/>
          </a:p>
          <a:p>
            <a:pPr marL="631825" lvl="1" indent="-312738">
              <a:spcBef>
                <a:spcPts val="0"/>
              </a:spcBef>
            </a:pPr>
            <a:r>
              <a:rPr lang="en-US" dirty="0"/>
              <a:t>The Household Report has been submitted by grantees since the 1980s.</a:t>
            </a:r>
          </a:p>
          <a:p>
            <a:pPr marL="631825" lvl="1" indent="-312738">
              <a:spcBef>
                <a:spcPts val="0"/>
              </a:spcBef>
            </a:pPr>
            <a:endParaRPr lang="en-US" sz="1000" dirty="0"/>
          </a:p>
          <a:p>
            <a:pPr marL="631825" lvl="1" indent="-312738">
              <a:spcBef>
                <a:spcPts val="0"/>
              </a:spcBef>
            </a:pPr>
            <a:r>
              <a:rPr lang="en-US" dirty="0"/>
              <a:t>The Report allows OCS to report information to Congress about LIHEAP outcomes, as required by the statute.</a:t>
            </a:r>
          </a:p>
          <a:p>
            <a:pPr marL="320040" lvl="1" indent="0">
              <a:buNone/>
            </a:pPr>
            <a:endParaRPr lang="en-US" sz="700" dirty="0"/>
          </a:p>
          <a:p>
            <a:pPr lvl="1"/>
            <a:r>
              <a:rPr lang="en-US" dirty="0"/>
              <a:t>Data are… </a:t>
            </a:r>
          </a:p>
          <a:p>
            <a:pPr lvl="2"/>
            <a:r>
              <a:rPr lang="en-US" dirty="0"/>
              <a:t>Published in the annual </a:t>
            </a:r>
            <a:r>
              <a:rPr lang="en-US" i="1" dirty="0"/>
              <a:t>LIHEAP Report to Congress</a:t>
            </a:r>
          </a:p>
          <a:p>
            <a:pPr lvl="2"/>
            <a:r>
              <a:rPr lang="en-US" dirty="0"/>
              <a:t>Published in the </a:t>
            </a:r>
            <a:r>
              <a:rPr lang="en-US" dirty="0">
                <a:hlinkClick r:id="rId3"/>
              </a:rPr>
              <a:t>LIHEAP Data Warehouse</a:t>
            </a:r>
            <a:endParaRPr lang="en-US" dirty="0"/>
          </a:p>
          <a:p>
            <a:pPr lvl="2"/>
            <a:r>
              <a:rPr lang="en-US" dirty="0"/>
              <a:t>Used to respond to Congressional and                                                 White House inquiries.  </a:t>
            </a:r>
          </a:p>
          <a:p>
            <a:pPr lvl="1"/>
            <a:endParaRPr lang="en-US" sz="7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7</a:t>
            </a:fld>
            <a:endParaRPr lang="en-US" dirty="0"/>
          </a:p>
        </p:txBody>
      </p:sp>
      <p:sp>
        <p:nvSpPr>
          <p:cNvPr id="6" name="TextBox 5">
            <a:extLst>
              <a:ext uri="{FF2B5EF4-FFF2-40B4-BE49-F238E27FC236}">
                <a16:creationId xmlns:a16="http://schemas.microsoft.com/office/drawing/2014/main" id="{A9E1168E-EA2B-4464-9D18-19602EBADEC7}"/>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1522720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Topic #1 – 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70</a:t>
            </a:fld>
            <a:endParaRPr lang="en-US" dirty="0"/>
          </a:p>
        </p:txBody>
      </p:sp>
      <p:sp>
        <p:nvSpPr>
          <p:cNvPr id="5" name="Content Placeholder 2"/>
          <p:cNvSpPr>
            <a:spLocks noGrp="1"/>
          </p:cNvSpPr>
          <p:nvPr>
            <p:ph idx="1"/>
          </p:nvPr>
        </p:nvSpPr>
        <p:spPr>
          <a:xfrm>
            <a:off x="457200" y="1752600"/>
            <a:ext cx="8229600" cy="2667000"/>
          </a:xfrm>
        </p:spPr>
        <p:txBody>
          <a:bodyPr>
            <a:normAutofit/>
          </a:bodyPr>
          <a:lstStyle/>
          <a:p>
            <a:pPr marL="0" indent="0" algn="ctr">
              <a:buNone/>
            </a:pPr>
            <a:r>
              <a:rPr lang="en-US" dirty="0"/>
              <a:t>Grantee Questions regarding Section I of the Household Report Form?</a:t>
            </a:r>
          </a:p>
        </p:txBody>
      </p:sp>
    </p:spTree>
    <p:extLst>
      <p:ext uri="{BB962C8B-B14F-4D97-AF65-F5344CB8AC3E}">
        <p14:creationId xmlns:p14="http://schemas.microsoft.com/office/powerpoint/2010/main" val="4014034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71</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2166303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fontScale="90000"/>
          </a:bodyPr>
          <a:lstStyle/>
          <a:p>
            <a:r>
              <a:rPr lang="en-US" sz="3400" dirty="0"/>
              <a:t>Section II: </a:t>
            </a:r>
            <a:br>
              <a:rPr lang="en-US" sz="3400" dirty="0"/>
            </a:br>
            <a:r>
              <a:rPr lang="en-US" sz="3400" dirty="0"/>
              <a:t>Number of Assisted Households by Poverty Interval</a:t>
            </a:r>
          </a:p>
        </p:txBody>
      </p:sp>
    </p:spTree>
    <p:extLst>
      <p:ext uri="{BB962C8B-B14F-4D97-AF65-F5344CB8AC3E}">
        <p14:creationId xmlns:p14="http://schemas.microsoft.com/office/powerpoint/2010/main" val="23788402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#2 – </a:t>
            </a:r>
            <a:r>
              <a:rPr lang="en-US" sz="3400" dirty="0">
                <a:solidFill>
                  <a:srgbClr val="FFFFFF"/>
                </a:solidFill>
              </a:rPr>
              <a:t>Section II </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73</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34" y="1828800"/>
            <a:ext cx="8683731" cy="3207191"/>
          </a:xfrm>
          <a:prstGeom prst="rect">
            <a:avLst/>
          </a:prstGeom>
        </p:spPr>
      </p:pic>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4115520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3100" i="1" dirty="0"/>
              <a:t>What information is required?</a:t>
            </a:r>
            <a:endParaRPr lang="en-US" sz="3100" dirty="0">
              <a:solidFill>
                <a:schemeClr val="accent2"/>
              </a:solidFill>
            </a:endParaRPr>
          </a:p>
        </p:txBody>
      </p:sp>
      <p:sp>
        <p:nvSpPr>
          <p:cNvPr id="3" name="Content Placeholder 2"/>
          <p:cNvSpPr>
            <a:spLocks noGrp="1"/>
          </p:cNvSpPr>
          <p:nvPr>
            <p:ph sz="quarter" idx="1"/>
          </p:nvPr>
        </p:nvSpPr>
        <p:spPr>
          <a:xfrm>
            <a:off x="301752" y="1524000"/>
            <a:ext cx="8540495" cy="4800600"/>
          </a:xfrm>
        </p:spPr>
        <p:txBody>
          <a:bodyPr>
            <a:normAutofit/>
          </a:bodyPr>
          <a:lstStyle/>
          <a:p>
            <a:r>
              <a:rPr lang="en-US" sz="2400" dirty="0"/>
              <a:t>What information is reported in Section II? </a:t>
            </a:r>
          </a:p>
          <a:p>
            <a:pPr lvl="1"/>
            <a:r>
              <a:rPr lang="en-US" sz="2200" dirty="0"/>
              <a:t>Provide an </a:t>
            </a:r>
            <a:r>
              <a:rPr lang="en-US" sz="2200" b="1" u="sng" dirty="0"/>
              <a:t>unduplicated count</a:t>
            </a:r>
            <a:r>
              <a:rPr lang="en-US" sz="2200" b="1" dirty="0"/>
              <a:t> </a:t>
            </a:r>
            <a:r>
              <a:rPr lang="en-US" sz="2200" dirty="0"/>
              <a:t>of assisted households by poverty interval for Heating, Cooling, Crisis, and Weatherization Assistance.</a:t>
            </a:r>
          </a:p>
          <a:p>
            <a:pPr lvl="1"/>
            <a:endParaRPr lang="en-US" sz="1050" dirty="0"/>
          </a:p>
          <a:p>
            <a:r>
              <a:rPr lang="en-US" sz="2200" dirty="0"/>
              <a:t>Grantees must report the number of assisted households by poverty interval for each type of assistance reported in Section I. </a:t>
            </a:r>
          </a:p>
          <a:p>
            <a:r>
              <a:rPr lang="en-US" sz="2200" dirty="0"/>
              <a:t>The sum of households reported by poverty interval in Section II for each type of assistance should equal the total households reported for each type of assistance in Section I. </a:t>
            </a:r>
          </a:p>
          <a:p>
            <a:pPr lvl="1"/>
            <a:r>
              <a:rPr lang="en-US" sz="2000" dirty="0"/>
              <a:t>Example on next slide </a:t>
            </a:r>
          </a:p>
          <a:p>
            <a:r>
              <a:rPr lang="en-US" sz="2200" dirty="0"/>
              <a:t>Grantees should confirm reporting is consistent with the income threshold defined in their State Plans. </a:t>
            </a:r>
          </a:p>
          <a:p>
            <a:pPr marL="320040" lvl="1" indent="0">
              <a:buNone/>
            </a:pPr>
            <a:endParaRPr lang="en-US" sz="20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74</a:t>
            </a:fld>
            <a:endParaRPr lang="en-US" dirty="0"/>
          </a:p>
        </p:txBody>
      </p:sp>
      <p:sp>
        <p:nvSpPr>
          <p:cNvPr id="6" name="TextBox 5">
            <a:extLst>
              <a:ext uri="{FF2B5EF4-FFF2-40B4-BE49-F238E27FC236}">
                <a16:creationId xmlns:a16="http://schemas.microsoft.com/office/drawing/2014/main" id="{ED721745-0D3A-46BB-95EA-B689EF6D5E69}"/>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4291194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3100" i="1" dirty="0">
                <a:solidFill>
                  <a:srgbClr val="FFFFFF"/>
                </a:solidFill>
              </a:rPr>
              <a:t>Sum of Poverty Intervals – Example </a:t>
            </a:r>
            <a:r>
              <a:rPr lang="en-US" sz="3400" dirty="0">
                <a:solidFill>
                  <a:srgbClr val="FFFFFF"/>
                </a:solidFill>
              </a:rPr>
              <a:t> </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75</a:t>
            </a:fld>
            <a:endParaRPr lang="en-US" dirty="0"/>
          </a:p>
        </p:txBody>
      </p:sp>
      <p:grpSp>
        <p:nvGrpSpPr>
          <p:cNvPr id="22" name="Group 21"/>
          <p:cNvGrpSpPr/>
          <p:nvPr/>
        </p:nvGrpSpPr>
        <p:grpSpPr>
          <a:xfrm>
            <a:off x="125952" y="2133600"/>
            <a:ext cx="8892095" cy="2421658"/>
            <a:chOff x="23305" y="2563560"/>
            <a:chExt cx="8892095" cy="2421658"/>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2984"/>
            <a:stretch/>
          </p:blipFill>
          <p:spPr>
            <a:xfrm>
              <a:off x="23305" y="2563560"/>
              <a:ext cx="6758495" cy="242165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289" r="1205" b="20299"/>
            <a:stretch/>
          </p:blipFill>
          <p:spPr>
            <a:xfrm>
              <a:off x="7181119" y="2563560"/>
              <a:ext cx="1734281" cy="242165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151361"/>
              <a:ext cx="256054" cy="30482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3151361"/>
              <a:ext cx="256054" cy="30482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151361"/>
              <a:ext cx="256054" cy="30482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3300" y="3151361"/>
              <a:ext cx="256054" cy="304826"/>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1600" y="3151361"/>
              <a:ext cx="256054" cy="304826"/>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5800" y="3094418"/>
              <a:ext cx="377985" cy="304826"/>
            </a:xfrm>
            <a:prstGeom prst="rect">
              <a:avLst/>
            </a:prstGeom>
          </p:spPr>
        </p:pic>
        <p:cxnSp>
          <p:nvCxnSpPr>
            <p:cNvPr id="20" name="Straight Arrow Connector 19"/>
            <p:cNvCxnSpPr/>
            <p:nvPr/>
          </p:nvCxnSpPr>
          <p:spPr>
            <a:xfrm>
              <a:off x="6629400" y="3246831"/>
              <a:ext cx="551719"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8765B761-2322-46BE-83B8-CB7187B9D4D8}"/>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
        <p:nvSpPr>
          <p:cNvPr id="19" name="TextBox 18">
            <a:extLst>
              <a:ext uri="{FF2B5EF4-FFF2-40B4-BE49-F238E27FC236}">
                <a16:creationId xmlns:a16="http://schemas.microsoft.com/office/drawing/2014/main" id="{F228793A-3FB9-41B2-B0E0-3D630D61E9A9}"/>
              </a:ext>
            </a:extLst>
          </p:cNvPr>
          <p:cNvSpPr txBox="1"/>
          <p:nvPr/>
        </p:nvSpPr>
        <p:spPr>
          <a:xfrm>
            <a:off x="7309451" y="1725821"/>
            <a:ext cx="1734281" cy="338554"/>
          </a:xfrm>
          <a:prstGeom prst="rect">
            <a:avLst/>
          </a:prstGeom>
          <a:noFill/>
        </p:spPr>
        <p:txBody>
          <a:bodyPr wrap="square" rtlCol="0">
            <a:spAutoFit/>
          </a:bodyPr>
          <a:lstStyle/>
          <a:p>
            <a:r>
              <a:rPr lang="en-US" sz="1600" dirty="0">
                <a:solidFill>
                  <a:schemeClr val="tx2">
                    <a:lumMod val="50000"/>
                  </a:schemeClr>
                </a:solidFill>
              </a:rPr>
              <a:t>From Section I</a:t>
            </a:r>
          </a:p>
        </p:txBody>
      </p:sp>
    </p:spTree>
    <p:extLst>
      <p:ext uri="{BB962C8B-B14F-4D97-AF65-F5344CB8AC3E}">
        <p14:creationId xmlns:p14="http://schemas.microsoft.com/office/powerpoint/2010/main" val="1274237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3100" i="1" dirty="0"/>
              <a:t>How was income eligibility determined?</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610100"/>
          </a:xfrm>
        </p:spPr>
        <p:txBody>
          <a:bodyPr>
            <a:normAutofit/>
          </a:bodyPr>
          <a:lstStyle/>
          <a:p>
            <a:r>
              <a:rPr lang="en-US" sz="2400" dirty="0"/>
              <a:t>How did grantees determine which households were eligible for LIHEAP assistance? </a:t>
            </a:r>
          </a:p>
          <a:p>
            <a:pPr lvl="1"/>
            <a:r>
              <a:rPr lang="en-US" sz="2200" dirty="0"/>
              <a:t>When determining eligibility for FY 2018, grantees had a few options:</a:t>
            </a:r>
          </a:p>
          <a:p>
            <a:pPr marL="1051560" lvl="2" indent="-457200">
              <a:buFont typeface="+mj-lt"/>
              <a:buAutoNum type="arabicPeriod"/>
            </a:pPr>
            <a:r>
              <a:rPr lang="en-US" dirty="0"/>
              <a:t>Use the FY 2017 HHS Poverty Guidelines.</a:t>
            </a:r>
          </a:p>
          <a:p>
            <a:pPr marL="1051560" lvl="2" indent="-457200">
              <a:buFont typeface="+mj-lt"/>
              <a:buAutoNum type="arabicPeriod"/>
            </a:pPr>
            <a:r>
              <a:rPr lang="en-US" dirty="0"/>
              <a:t>Use the FY 2018 State Median Income (SMI). </a:t>
            </a:r>
          </a:p>
          <a:p>
            <a:pPr marL="1051560" lvl="2" indent="-457200">
              <a:buFont typeface="+mj-lt"/>
              <a:buAutoNum type="arabicPeriod"/>
            </a:pPr>
            <a:r>
              <a:rPr lang="en-US" dirty="0"/>
              <a:t>If a program component began after the start of the calendar year, use the FY 2018 HHS Poverty Guidelines. </a:t>
            </a:r>
          </a:p>
          <a:p>
            <a:pPr marL="1051560" lvl="2" indent="-457200">
              <a:buFont typeface="+mj-lt"/>
              <a:buAutoNum type="arabicPeriod"/>
            </a:pPr>
            <a:r>
              <a:rPr lang="en-US" dirty="0"/>
              <a:t>Switch to the FY 2018 HHS Poverty Guidelines when these guidelines came into effect (mid-year). </a:t>
            </a:r>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76</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543908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2900" i="1" dirty="0"/>
              <a:t>Which income guidelines are used for reporting?</a:t>
            </a:r>
            <a:endParaRPr lang="en-US" sz="2900" dirty="0">
              <a:solidFill>
                <a:schemeClr val="accent2"/>
              </a:solidFill>
            </a:endParaRPr>
          </a:p>
        </p:txBody>
      </p:sp>
      <p:sp>
        <p:nvSpPr>
          <p:cNvPr id="3" name="Content Placeholder 2"/>
          <p:cNvSpPr>
            <a:spLocks noGrp="1"/>
          </p:cNvSpPr>
          <p:nvPr>
            <p:ph sz="quarter" idx="1"/>
          </p:nvPr>
        </p:nvSpPr>
        <p:spPr>
          <a:xfrm>
            <a:off x="76200" y="1524000"/>
            <a:ext cx="8915400" cy="4487779"/>
          </a:xfrm>
        </p:spPr>
        <p:txBody>
          <a:bodyPr>
            <a:normAutofit fontScale="92500" lnSpcReduction="20000"/>
          </a:bodyPr>
          <a:lstStyle/>
          <a:p>
            <a:r>
              <a:rPr lang="en-US" sz="2400" dirty="0"/>
              <a:t>Since grantees can use different income guidelines in determining eligibility, how should households be reported in Section II? </a:t>
            </a:r>
          </a:p>
          <a:p>
            <a:endParaRPr lang="en-US" sz="1200" dirty="0"/>
          </a:p>
          <a:p>
            <a:pPr lvl="1"/>
            <a:r>
              <a:rPr lang="en-US" sz="2200" dirty="0"/>
              <a:t>Report households in Section II according to the income standard used at the beginning of the fiscal year: </a:t>
            </a:r>
            <a:r>
              <a:rPr lang="en-US" sz="2200" b="1" u="sng" dirty="0"/>
              <a:t>t</a:t>
            </a:r>
            <a:r>
              <a:rPr lang="en-US" sz="2200" b="1" u="sng" dirty="0">
                <a:sym typeface="Wingdings" panose="05000000000000000000" pitchFamily="2" charset="2"/>
              </a:rPr>
              <a:t>he</a:t>
            </a:r>
            <a:r>
              <a:rPr lang="en-US" sz="2200" b="1" i="1" u="sng" dirty="0">
                <a:sym typeface="Wingdings" panose="05000000000000000000" pitchFamily="2" charset="2"/>
              </a:rPr>
              <a:t> 2017 HHS Poverty Guidelines</a:t>
            </a:r>
            <a:r>
              <a:rPr lang="en-US" sz="2200" b="1" i="1" u="sng" dirty="0"/>
              <a:t> </a:t>
            </a:r>
          </a:p>
          <a:p>
            <a:pPr lvl="1"/>
            <a:endParaRPr lang="en-US" sz="1300" dirty="0"/>
          </a:p>
          <a:p>
            <a:pPr lvl="1"/>
            <a:r>
              <a:rPr lang="en-US" sz="2200" dirty="0"/>
              <a:t>They are available here: </a:t>
            </a:r>
            <a:r>
              <a:rPr lang="en-US" sz="1800" dirty="0">
                <a:hlinkClick r:id="rId2"/>
              </a:rPr>
              <a:t>https://www.acf.hhs.gov/ocs/resource/liheap-im-2017-02-fy-2017-hhs-federal-poverty-guidelines</a:t>
            </a:r>
            <a:endParaRPr lang="en-US" sz="1800" dirty="0"/>
          </a:p>
          <a:p>
            <a:pPr marL="594360" lvl="2" indent="0">
              <a:buNone/>
            </a:pPr>
            <a:endParaRPr lang="en-US" sz="600" dirty="0"/>
          </a:p>
          <a:p>
            <a:r>
              <a:rPr lang="en-US" sz="2200" dirty="0"/>
              <a:t>If grantees changed the income guidelines they were using mid-year (i.e. used FY 2018 HHS PG after they came into effect rather than use FY 2017 HHS PG), grantees might serve some households over the original income threshold indicated in their Model Plan.</a:t>
            </a:r>
          </a:p>
          <a:p>
            <a:endParaRPr lang="en-US" sz="2200" dirty="0"/>
          </a:p>
          <a:p>
            <a:r>
              <a:rPr lang="en-US" sz="2200" dirty="0"/>
              <a:t>If some households are over the income threshold indicated in your Model Plan for this reason, add a note explaining this. </a:t>
            </a:r>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77</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67855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2900" i="1" dirty="0">
                <a:solidFill>
                  <a:srgbClr val="FFFFFF"/>
                </a:solidFill>
              </a:rPr>
              <a:t>Steps to Assign each Household to a</a:t>
            </a:r>
            <a:r>
              <a:rPr lang="en-US" sz="2900" i="1" dirty="0"/>
              <a:t> Poverty Interval</a:t>
            </a:r>
            <a:endParaRPr lang="en-US" sz="2900" dirty="0">
              <a:solidFill>
                <a:schemeClr val="accent2"/>
              </a:solidFill>
            </a:endParaRPr>
          </a:p>
        </p:txBody>
      </p:sp>
      <p:sp>
        <p:nvSpPr>
          <p:cNvPr id="3" name="Content Placeholder 2"/>
          <p:cNvSpPr>
            <a:spLocks noGrp="1"/>
          </p:cNvSpPr>
          <p:nvPr>
            <p:ph sz="quarter" idx="1"/>
          </p:nvPr>
        </p:nvSpPr>
        <p:spPr>
          <a:xfrm>
            <a:off x="146304" y="1524000"/>
            <a:ext cx="8845296" cy="5134110"/>
          </a:xfrm>
        </p:spPr>
        <p:txBody>
          <a:bodyPr>
            <a:normAutofit/>
          </a:bodyPr>
          <a:lstStyle/>
          <a:p>
            <a:r>
              <a:rPr lang="en-US" sz="2400" dirty="0"/>
              <a:t>4-step process:</a:t>
            </a:r>
          </a:p>
          <a:p>
            <a:pPr marL="777240" lvl="1" indent="-457200">
              <a:buFont typeface="+mj-lt"/>
              <a:buAutoNum type="arabicPeriod"/>
            </a:pPr>
            <a:endParaRPr lang="en-US" sz="1200" dirty="0"/>
          </a:p>
          <a:p>
            <a:pPr marL="777240" lvl="1" indent="-457200">
              <a:buFont typeface="+mj-lt"/>
              <a:buAutoNum type="arabicPeriod"/>
            </a:pPr>
            <a:r>
              <a:rPr lang="en-US" sz="2200" dirty="0"/>
              <a:t>For each household you assist with LIHEAP…</a:t>
            </a:r>
          </a:p>
          <a:p>
            <a:pPr lvl="2"/>
            <a:r>
              <a:rPr lang="en-US" sz="1800" dirty="0"/>
              <a:t>Collect the household's </a:t>
            </a:r>
            <a:r>
              <a:rPr lang="en-US" sz="1800" u="sng" dirty="0"/>
              <a:t>gross income</a:t>
            </a:r>
            <a:r>
              <a:rPr lang="en-US" sz="1800" dirty="0"/>
              <a:t>.</a:t>
            </a:r>
          </a:p>
          <a:p>
            <a:pPr lvl="2"/>
            <a:r>
              <a:rPr lang="en-US" sz="1800" dirty="0"/>
              <a:t>Collect the number of members in that household. </a:t>
            </a:r>
          </a:p>
          <a:p>
            <a:pPr marL="777240" lvl="1" indent="-457200">
              <a:buFont typeface="+mj-lt"/>
              <a:buAutoNum type="arabicPeriod"/>
            </a:pPr>
            <a:r>
              <a:rPr lang="en-US" sz="2000" dirty="0"/>
              <a:t>If the income amount you collect represents less than one year, convert the gross income to be annual gross income.</a:t>
            </a:r>
          </a:p>
          <a:p>
            <a:pPr marL="777240" lvl="1" indent="-457200">
              <a:buFont typeface="+mj-lt"/>
              <a:buAutoNum type="arabicPeriod"/>
            </a:pPr>
            <a:r>
              <a:rPr lang="en-US" sz="2000" dirty="0"/>
              <a:t>Divide the assisted household's gross income by the dollar amount equal to 100% of the </a:t>
            </a:r>
            <a:r>
              <a:rPr lang="en-US" sz="2000" u="sng" dirty="0"/>
              <a:t>2017 HHS Poverty Guidelines </a:t>
            </a:r>
            <a:r>
              <a:rPr lang="en-US" sz="2000" dirty="0"/>
              <a:t>for that household size.</a:t>
            </a:r>
          </a:p>
          <a:p>
            <a:pPr marL="777240" lvl="1" indent="-457200">
              <a:buFont typeface="+mj-lt"/>
              <a:buAutoNum type="arabicPeriod"/>
            </a:pPr>
            <a:r>
              <a:rPr lang="en-US" sz="2000" dirty="0"/>
              <a:t>Multiply the result by 100 and round to the nearest whole number percent.</a:t>
            </a:r>
          </a:p>
          <a:p>
            <a:pPr marL="342900" indent="-342900">
              <a:buFont typeface="+mj-lt"/>
              <a:buAutoNum type="arabicPeriod"/>
            </a:pPr>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78</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4076616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2900" i="1" dirty="0">
                <a:solidFill>
                  <a:srgbClr val="FFFFFF"/>
                </a:solidFill>
              </a:rPr>
              <a:t>Example of how to assign Poverty Interval</a:t>
            </a:r>
            <a:endParaRPr lang="en-US" sz="2900" dirty="0">
              <a:solidFill>
                <a:schemeClr val="accent2"/>
              </a:solidFill>
            </a:endParaRPr>
          </a:p>
        </p:txBody>
      </p:sp>
      <p:sp>
        <p:nvSpPr>
          <p:cNvPr id="3" name="Content Placeholder 2"/>
          <p:cNvSpPr>
            <a:spLocks noGrp="1"/>
          </p:cNvSpPr>
          <p:nvPr>
            <p:ph sz="quarter" idx="1"/>
          </p:nvPr>
        </p:nvSpPr>
        <p:spPr>
          <a:xfrm>
            <a:off x="304800" y="1524000"/>
            <a:ext cx="8686800" cy="4487779"/>
          </a:xfrm>
        </p:spPr>
        <p:txBody>
          <a:bodyPr>
            <a:normAutofit fontScale="92500" lnSpcReduction="20000"/>
          </a:bodyPr>
          <a:lstStyle/>
          <a:p>
            <a:pPr marL="0" indent="0">
              <a:buNone/>
            </a:pPr>
            <a:r>
              <a:rPr lang="en-US" sz="1900" dirty="0"/>
              <a:t>A household in Arizona received heating assistance in FY 2018.</a:t>
            </a:r>
          </a:p>
          <a:p>
            <a:r>
              <a:rPr lang="en-US" sz="1900" dirty="0"/>
              <a:t>The annual gross income was $26,549.</a:t>
            </a:r>
          </a:p>
          <a:p>
            <a:r>
              <a:rPr lang="en-US" sz="1900" dirty="0"/>
              <a:t>The number of members in that household was three.</a:t>
            </a:r>
          </a:p>
          <a:p>
            <a:pPr marL="0" indent="0">
              <a:buNone/>
            </a:pPr>
            <a:endParaRPr lang="en-US" sz="1500" dirty="0"/>
          </a:p>
          <a:p>
            <a:r>
              <a:rPr lang="en-US" sz="1900" dirty="0"/>
              <a:t>According to the 2017 HHS Poverty Guidelines for Arizona, $20,420 represents 100% of the HHS Poverty Guidelines for a three-person household. </a:t>
            </a:r>
          </a:p>
          <a:p>
            <a:endParaRPr lang="en-US" sz="1200" dirty="0"/>
          </a:p>
          <a:p>
            <a:r>
              <a:rPr lang="en-US" sz="1900" dirty="0"/>
              <a:t>Divide the household’s income of $26,539 by $20,420. The result is 1.2997.  </a:t>
            </a:r>
          </a:p>
          <a:p>
            <a:endParaRPr lang="en-US" sz="1200" dirty="0"/>
          </a:p>
          <a:p>
            <a:r>
              <a:rPr lang="en-US" sz="1900" dirty="0"/>
              <a:t>Multiply by 100 = 129.97% </a:t>
            </a:r>
          </a:p>
          <a:p>
            <a:endParaRPr lang="en-US" sz="1900" dirty="0"/>
          </a:p>
          <a:p>
            <a:r>
              <a:rPr lang="en-US" sz="1900" dirty="0"/>
              <a:t>Rounding off to the nearest whole percent = 130% of the 2017 HHS Poverty Guidelines. </a:t>
            </a:r>
          </a:p>
          <a:p>
            <a:endParaRPr lang="en-US" sz="1900" dirty="0"/>
          </a:p>
          <a:p>
            <a:r>
              <a:rPr lang="en-US" sz="1900" b="1" dirty="0"/>
              <a:t>That household is classified as being within the interval of “126% -150% poverty” for heating assistance.</a:t>
            </a:r>
          </a:p>
          <a:p>
            <a:pPr marL="0" indent="0">
              <a:buNone/>
            </a:pPr>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79</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84062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the Household Report</a:t>
            </a:r>
            <a:br>
              <a:rPr lang="en-US" dirty="0"/>
            </a:br>
            <a:r>
              <a:rPr lang="en-US" sz="3600" i="1" dirty="0"/>
              <a:t>Data and Requirements </a:t>
            </a:r>
            <a:endParaRPr lang="en-US" dirty="0"/>
          </a:p>
        </p:txBody>
      </p:sp>
      <p:sp>
        <p:nvSpPr>
          <p:cNvPr id="8" name="Content Placeholder 7"/>
          <p:cNvSpPr>
            <a:spLocks noGrp="1"/>
          </p:cNvSpPr>
          <p:nvPr>
            <p:ph sz="quarter" idx="1"/>
          </p:nvPr>
        </p:nvSpPr>
        <p:spPr>
          <a:xfrm>
            <a:off x="146304" y="1447800"/>
            <a:ext cx="8997696" cy="5029200"/>
          </a:xfrm>
        </p:spPr>
        <p:txBody>
          <a:bodyPr>
            <a:normAutofit lnSpcReduction="10000"/>
          </a:bodyPr>
          <a:lstStyle/>
          <a:p>
            <a:pPr marL="320040" lvl="1" indent="0">
              <a:buNone/>
            </a:pPr>
            <a:endParaRPr lang="en-US" dirty="0"/>
          </a:p>
          <a:p>
            <a:pPr lvl="1"/>
            <a:r>
              <a:rPr lang="en-US" dirty="0"/>
              <a:t>Two main types of data need to be reported:</a:t>
            </a:r>
          </a:p>
          <a:p>
            <a:pPr lvl="2"/>
            <a:r>
              <a:rPr lang="en-US" dirty="0"/>
              <a:t>Information on households </a:t>
            </a:r>
            <a:r>
              <a:rPr lang="en-US" b="1" u="sng" dirty="0"/>
              <a:t>that received</a:t>
            </a:r>
            <a:r>
              <a:rPr lang="en-US" dirty="0"/>
              <a:t> LIHEAP assistance</a:t>
            </a:r>
          </a:p>
          <a:p>
            <a:pPr lvl="2"/>
            <a:r>
              <a:rPr lang="en-US" dirty="0"/>
              <a:t>Information on households </a:t>
            </a:r>
            <a:r>
              <a:rPr lang="en-US" b="1" u="sng" dirty="0"/>
              <a:t>that applied</a:t>
            </a:r>
            <a:r>
              <a:rPr lang="en-US" i="1" dirty="0"/>
              <a:t> </a:t>
            </a:r>
            <a:r>
              <a:rPr lang="en-US" dirty="0"/>
              <a:t>for LIHEAP assistance.</a:t>
            </a:r>
          </a:p>
          <a:p>
            <a:pPr marL="320040" lvl="1" indent="0">
              <a:buNone/>
            </a:pPr>
            <a:endParaRPr lang="en-US" dirty="0"/>
          </a:p>
          <a:p>
            <a:pPr lvl="1"/>
            <a:r>
              <a:rPr lang="en-US" dirty="0"/>
              <a:t>Two versions of the Report: </a:t>
            </a:r>
          </a:p>
          <a:p>
            <a:pPr lvl="2"/>
            <a:r>
              <a:rPr lang="en-US" dirty="0"/>
              <a:t>a </a:t>
            </a:r>
            <a:r>
              <a:rPr lang="en-US" i="1" dirty="0"/>
              <a:t>Long Form </a:t>
            </a:r>
            <a:r>
              <a:rPr lang="en-US" dirty="0"/>
              <a:t>for state &amp; select territory grantees</a:t>
            </a:r>
          </a:p>
          <a:p>
            <a:pPr lvl="2"/>
            <a:r>
              <a:rPr lang="en-US" dirty="0"/>
              <a:t>a </a:t>
            </a:r>
            <a:r>
              <a:rPr lang="en-US" i="1" dirty="0"/>
              <a:t>Short Form </a:t>
            </a:r>
            <a:r>
              <a:rPr lang="en-US" dirty="0"/>
              <a:t>for tribal grantees.</a:t>
            </a:r>
          </a:p>
          <a:p>
            <a:pPr marL="631825" lvl="1" indent="-312738">
              <a:spcBef>
                <a:spcPts val="0"/>
              </a:spcBef>
            </a:pPr>
            <a:endParaRPr lang="en-US" dirty="0"/>
          </a:p>
          <a:p>
            <a:pPr marL="631825" lvl="1" indent="-312738">
              <a:spcBef>
                <a:spcPts val="0"/>
              </a:spcBef>
            </a:pPr>
            <a:r>
              <a:rPr lang="en-US" dirty="0"/>
              <a:t>When is it due?</a:t>
            </a:r>
          </a:p>
          <a:p>
            <a:pPr marL="906145" lvl="2" indent="-312738">
              <a:spcBef>
                <a:spcPts val="0"/>
              </a:spcBef>
            </a:pPr>
            <a:r>
              <a:rPr lang="en-US" dirty="0"/>
              <a:t>Grantees must submit </a:t>
            </a:r>
            <a:r>
              <a:rPr lang="en-US" u="sng" dirty="0"/>
              <a:t>preliminary</a:t>
            </a:r>
            <a:r>
              <a:rPr lang="en-US" dirty="0"/>
              <a:t> data in September as part of their application for LIHEAP funds. Data can be estimated.</a:t>
            </a:r>
          </a:p>
          <a:p>
            <a:pPr marL="906145" lvl="2" indent="-312738">
              <a:spcBef>
                <a:spcPts val="0"/>
              </a:spcBef>
            </a:pPr>
            <a:r>
              <a:rPr lang="en-US" dirty="0"/>
              <a:t>Grantees must submit </a:t>
            </a:r>
            <a:r>
              <a:rPr lang="en-US" u="sng" dirty="0"/>
              <a:t>final non-estimated </a:t>
            </a:r>
            <a:r>
              <a:rPr lang="en-US" dirty="0"/>
              <a:t>data by the specified due date (generally in December).</a:t>
            </a:r>
          </a:p>
          <a:p>
            <a:pPr lvl="1"/>
            <a:endParaRPr lang="en-US" sz="700" dirty="0"/>
          </a:p>
          <a:p>
            <a:pPr lvl="1"/>
            <a:endParaRPr lang="en-US" sz="7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8</a:t>
            </a:fld>
            <a:endParaRPr lang="en-US" dirty="0"/>
          </a:p>
        </p:txBody>
      </p:sp>
      <p:sp>
        <p:nvSpPr>
          <p:cNvPr id="9" name="TextBox 8">
            <a:extLst>
              <a:ext uri="{FF2B5EF4-FFF2-40B4-BE49-F238E27FC236}">
                <a16:creationId xmlns:a16="http://schemas.microsoft.com/office/drawing/2014/main" id="{1171172A-C356-4444-9A55-F8353E1638C6}"/>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355159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#2 – </a:t>
            </a:r>
            <a:r>
              <a:rPr lang="en-US" sz="3400" dirty="0">
                <a:solidFill>
                  <a:srgbClr val="FFFFFF"/>
                </a:solidFill>
              </a:rPr>
              <a:t>Section II Reporting Requirements</a:t>
            </a:r>
            <a:br>
              <a:rPr lang="en-US" sz="3400" dirty="0">
                <a:solidFill>
                  <a:srgbClr val="FFFFFF"/>
                </a:solidFill>
              </a:rPr>
            </a:br>
            <a:r>
              <a:rPr lang="en-US" sz="3100" i="1" dirty="0"/>
              <a:t>Reporting Households with Missing Income</a:t>
            </a:r>
            <a:endParaRPr lang="en-US" sz="3100" dirty="0">
              <a:solidFill>
                <a:schemeClr val="accent2"/>
              </a:solidFill>
            </a:endParaRPr>
          </a:p>
        </p:txBody>
      </p:sp>
      <p:sp>
        <p:nvSpPr>
          <p:cNvPr id="3" name="Content Placeholder 2"/>
          <p:cNvSpPr>
            <a:spLocks noGrp="1"/>
          </p:cNvSpPr>
          <p:nvPr>
            <p:ph sz="quarter" idx="1"/>
          </p:nvPr>
        </p:nvSpPr>
        <p:spPr>
          <a:xfrm>
            <a:off x="379476" y="1610544"/>
            <a:ext cx="8385047" cy="4724400"/>
          </a:xfrm>
        </p:spPr>
        <p:txBody>
          <a:bodyPr>
            <a:normAutofit/>
          </a:bodyPr>
          <a:lstStyle/>
          <a:p>
            <a:r>
              <a:rPr lang="en-US" sz="2200" dirty="0"/>
              <a:t>In general, there should not be households missing income information.</a:t>
            </a:r>
          </a:p>
          <a:p>
            <a:pPr lvl="1"/>
            <a:endParaRPr lang="en-US" sz="800" dirty="0"/>
          </a:p>
          <a:p>
            <a:r>
              <a:rPr lang="en-US" sz="2200" dirty="0"/>
              <a:t>In rare instances when income information is missing, follow the guidance below:</a:t>
            </a:r>
          </a:p>
          <a:p>
            <a:pPr lvl="1"/>
            <a:r>
              <a:rPr lang="en-US" sz="2200" dirty="0"/>
              <a:t>Report these households in the highest poverty interval in Section II. Missing income information must be reported so the sum of households reported by poverty interval in Section II equals the total households reported in Section I. </a:t>
            </a:r>
          </a:p>
          <a:p>
            <a:pPr lvl="1"/>
            <a:r>
              <a:rPr lang="en-US" sz="2200" dirty="0"/>
              <a:t>Add a note explaining the number of households that were missing income information, what type of assistance these households received, and the poverty interval these households were included in. </a:t>
            </a:r>
          </a:p>
          <a:p>
            <a:pPr lvl="1"/>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80</a:t>
            </a:fld>
            <a:endParaRPr lang="en-US" dirty="0"/>
          </a:p>
        </p:txBody>
      </p:sp>
      <p:sp>
        <p:nvSpPr>
          <p:cNvPr id="9" name="TextBox 8"/>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776289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Topic #2 – 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81</a:t>
            </a:fld>
            <a:endParaRPr lang="en-US" dirty="0"/>
          </a:p>
        </p:txBody>
      </p:sp>
      <p:sp>
        <p:nvSpPr>
          <p:cNvPr id="5" name="Content Placeholder 2"/>
          <p:cNvSpPr>
            <a:spLocks noGrp="1"/>
          </p:cNvSpPr>
          <p:nvPr>
            <p:ph idx="1"/>
          </p:nvPr>
        </p:nvSpPr>
        <p:spPr>
          <a:xfrm>
            <a:off x="457200" y="1752600"/>
            <a:ext cx="8229600" cy="2667000"/>
          </a:xfrm>
        </p:spPr>
        <p:txBody>
          <a:bodyPr>
            <a:normAutofit/>
          </a:bodyPr>
          <a:lstStyle/>
          <a:p>
            <a:pPr marL="0" indent="0" algn="ctr">
              <a:buNone/>
            </a:pPr>
            <a:r>
              <a:rPr lang="en-US" dirty="0"/>
              <a:t>Grantee Questions regarding Section II of the Household Report Form?</a:t>
            </a:r>
          </a:p>
        </p:txBody>
      </p:sp>
    </p:spTree>
    <p:extLst>
      <p:ext uri="{BB962C8B-B14F-4D97-AF65-F5344CB8AC3E}">
        <p14:creationId xmlns:p14="http://schemas.microsoft.com/office/powerpoint/2010/main" val="2727967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82</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32485163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fontScale="90000"/>
          </a:bodyPr>
          <a:lstStyle/>
          <a:p>
            <a:r>
              <a:rPr lang="en-US" sz="3400" dirty="0"/>
              <a:t>Section III: </a:t>
            </a:r>
            <a:br>
              <a:rPr lang="en-US" sz="3400" dirty="0"/>
            </a:br>
            <a:r>
              <a:rPr lang="en-US" sz="3400" dirty="0"/>
              <a:t>Number of Assisted Households by Vulnerable Population</a:t>
            </a:r>
          </a:p>
        </p:txBody>
      </p:sp>
    </p:spTree>
    <p:extLst>
      <p:ext uri="{BB962C8B-B14F-4D97-AF65-F5344CB8AC3E}">
        <p14:creationId xmlns:p14="http://schemas.microsoft.com/office/powerpoint/2010/main" val="2696128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#3 – </a:t>
            </a:r>
            <a:r>
              <a:rPr lang="en-US" sz="3400" dirty="0">
                <a:solidFill>
                  <a:srgbClr val="FFFFFF"/>
                </a:solidFill>
              </a:rPr>
              <a:t>Section </a:t>
            </a:r>
            <a:r>
              <a:rPr lang="en-US" sz="3400" dirty="0">
                <a:solidFill>
                  <a:schemeClr val="accent2"/>
                </a:solidFill>
              </a:rPr>
              <a:t>III</a:t>
            </a:r>
          </a:p>
        </p:txBody>
      </p:sp>
      <p:sp>
        <p:nvSpPr>
          <p:cNvPr id="5" name="Slide Number Placeholder 4"/>
          <p:cNvSpPr>
            <a:spLocks noGrp="1"/>
          </p:cNvSpPr>
          <p:nvPr>
            <p:ph type="sldNum" sz="quarter" idx="12"/>
          </p:nvPr>
        </p:nvSpPr>
        <p:spPr/>
        <p:txBody>
          <a:bodyPr/>
          <a:lstStyle/>
          <a:p>
            <a:fld id="{232540F5-BE53-4980-ABDE-DC5A5DE073AE}" type="slidenum">
              <a:rPr lang="en-US" smtClean="0"/>
              <a:pPr/>
              <a:t>84</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28800"/>
            <a:ext cx="8329347" cy="3076305"/>
          </a:xfrm>
          <a:prstGeom prst="rect">
            <a:avLst/>
          </a:prstGeom>
        </p:spPr>
      </p:pic>
      <p:sp>
        <p:nvSpPr>
          <p:cNvPr id="8" name="TextBox 7"/>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526000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III Reporting Requirements</a:t>
            </a:r>
            <a:br>
              <a:rPr lang="en-US" sz="3400" dirty="0">
                <a:solidFill>
                  <a:srgbClr val="FFFFFF"/>
                </a:solidFill>
              </a:rPr>
            </a:br>
            <a:r>
              <a:rPr lang="en-US" sz="3100" i="1" dirty="0"/>
              <a:t>Vulnerable Households</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610100"/>
          </a:xfrm>
        </p:spPr>
        <p:txBody>
          <a:bodyPr>
            <a:normAutofit/>
          </a:bodyPr>
          <a:lstStyle/>
          <a:p>
            <a:r>
              <a:rPr lang="en-US" sz="2400" dirty="0"/>
              <a:t>Which households are considered vulnerable households?</a:t>
            </a:r>
          </a:p>
          <a:p>
            <a:pPr lvl="1"/>
            <a:endParaRPr lang="en-US" sz="600" dirty="0"/>
          </a:p>
          <a:p>
            <a:pPr lvl="1"/>
            <a:r>
              <a:rPr lang="en-US" sz="2200" dirty="0"/>
              <a:t>The LIHEAP Statute specifies three separate vulnerability groups</a:t>
            </a:r>
          </a:p>
          <a:p>
            <a:pPr marL="320040" lvl="1" indent="0">
              <a:buNone/>
            </a:pPr>
            <a:endParaRPr lang="en-US" sz="600" dirty="0"/>
          </a:p>
          <a:p>
            <a:pPr lvl="2"/>
            <a:r>
              <a:rPr lang="en-US" dirty="0"/>
              <a:t>Households with one or more elderly members </a:t>
            </a:r>
          </a:p>
          <a:p>
            <a:pPr marL="594360" lvl="2" indent="0">
              <a:buNone/>
            </a:pPr>
            <a:endParaRPr lang="en-US" sz="600" dirty="0"/>
          </a:p>
          <a:p>
            <a:pPr lvl="2"/>
            <a:r>
              <a:rPr lang="en-US" dirty="0"/>
              <a:t>Households with one or more disabled members </a:t>
            </a:r>
          </a:p>
          <a:p>
            <a:pPr lvl="2"/>
            <a:endParaRPr lang="en-US" sz="600" dirty="0"/>
          </a:p>
          <a:p>
            <a:pPr lvl="2"/>
            <a:r>
              <a:rPr lang="en-US" dirty="0"/>
              <a:t>Households with one or more young children </a:t>
            </a:r>
          </a:p>
          <a:p>
            <a:pPr lvl="1"/>
            <a:endParaRPr lang="en-US" sz="20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85</a:t>
            </a:fld>
            <a:endParaRPr lang="en-US" dirty="0"/>
          </a:p>
        </p:txBody>
      </p:sp>
      <p:sp>
        <p:nvSpPr>
          <p:cNvPr id="6" name="TextBox 5">
            <a:extLst>
              <a:ext uri="{FF2B5EF4-FFF2-40B4-BE49-F238E27FC236}">
                <a16:creationId xmlns:a16="http://schemas.microsoft.com/office/drawing/2014/main" id="{88E1527C-8DFC-4525-9D63-B271A607D81D}"/>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26850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III Reporting Requirements</a:t>
            </a:r>
            <a:br>
              <a:rPr lang="en-US" sz="3400" dirty="0">
                <a:solidFill>
                  <a:srgbClr val="FFFFFF"/>
                </a:solidFill>
              </a:rPr>
            </a:br>
            <a:r>
              <a:rPr lang="en-US" sz="3100" i="1" dirty="0"/>
              <a:t>Definitions of Vulnerable Households</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610100"/>
          </a:xfrm>
        </p:spPr>
        <p:txBody>
          <a:bodyPr>
            <a:normAutofit/>
          </a:bodyPr>
          <a:lstStyle/>
          <a:p>
            <a:r>
              <a:rPr lang="en-US" sz="2400" dirty="0"/>
              <a:t>How are vulnerable groups defined? </a:t>
            </a:r>
          </a:p>
          <a:p>
            <a:pPr lvl="1"/>
            <a:r>
              <a:rPr lang="en-US" sz="2200" dirty="0"/>
              <a:t>Elderly is defined as a person 60 years or older</a:t>
            </a:r>
          </a:p>
          <a:p>
            <a:pPr lvl="1"/>
            <a:r>
              <a:rPr lang="en-US" sz="2200" dirty="0"/>
              <a:t>Young child is defined as a person age 5 years or under</a:t>
            </a:r>
          </a:p>
          <a:p>
            <a:pPr lvl="1"/>
            <a:r>
              <a:rPr lang="en-US" sz="2200" dirty="0"/>
              <a:t>A disabled household member is not defined by the LIHEAP Statute. States decide who they will count as disabled members based on their own definitions </a:t>
            </a:r>
          </a:p>
          <a:p>
            <a:pPr lvl="2"/>
            <a:r>
              <a:rPr lang="en-US" dirty="0"/>
              <a:t>Examples include: </a:t>
            </a:r>
          </a:p>
          <a:p>
            <a:pPr lvl="3"/>
            <a:r>
              <a:rPr lang="en-US" dirty="0"/>
              <a:t>Members with a permanent disability </a:t>
            </a:r>
          </a:p>
          <a:p>
            <a:pPr lvl="3"/>
            <a:r>
              <a:rPr lang="en-US" dirty="0"/>
              <a:t>Members receiving disability insurance </a:t>
            </a:r>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86</a:t>
            </a:fld>
            <a:endParaRPr lang="en-US" dirty="0"/>
          </a:p>
        </p:txBody>
      </p:sp>
      <p:sp>
        <p:nvSpPr>
          <p:cNvPr id="6" name="TextBox 5">
            <a:extLst>
              <a:ext uri="{FF2B5EF4-FFF2-40B4-BE49-F238E27FC236}">
                <a16:creationId xmlns:a16="http://schemas.microsoft.com/office/drawing/2014/main" id="{B377C0DE-FB4F-46D7-9E8C-62BEFB25161E}"/>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2391659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III Reporting Requirements</a:t>
            </a:r>
            <a:br>
              <a:rPr lang="en-US" sz="3400" dirty="0">
                <a:solidFill>
                  <a:srgbClr val="FFFFFF"/>
                </a:solidFill>
              </a:rPr>
            </a:br>
            <a:r>
              <a:rPr lang="en-US" sz="3100" i="1" dirty="0"/>
              <a:t>Identifying Vulnerable Households</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610100"/>
          </a:xfrm>
        </p:spPr>
        <p:txBody>
          <a:bodyPr>
            <a:normAutofit/>
          </a:bodyPr>
          <a:lstStyle/>
          <a:p>
            <a:r>
              <a:rPr lang="en-US" sz="2400" dirty="0"/>
              <a:t>What do I need to identify households with vulnerable members? </a:t>
            </a:r>
          </a:p>
          <a:p>
            <a:pPr lvl="1"/>
            <a:r>
              <a:rPr lang="en-US" sz="2200" dirty="0"/>
              <a:t>Collect information as part of the application/intake process</a:t>
            </a:r>
          </a:p>
          <a:p>
            <a:pPr lvl="1"/>
            <a:r>
              <a:rPr lang="en-US" sz="2200" dirty="0"/>
              <a:t>Store data in your data management system</a:t>
            </a:r>
          </a:p>
          <a:p>
            <a:pPr lvl="1"/>
            <a:r>
              <a:rPr lang="en-US" sz="2200" dirty="0"/>
              <a:t>Create an indicator field for each vulnerable member type to mark whether or not a household contains a vulnerable member.</a:t>
            </a:r>
          </a:p>
          <a:p>
            <a:pPr lvl="1"/>
            <a:r>
              <a:rPr lang="en-US" sz="2200" dirty="0"/>
              <a:t>Create an indicator field to mark whether a household contains any of the three vulnerable member types.</a:t>
            </a:r>
          </a:p>
          <a:p>
            <a:pPr marL="0" indent="0">
              <a:buNone/>
            </a:pPr>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87</a:t>
            </a:fld>
            <a:endParaRPr lang="en-US" dirty="0"/>
          </a:p>
        </p:txBody>
      </p:sp>
      <p:sp>
        <p:nvSpPr>
          <p:cNvPr id="6" name="TextBox 5">
            <a:extLst>
              <a:ext uri="{FF2B5EF4-FFF2-40B4-BE49-F238E27FC236}">
                <a16:creationId xmlns:a16="http://schemas.microsoft.com/office/drawing/2014/main" id="{B99F6C3C-F414-4657-985B-A6FC2F5EEE6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41335925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III Reporting Requirements</a:t>
            </a:r>
            <a:br>
              <a:rPr lang="en-US" sz="3400" dirty="0">
                <a:solidFill>
                  <a:srgbClr val="FFFFFF"/>
                </a:solidFill>
              </a:rPr>
            </a:br>
            <a:r>
              <a:rPr lang="en-US" sz="3100" i="1" dirty="0"/>
              <a:t>What information is required?</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88</a:t>
            </a:fld>
            <a:endParaRPr lang="en-US" dirty="0"/>
          </a:p>
        </p:txBody>
      </p:sp>
      <p:sp>
        <p:nvSpPr>
          <p:cNvPr id="10" name="Content Placeholder 3"/>
          <p:cNvSpPr>
            <a:spLocks noGrp="1"/>
          </p:cNvSpPr>
          <p:nvPr>
            <p:ph sz="quarter" idx="1"/>
          </p:nvPr>
        </p:nvSpPr>
        <p:spPr>
          <a:xfrm>
            <a:off x="533400" y="1651000"/>
            <a:ext cx="8077200" cy="4360779"/>
          </a:xfrm>
        </p:spPr>
        <p:txBody>
          <a:bodyPr>
            <a:normAutofit fontScale="92500" lnSpcReduction="10000"/>
          </a:bodyPr>
          <a:lstStyle/>
          <a:p>
            <a:r>
              <a:rPr lang="en-US" sz="2400" dirty="0"/>
              <a:t>What information is reported in Section III? </a:t>
            </a:r>
          </a:p>
          <a:p>
            <a:pPr lvl="1"/>
            <a:r>
              <a:rPr lang="en-US" sz="2200" dirty="0"/>
              <a:t>Provide an </a:t>
            </a:r>
            <a:r>
              <a:rPr lang="en-US" sz="2200" b="1" u="sng" dirty="0"/>
              <a:t>unduplicated count</a:t>
            </a:r>
            <a:r>
              <a:rPr lang="en-US" sz="2200" b="1" dirty="0"/>
              <a:t> </a:t>
            </a:r>
            <a:r>
              <a:rPr lang="en-US" sz="2200" dirty="0"/>
              <a:t>of assisted households by vulnerable population for Heating, Cooling, Crisis, Weatherization, and Any Type of LIHEAP Assistance.</a:t>
            </a:r>
          </a:p>
          <a:p>
            <a:pPr lvl="1"/>
            <a:r>
              <a:rPr lang="en-US" sz="2200" dirty="0"/>
              <a:t>A household is counted if ANY member meets the vulnerable population definition.</a:t>
            </a:r>
          </a:p>
          <a:p>
            <a:pPr lvl="1"/>
            <a:endParaRPr lang="en-US" sz="1300" dirty="0"/>
          </a:p>
          <a:p>
            <a:r>
              <a:rPr lang="en-US" sz="2200" dirty="0"/>
              <a:t>Grantees should report the number of assisted households by vulnerable population for each type of assistance reported in Section I. </a:t>
            </a:r>
          </a:p>
          <a:p>
            <a:r>
              <a:rPr lang="en-US" sz="2200" dirty="0"/>
              <a:t>In general, the households reported in Section III for each type of assistance should be a subset of the households reported in Section I (unless a grantee allows only households with a vulnerable member to receive a type of assistance). </a:t>
            </a:r>
          </a:p>
          <a:p>
            <a:pPr lvl="1"/>
            <a:endParaRPr lang="en-US" sz="600" dirty="0"/>
          </a:p>
        </p:txBody>
      </p:sp>
      <p:sp>
        <p:nvSpPr>
          <p:cNvPr id="6" name="TextBox 5"/>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415842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a:t>
            </a:r>
            <a:r>
              <a:rPr lang="en-US" sz="3400" dirty="0">
                <a:solidFill>
                  <a:schemeClr val="accent2"/>
                </a:solidFill>
              </a:rPr>
              <a:t>III Reporting Requirements</a:t>
            </a:r>
            <a:br>
              <a:rPr lang="en-US" sz="3400" dirty="0">
                <a:solidFill>
                  <a:schemeClr val="accent2"/>
                </a:solidFill>
              </a:rPr>
            </a:br>
            <a:r>
              <a:rPr lang="en-US" sz="3100" i="1" dirty="0">
                <a:solidFill>
                  <a:schemeClr val="accent2"/>
                </a:solidFill>
              </a:rPr>
              <a:t>Households with At Least One Vulnerable Member</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89</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28800"/>
            <a:ext cx="8329347" cy="3076305"/>
          </a:xfrm>
          <a:prstGeom prst="rect">
            <a:avLst/>
          </a:prstGeom>
        </p:spPr>
      </p:pic>
      <p:sp>
        <p:nvSpPr>
          <p:cNvPr id="6" name="Rectangle 5"/>
          <p:cNvSpPr/>
          <p:nvPr/>
        </p:nvSpPr>
        <p:spPr>
          <a:xfrm>
            <a:off x="7315200" y="1676400"/>
            <a:ext cx="1209548" cy="3429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8FDC019-79A0-4C4F-B748-E7323EB87996}"/>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16858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fontScale="90000"/>
          </a:bodyPr>
          <a:lstStyle/>
          <a:p>
            <a:r>
              <a:rPr lang="en-US" dirty="0"/>
              <a:t>Overview of the Household Report</a:t>
            </a:r>
            <a:br>
              <a:rPr lang="en-US" dirty="0"/>
            </a:br>
            <a:r>
              <a:rPr lang="en-US" sz="3600" i="1" dirty="0"/>
              <a:t>Relation to Other Reports</a:t>
            </a:r>
            <a:endParaRPr lang="en-US" dirty="0"/>
          </a:p>
        </p:txBody>
      </p:sp>
      <p:sp>
        <p:nvSpPr>
          <p:cNvPr id="8" name="Content Placeholder 7"/>
          <p:cNvSpPr>
            <a:spLocks noGrp="1"/>
          </p:cNvSpPr>
          <p:nvPr>
            <p:ph sz="quarter" idx="1"/>
          </p:nvPr>
        </p:nvSpPr>
        <p:spPr>
          <a:xfrm>
            <a:off x="146304" y="1447800"/>
            <a:ext cx="8997696" cy="5029200"/>
          </a:xfrm>
        </p:spPr>
        <p:txBody>
          <a:bodyPr>
            <a:normAutofit lnSpcReduction="10000"/>
          </a:bodyPr>
          <a:lstStyle/>
          <a:p>
            <a:pPr lvl="1"/>
            <a:r>
              <a:rPr lang="en-US" sz="2000" dirty="0"/>
              <a:t>The </a:t>
            </a:r>
            <a:r>
              <a:rPr lang="en-US" sz="2000" i="1" dirty="0"/>
              <a:t>Model Plan </a:t>
            </a:r>
            <a:r>
              <a:rPr lang="en-US" sz="2000" dirty="0"/>
              <a:t>indicates the types of LIHEAP assistance you intend to provide during the upcoming fiscal year.</a:t>
            </a:r>
          </a:p>
          <a:p>
            <a:pPr lvl="1"/>
            <a:endParaRPr lang="en-US" sz="2000" dirty="0"/>
          </a:p>
          <a:p>
            <a:pPr lvl="1"/>
            <a:r>
              <a:rPr lang="en-US" sz="2000" dirty="0"/>
              <a:t>After the fiscal year is complete…</a:t>
            </a:r>
          </a:p>
          <a:p>
            <a:pPr lvl="1"/>
            <a:endParaRPr lang="en-US" sz="1200" dirty="0"/>
          </a:p>
          <a:p>
            <a:pPr lvl="2"/>
            <a:r>
              <a:rPr lang="en-US" sz="1800" dirty="0"/>
              <a:t>The </a:t>
            </a:r>
            <a:r>
              <a:rPr lang="en-US" sz="1800" i="1" dirty="0"/>
              <a:t>Household Report </a:t>
            </a:r>
            <a:r>
              <a:rPr lang="en-US" sz="1800" dirty="0"/>
              <a:t>is for reporting </a:t>
            </a:r>
            <a:r>
              <a:rPr lang="en-US" sz="1800" b="1" dirty="0"/>
              <a:t>the count of households that were assisted or applied for each type of LIHEAP assistance </a:t>
            </a:r>
            <a:r>
              <a:rPr lang="en-US" sz="1800" dirty="0"/>
              <a:t>during the past fiscal year.</a:t>
            </a:r>
          </a:p>
          <a:p>
            <a:pPr lvl="2"/>
            <a:endParaRPr lang="en-US" sz="1400" dirty="0"/>
          </a:p>
          <a:p>
            <a:pPr lvl="2"/>
            <a:r>
              <a:rPr lang="en-US" sz="1800" dirty="0"/>
              <a:t>The </a:t>
            </a:r>
            <a:r>
              <a:rPr lang="en-US" sz="1800" i="1" dirty="0"/>
              <a:t>Performance Data Form - Module 1 (Grantee Survey)</a:t>
            </a:r>
            <a:r>
              <a:rPr lang="en-US" sz="1800" dirty="0"/>
              <a:t> is for reporting on the </a:t>
            </a:r>
            <a:r>
              <a:rPr lang="en-US" sz="1800" b="1" dirty="0"/>
              <a:t>sources of LIHEAP funds, the uses of LIHEAP funds during the past fiscal year, and the average benefit amount</a:t>
            </a:r>
            <a:r>
              <a:rPr lang="en-US" sz="1800" dirty="0"/>
              <a:t> provided.</a:t>
            </a:r>
          </a:p>
          <a:p>
            <a:pPr lvl="2"/>
            <a:endParaRPr lang="en-US" sz="1400" dirty="0"/>
          </a:p>
          <a:p>
            <a:pPr lvl="2"/>
            <a:r>
              <a:rPr lang="en-US" sz="1800" dirty="0"/>
              <a:t>The </a:t>
            </a:r>
            <a:r>
              <a:rPr lang="en-US" sz="1800" i="1" dirty="0"/>
              <a:t>Performance Data Form – Module 2 (Performance Measures) </a:t>
            </a:r>
            <a:r>
              <a:rPr lang="en-US" sz="1800" dirty="0"/>
              <a:t>is for reporting on the </a:t>
            </a:r>
            <a:r>
              <a:rPr lang="en-US" sz="1800" b="1" dirty="0"/>
              <a:t>energy burden of assisted households and the number of occurrences where LIHEAP maintained or restored home energy service</a:t>
            </a:r>
            <a:r>
              <a:rPr lang="en-US" sz="1800" dirty="0"/>
              <a:t> during the past fiscal year.</a:t>
            </a:r>
          </a:p>
          <a:p>
            <a:pPr lvl="2"/>
            <a:endParaRPr lang="en-US" sz="1800" dirty="0"/>
          </a:p>
          <a:p>
            <a:pPr lvl="1"/>
            <a:endParaRPr lang="en-US" sz="700" dirty="0"/>
          </a:p>
          <a:p>
            <a:pPr lvl="1"/>
            <a:endParaRPr lang="en-US" sz="70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9</a:t>
            </a:fld>
            <a:endParaRPr lang="en-US" dirty="0"/>
          </a:p>
        </p:txBody>
      </p:sp>
      <p:sp>
        <p:nvSpPr>
          <p:cNvPr id="9" name="TextBox 8">
            <a:extLst>
              <a:ext uri="{FF2B5EF4-FFF2-40B4-BE49-F238E27FC236}">
                <a16:creationId xmlns:a16="http://schemas.microsoft.com/office/drawing/2014/main" id="{1171172A-C356-4444-9A55-F8353E1638C6}"/>
              </a:ext>
            </a:extLst>
          </p:cNvPr>
          <p:cNvSpPr txBox="1"/>
          <p:nvPr/>
        </p:nvSpPr>
        <p:spPr>
          <a:xfrm>
            <a:off x="6934200" y="6085288"/>
            <a:ext cx="2057400" cy="646331"/>
          </a:xfrm>
          <a:prstGeom prst="rect">
            <a:avLst/>
          </a:prstGeom>
          <a:solidFill>
            <a:schemeClr val="accent1"/>
          </a:solidFill>
          <a:ln w="38100">
            <a:solidFill>
              <a:schemeClr val="accent5"/>
            </a:solidFil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7597281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400" dirty="0"/>
              <a:t>Topic #3 – </a:t>
            </a:r>
            <a:r>
              <a:rPr lang="en-US" sz="3400" dirty="0">
                <a:solidFill>
                  <a:srgbClr val="FFFFFF"/>
                </a:solidFill>
              </a:rPr>
              <a:t>Section III Reporting Requirements</a:t>
            </a:r>
            <a:br>
              <a:rPr lang="en-US" sz="3400" dirty="0"/>
            </a:br>
            <a:r>
              <a:rPr lang="en-US" sz="2800" i="1" dirty="0"/>
              <a:t>Notes on Reporting Unduplicated Counts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90</a:t>
            </a:fld>
            <a:endParaRPr lang="en-US" dirty="0"/>
          </a:p>
        </p:txBody>
      </p:sp>
      <p:sp>
        <p:nvSpPr>
          <p:cNvPr id="4" name="Content Placeholder 3"/>
          <p:cNvSpPr>
            <a:spLocks noGrp="1"/>
          </p:cNvSpPr>
          <p:nvPr>
            <p:ph sz="quarter" idx="1"/>
          </p:nvPr>
        </p:nvSpPr>
        <p:spPr>
          <a:xfrm>
            <a:off x="146304" y="1384300"/>
            <a:ext cx="8845296" cy="4826000"/>
          </a:xfrm>
        </p:spPr>
        <p:txBody>
          <a:bodyPr>
            <a:normAutofit/>
          </a:bodyPr>
          <a:lstStyle/>
          <a:p>
            <a:r>
              <a:rPr lang="en-US" sz="2400" dirty="0"/>
              <a:t>What are general guidelines when reporting unduplicated counts in Section III, Column D? </a:t>
            </a:r>
          </a:p>
          <a:p>
            <a:pPr lvl="1"/>
            <a:r>
              <a:rPr lang="en-US" sz="2200" dirty="0"/>
              <a:t>In Column D, “Elderly, Disabled, or Young Child”, report an unduplicated count for each type of assistance with </a:t>
            </a:r>
            <a:r>
              <a:rPr lang="en-US" sz="2200" b="1" dirty="0"/>
              <a:t>at least one vulnerable member</a:t>
            </a:r>
            <a:r>
              <a:rPr lang="en-US" sz="2200" dirty="0"/>
              <a:t>. </a:t>
            </a:r>
          </a:p>
          <a:p>
            <a:pPr marL="320040" lvl="1" indent="0">
              <a:buNone/>
            </a:pPr>
            <a:endParaRPr lang="en-US" sz="2000" dirty="0"/>
          </a:p>
          <a:p>
            <a:pPr lvl="1"/>
            <a:r>
              <a:rPr lang="en-US" sz="2200" dirty="0"/>
              <a:t>You should </a:t>
            </a:r>
            <a:r>
              <a:rPr lang="en-US" sz="2200" u="sng" dirty="0"/>
              <a:t>NOT</a:t>
            </a:r>
            <a:r>
              <a:rPr lang="en-US" sz="2200" dirty="0"/>
              <a:t> simply add Elderly + Disabled + Young Child to produce the number of households with an “Elderly, Disabled, or Young Child” member</a:t>
            </a:r>
          </a:p>
          <a:p>
            <a:pPr lvl="1"/>
            <a:r>
              <a:rPr lang="en-US" sz="2200" dirty="0"/>
              <a:t>This value should capture the total number of households for each type of assistance with one or more vulnerable members.</a:t>
            </a:r>
          </a:p>
          <a:p>
            <a:pPr lvl="1"/>
            <a:r>
              <a:rPr lang="en-US" sz="2200" dirty="0"/>
              <a:t>This should be less than the sum of elderly, disabled, and young child households for each type of assistance. </a:t>
            </a:r>
          </a:p>
          <a:p>
            <a:pPr lvl="1"/>
            <a:endParaRPr lang="en-US" sz="700" dirty="0"/>
          </a:p>
          <a:p>
            <a:pPr lvl="1"/>
            <a:endParaRPr lang="en-US" sz="2200" dirty="0"/>
          </a:p>
          <a:p>
            <a:pPr lvl="1"/>
            <a:endParaRPr lang="en-US" sz="600" dirty="0"/>
          </a:p>
        </p:txBody>
      </p:sp>
      <p:sp>
        <p:nvSpPr>
          <p:cNvPr id="6" name="TextBox 5">
            <a:extLst>
              <a:ext uri="{FF2B5EF4-FFF2-40B4-BE49-F238E27FC236}">
                <a16:creationId xmlns:a16="http://schemas.microsoft.com/office/drawing/2014/main" id="{929EE401-802C-4362-8576-45B4B2E4964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063073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a:t>
            </a:r>
            <a:r>
              <a:rPr lang="en-US" sz="3400" dirty="0">
                <a:solidFill>
                  <a:schemeClr val="accent2"/>
                </a:solidFill>
              </a:rPr>
              <a:t>III Reporting Requirements</a:t>
            </a:r>
            <a:br>
              <a:rPr lang="en-US" sz="3400" dirty="0">
                <a:solidFill>
                  <a:schemeClr val="accent2"/>
                </a:solidFill>
              </a:rPr>
            </a:br>
            <a:r>
              <a:rPr lang="en-US" sz="2400" i="1" dirty="0">
                <a:solidFill>
                  <a:schemeClr val="accent2"/>
                </a:solidFill>
              </a:rPr>
              <a:t>Households with At Least One Vulnerable Member – Example </a:t>
            </a:r>
            <a:endParaRPr lang="en-US" sz="24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91</a:t>
            </a:fld>
            <a:endParaRPr lang="en-US" dirty="0"/>
          </a:p>
        </p:txBody>
      </p:sp>
      <p:grpSp>
        <p:nvGrpSpPr>
          <p:cNvPr id="10" name="Group 9"/>
          <p:cNvGrpSpPr/>
          <p:nvPr/>
        </p:nvGrpSpPr>
        <p:grpSpPr>
          <a:xfrm>
            <a:off x="407325" y="1619274"/>
            <a:ext cx="8329347" cy="3076305"/>
            <a:chOff x="304800" y="1828800"/>
            <a:chExt cx="8329347" cy="3076305"/>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28800"/>
              <a:ext cx="8329347" cy="30763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590800"/>
              <a:ext cx="256054" cy="29873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614784"/>
              <a:ext cx="256054" cy="3048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181" y="2620880"/>
              <a:ext cx="256054" cy="29873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 t="2" r="25491" b="14699"/>
            <a:stretch/>
          </p:blipFill>
          <p:spPr>
            <a:xfrm>
              <a:off x="7774859" y="2608714"/>
              <a:ext cx="231661" cy="280816"/>
            </a:xfrm>
            <a:prstGeom prst="rect">
              <a:avLst/>
            </a:prstGeom>
          </p:spPr>
        </p:pic>
      </p:grpSp>
      <p:sp>
        <p:nvSpPr>
          <p:cNvPr id="12" name="Content Placeholder 2"/>
          <p:cNvSpPr>
            <a:spLocks noGrp="1"/>
          </p:cNvSpPr>
          <p:nvPr>
            <p:ph sz="quarter" idx="1"/>
          </p:nvPr>
        </p:nvSpPr>
        <p:spPr>
          <a:xfrm>
            <a:off x="367490" y="4816741"/>
            <a:ext cx="8540495" cy="1622159"/>
          </a:xfrm>
        </p:spPr>
        <p:txBody>
          <a:bodyPr>
            <a:normAutofit fontScale="92500" lnSpcReduction="10000"/>
          </a:bodyPr>
          <a:lstStyle/>
          <a:p>
            <a:r>
              <a:rPr lang="en-US" sz="2200" dirty="0"/>
              <a:t>Example: </a:t>
            </a:r>
          </a:p>
          <a:p>
            <a:pPr lvl="1"/>
            <a:r>
              <a:rPr lang="en-US" sz="2000" dirty="0"/>
              <a:t>1 household has an elderly member and a disabled member </a:t>
            </a:r>
          </a:p>
          <a:p>
            <a:pPr lvl="1"/>
            <a:r>
              <a:rPr lang="en-US" sz="2000" dirty="0"/>
              <a:t>1 household has a disabled member and a young child</a:t>
            </a:r>
          </a:p>
          <a:p>
            <a:pPr lvl="1"/>
            <a:r>
              <a:rPr lang="en-US" sz="2000" dirty="0"/>
              <a:t>1 household only has an elderly member</a:t>
            </a:r>
          </a:p>
          <a:p>
            <a:pPr lvl="1"/>
            <a:r>
              <a:rPr lang="en-US" sz="2000" dirty="0"/>
              <a:t>1 household only has a disabled member </a:t>
            </a:r>
          </a:p>
          <a:p>
            <a:endParaRPr lang="en-US" sz="2200" dirty="0"/>
          </a:p>
          <a:p>
            <a:pPr lvl="1"/>
            <a:endParaRPr lang="en-US" sz="1800" dirty="0"/>
          </a:p>
          <a:p>
            <a:endParaRPr lang="en-US" sz="2200" dirty="0"/>
          </a:p>
        </p:txBody>
      </p:sp>
      <p:sp>
        <p:nvSpPr>
          <p:cNvPr id="13" name="TextBox 12">
            <a:extLst>
              <a:ext uri="{FF2B5EF4-FFF2-40B4-BE49-F238E27FC236}">
                <a16:creationId xmlns:a16="http://schemas.microsoft.com/office/drawing/2014/main" id="{8E512943-53F8-4509-AFD5-E10843BCB172}"/>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13632707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fontScale="90000"/>
          </a:bodyPr>
          <a:lstStyle/>
          <a:p>
            <a:r>
              <a:rPr lang="en-US" sz="3400" dirty="0"/>
              <a:t>Topic #3 – </a:t>
            </a:r>
            <a:r>
              <a:rPr lang="en-US" sz="3400" dirty="0">
                <a:solidFill>
                  <a:srgbClr val="FFFFFF"/>
                </a:solidFill>
              </a:rPr>
              <a:t>Section </a:t>
            </a:r>
            <a:r>
              <a:rPr lang="en-US" sz="3400" dirty="0">
                <a:solidFill>
                  <a:schemeClr val="accent2"/>
                </a:solidFill>
              </a:rPr>
              <a:t>III Reporting Requirements</a:t>
            </a:r>
            <a:br>
              <a:rPr lang="en-US" sz="3400" dirty="0">
                <a:solidFill>
                  <a:schemeClr val="accent2"/>
                </a:solidFill>
              </a:rPr>
            </a:br>
            <a:r>
              <a:rPr lang="en-US" sz="3100" i="1" dirty="0">
                <a:solidFill>
                  <a:schemeClr val="accent2"/>
                </a:solidFill>
              </a:rPr>
              <a:t>Any Type of LIHEAP Assistance by Vulnerability</a:t>
            </a:r>
            <a:endParaRPr lang="en-US" sz="3100" dirty="0">
              <a:solidFill>
                <a:schemeClr val="accent2"/>
              </a:solidFill>
            </a:endParaRPr>
          </a:p>
        </p:txBody>
      </p:sp>
      <p:sp>
        <p:nvSpPr>
          <p:cNvPr id="5" name="Slide Number Placeholder 4"/>
          <p:cNvSpPr>
            <a:spLocks noGrp="1"/>
          </p:cNvSpPr>
          <p:nvPr>
            <p:ph type="sldNum" sz="quarter" idx="12"/>
          </p:nvPr>
        </p:nvSpPr>
        <p:spPr/>
        <p:txBody>
          <a:bodyPr/>
          <a:lstStyle/>
          <a:p>
            <a:fld id="{232540F5-BE53-4980-ABDE-DC5A5DE073AE}" type="slidenum">
              <a:rPr lang="en-US" smtClean="0"/>
              <a:pPr/>
              <a:t>92</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828800"/>
            <a:ext cx="8329347" cy="3076305"/>
          </a:xfrm>
          <a:prstGeom prst="rect">
            <a:avLst/>
          </a:prstGeom>
        </p:spPr>
      </p:pic>
      <p:sp>
        <p:nvSpPr>
          <p:cNvPr id="6" name="Rectangle 5"/>
          <p:cNvSpPr/>
          <p:nvPr/>
        </p:nvSpPr>
        <p:spPr>
          <a:xfrm>
            <a:off x="146304" y="4572000"/>
            <a:ext cx="8692896" cy="333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CCA8891-A790-4927-9074-0B970AA9E86F}"/>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2527702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sz="3400" dirty="0"/>
              <a:t>Topic #3 – </a:t>
            </a:r>
            <a:r>
              <a:rPr lang="en-US" sz="3400" dirty="0">
                <a:solidFill>
                  <a:srgbClr val="FFFFFF"/>
                </a:solidFill>
              </a:rPr>
              <a:t>Section III Reporting Requirements</a:t>
            </a:r>
            <a:br>
              <a:rPr lang="en-US" sz="3400" dirty="0"/>
            </a:br>
            <a:r>
              <a:rPr lang="en-US" sz="2800" i="1" dirty="0"/>
              <a:t>Notes on Reporting Unduplicated Counts</a:t>
            </a:r>
          </a:p>
        </p:txBody>
      </p:sp>
      <p:sp>
        <p:nvSpPr>
          <p:cNvPr id="3" name="Slide Number Placeholder 2"/>
          <p:cNvSpPr>
            <a:spLocks noGrp="1"/>
          </p:cNvSpPr>
          <p:nvPr>
            <p:ph type="sldNum" sz="quarter" idx="12"/>
          </p:nvPr>
        </p:nvSpPr>
        <p:spPr/>
        <p:txBody>
          <a:bodyPr/>
          <a:lstStyle/>
          <a:p>
            <a:fld id="{232540F5-BE53-4980-ABDE-DC5A5DE073AE}" type="slidenum">
              <a:rPr lang="en-US" smtClean="0"/>
              <a:pPr/>
              <a:t>93</a:t>
            </a:fld>
            <a:endParaRPr lang="en-US" dirty="0"/>
          </a:p>
        </p:txBody>
      </p:sp>
      <p:sp>
        <p:nvSpPr>
          <p:cNvPr id="4" name="Content Placeholder 3"/>
          <p:cNvSpPr>
            <a:spLocks noGrp="1"/>
          </p:cNvSpPr>
          <p:nvPr>
            <p:ph sz="quarter" idx="1"/>
          </p:nvPr>
        </p:nvSpPr>
        <p:spPr>
          <a:xfrm>
            <a:off x="146304" y="1384300"/>
            <a:ext cx="8845296" cy="4826000"/>
          </a:xfrm>
        </p:spPr>
        <p:txBody>
          <a:bodyPr>
            <a:normAutofit/>
          </a:bodyPr>
          <a:lstStyle/>
          <a:p>
            <a:r>
              <a:rPr lang="en-US" sz="2400" dirty="0"/>
              <a:t>What are general guidelines when reporting unduplicated counts in Section III, Line 5? </a:t>
            </a:r>
          </a:p>
          <a:p>
            <a:pPr lvl="1"/>
            <a:r>
              <a:rPr lang="en-US" sz="2200" dirty="0"/>
              <a:t>In Line 5, report an </a:t>
            </a:r>
            <a:r>
              <a:rPr lang="en-US" sz="2200" b="1" u="sng" dirty="0"/>
              <a:t>unduplicated count</a:t>
            </a:r>
            <a:r>
              <a:rPr lang="en-US" sz="2200" dirty="0"/>
              <a:t> of households that received Any Type of LIHEAP Assistance by vulnerable category. </a:t>
            </a:r>
          </a:p>
          <a:p>
            <a:pPr marL="320040" lvl="1" indent="0">
              <a:buNone/>
            </a:pPr>
            <a:endParaRPr lang="en-US" sz="2000" dirty="0"/>
          </a:p>
          <a:p>
            <a:pPr lvl="1"/>
            <a:r>
              <a:rPr lang="en-US" sz="2200" dirty="0"/>
              <a:t>The same guidelines for reporting Any Type of LIHEAP Assistance in Section I apply to reporting Any Type of LIHEAP Assistance in Section III. Refer to Slide 57 to review this guidance. </a:t>
            </a:r>
          </a:p>
          <a:p>
            <a:pPr lvl="1"/>
            <a:endParaRPr lang="en-US" sz="1200" dirty="0"/>
          </a:p>
          <a:p>
            <a:pPr lvl="1"/>
            <a:r>
              <a:rPr lang="en-US" sz="2200" dirty="0"/>
              <a:t>The number reported in Any Type of LIHEAP Assistance in Section III should be less than the number reported in Any Type of LIHEAP Assistance in Section I. </a:t>
            </a:r>
          </a:p>
          <a:p>
            <a:pPr lvl="1"/>
            <a:endParaRPr lang="en-US" sz="2200" dirty="0"/>
          </a:p>
          <a:p>
            <a:pPr lvl="1"/>
            <a:endParaRPr lang="en-US" sz="600" dirty="0"/>
          </a:p>
        </p:txBody>
      </p:sp>
      <p:sp>
        <p:nvSpPr>
          <p:cNvPr id="6" name="TextBox 5">
            <a:extLst>
              <a:ext uri="{FF2B5EF4-FFF2-40B4-BE49-F238E27FC236}">
                <a16:creationId xmlns:a16="http://schemas.microsoft.com/office/drawing/2014/main" id="{4693F608-FD77-46C1-A002-65E24CA15710}"/>
              </a:ext>
            </a:extLst>
          </p:cNvPr>
          <p:cNvSpPr txBox="1"/>
          <p:nvPr/>
        </p:nvSpPr>
        <p:spPr>
          <a:xfrm>
            <a:off x="6781800" y="601177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Dan Bausch</a:t>
            </a:r>
          </a:p>
        </p:txBody>
      </p:sp>
    </p:spTree>
    <p:extLst>
      <p:ext uri="{BB962C8B-B14F-4D97-AF65-F5344CB8AC3E}">
        <p14:creationId xmlns:p14="http://schemas.microsoft.com/office/powerpoint/2010/main" val="3806786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Topic #3 – Questions</a:t>
            </a:r>
          </a:p>
        </p:txBody>
      </p:sp>
      <p:sp>
        <p:nvSpPr>
          <p:cNvPr id="4" name="Slide Number Placeholder 3"/>
          <p:cNvSpPr>
            <a:spLocks noGrp="1"/>
          </p:cNvSpPr>
          <p:nvPr>
            <p:ph type="sldNum" sz="quarter" idx="12"/>
          </p:nvPr>
        </p:nvSpPr>
        <p:spPr/>
        <p:txBody>
          <a:bodyPr/>
          <a:lstStyle/>
          <a:p>
            <a:fld id="{232540F5-BE53-4980-ABDE-DC5A5DE073AE}" type="slidenum">
              <a:rPr lang="en-US" smtClean="0"/>
              <a:pPr/>
              <a:t>94</a:t>
            </a:fld>
            <a:endParaRPr lang="en-US" dirty="0"/>
          </a:p>
        </p:txBody>
      </p:sp>
      <p:sp>
        <p:nvSpPr>
          <p:cNvPr id="5" name="Content Placeholder 2"/>
          <p:cNvSpPr>
            <a:spLocks noGrp="1"/>
          </p:cNvSpPr>
          <p:nvPr>
            <p:ph idx="1"/>
          </p:nvPr>
        </p:nvSpPr>
        <p:spPr>
          <a:xfrm>
            <a:off x="457200" y="1752600"/>
            <a:ext cx="8229600" cy="2667000"/>
          </a:xfrm>
        </p:spPr>
        <p:txBody>
          <a:bodyPr>
            <a:normAutofit/>
          </a:bodyPr>
          <a:lstStyle/>
          <a:p>
            <a:pPr marL="0" indent="0" algn="ctr">
              <a:buNone/>
            </a:pPr>
            <a:r>
              <a:rPr lang="en-US" dirty="0"/>
              <a:t>Grantee Questions regarding Section III of the Household Report Form?</a:t>
            </a:r>
          </a:p>
        </p:txBody>
      </p:sp>
    </p:spTree>
    <p:extLst>
      <p:ext uri="{BB962C8B-B14F-4D97-AF65-F5344CB8AC3E}">
        <p14:creationId xmlns:p14="http://schemas.microsoft.com/office/powerpoint/2010/main" val="34914606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nchorCtr="0">
            <a:normAutofit/>
          </a:bodyPr>
          <a:lstStyle/>
          <a:p>
            <a:r>
              <a:rPr lang="en-US" sz="3400" dirty="0"/>
              <a:t>GoToWebinar – Asking a Question</a:t>
            </a:r>
            <a:endParaRPr lang="en-US" sz="3400" b="0" dirty="0"/>
          </a:p>
        </p:txBody>
      </p:sp>
      <p:sp>
        <p:nvSpPr>
          <p:cNvPr id="4" name="Slide Number Placeholder 3"/>
          <p:cNvSpPr>
            <a:spLocks noGrp="1"/>
          </p:cNvSpPr>
          <p:nvPr>
            <p:ph type="sldNum" sz="quarter" idx="12"/>
          </p:nvPr>
        </p:nvSpPr>
        <p:spPr/>
        <p:txBody>
          <a:bodyPr/>
          <a:lstStyle/>
          <a:p>
            <a:fld id="{232540F5-BE53-4980-ABDE-DC5A5DE073AE}" type="slidenum">
              <a:rPr lang="en-US" smtClean="0"/>
              <a:pPr/>
              <a:t>95</a:t>
            </a:fld>
            <a:endParaRPr lang="en-US" dirty="0"/>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064" y="1573213"/>
            <a:ext cx="8271872"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93264" y="5729883"/>
            <a:ext cx="4745536" cy="923330"/>
          </a:xfrm>
          <a:prstGeom prst="rect">
            <a:avLst/>
          </a:prstGeom>
          <a:solidFill>
            <a:schemeClr val="accent6">
              <a:lumMod val="60000"/>
              <a:lumOff val="40000"/>
            </a:schemeClr>
          </a:solidFill>
          <a:ln w="41275" cap="rnd">
            <a:solidFill>
              <a:srgbClr val="FF7C80"/>
            </a:solidFill>
            <a:bevel/>
          </a:ln>
        </p:spPr>
        <p:txBody>
          <a:bodyPr wrap="square" rtlCol="0">
            <a:spAutoFit/>
          </a:bodyPr>
          <a:lstStyle/>
          <a:p>
            <a:pPr algn="ctr"/>
            <a:r>
              <a:rPr lang="en-US" dirty="0"/>
              <a:t>If you wish to call in and ask a question, you MUST call in by phone rather than connect your audio through your computer</a:t>
            </a:r>
          </a:p>
        </p:txBody>
      </p:sp>
    </p:spTree>
    <p:extLst>
      <p:ext uri="{BB962C8B-B14F-4D97-AF65-F5344CB8AC3E}">
        <p14:creationId xmlns:p14="http://schemas.microsoft.com/office/powerpoint/2010/main" val="1770030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endParaRPr lang="en-US" sz="2000" dirty="0"/>
          </a:p>
        </p:txBody>
      </p:sp>
      <p:sp>
        <p:nvSpPr>
          <p:cNvPr id="3" name="Title 2"/>
          <p:cNvSpPr>
            <a:spLocks noGrp="1"/>
          </p:cNvSpPr>
          <p:nvPr>
            <p:ph type="ctrTitle"/>
          </p:nvPr>
        </p:nvSpPr>
        <p:spPr/>
        <p:txBody>
          <a:bodyPr>
            <a:normAutofit/>
          </a:bodyPr>
          <a:lstStyle/>
          <a:p>
            <a:r>
              <a:rPr lang="en-US" sz="3400" dirty="0"/>
              <a:t>Section IV: </a:t>
            </a:r>
            <a:br>
              <a:rPr lang="en-US" sz="3400" dirty="0"/>
            </a:br>
            <a:r>
              <a:rPr lang="en-US" sz="3400" dirty="0"/>
              <a:t>Number of Applicant Households</a:t>
            </a:r>
          </a:p>
        </p:txBody>
      </p:sp>
    </p:spTree>
    <p:extLst>
      <p:ext uri="{BB962C8B-B14F-4D97-AF65-F5344CB8AC3E}">
        <p14:creationId xmlns:p14="http://schemas.microsoft.com/office/powerpoint/2010/main" val="2886051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#4 – Section </a:t>
            </a:r>
            <a:r>
              <a:rPr lang="en-US" sz="3400" dirty="0">
                <a:solidFill>
                  <a:schemeClr val="accent2"/>
                </a:solidFill>
              </a:rPr>
              <a:t>IV</a:t>
            </a:r>
          </a:p>
        </p:txBody>
      </p:sp>
      <p:sp>
        <p:nvSpPr>
          <p:cNvPr id="3" name="Slide Number Placeholder 2"/>
          <p:cNvSpPr>
            <a:spLocks noGrp="1"/>
          </p:cNvSpPr>
          <p:nvPr>
            <p:ph type="sldNum" sz="quarter" idx="12"/>
          </p:nvPr>
        </p:nvSpPr>
        <p:spPr/>
        <p:txBody>
          <a:bodyPr/>
          <a:lstStyle/>
          <a:p>
            <a:fld id="{232540F5-BE53-4980-ABDE-DC5A5DE073AE}" type="slidenum">
              <a:rPr lang="en-US" smtClean="0"/>
              <a:pPr/>
              <a:t>97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862878"/>
            <a:ext cx="8077200" cy="3475644"/>
          </a:xfrm>
          <a:prstGeom prst="rect">
            <a:avLst/>
          </a:prstGeom>
        </p:spPr>
      </p:pic>
      <p:sp>
        <p:nvSpPr>
          <p:cNvPr id="6" name="TextBox 5">
            <a:extLst>
              <a:ext uri="{FF2B5EF4-FFF2-40B4-BE49-F238E27FC236}">
                <a16:creationId xmlns:a16="http://schemas.microsoft.com/office/drawing/2014/main" id="{8446DD75-9A48-4550-BC11-354DD4B41585}"/>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18875883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p>
            <a:r>
              <a:rPr lang="en-US" sz="3400" dirty="0"/>
              <a:t>Topic #4 – </a:t>
            </a:r>
            <a:r>
              <a:rPr lang="en-US" sz="3400" dirty="0">
                <a:solidFill>
                  <a:srgbClr val="FFFFFF"/>
                </a:solidFill>
              </a:rPr>
              <a:t>Applicant Households</a:t>
            </a:r>
            <a:br>
              <a:rPr lang="en-US" sz="3400" dirty="0">
                <a:solidFill>
                  <a:srgbClr val="FFFFFF"/>
                </a:solidFill>
              </a:rPr>
            </a:br>
            <a:r>
              <a:rPr lang="en-US" sz="3100" i="1" dirty="0"/>
              <a:t>Which households are applicant households?</a:t>
            </a:r>
            <a:endParaRPr lang="en-US" sz="3100" dirty="0">
              <a:solidFill>
                <a:schemeClr val="accent2"/>
              </a:solidFill>
            </a:endParaRPr>
          </a:p>
        </p:txBody>
      </p:sp>
      <p:sp>
        <p:nvSpPr>
          <p:cNvPr id="3" name="Content Placeholder 2"/>
          <p:cNvSpPr>
            <a:spLocks noGrp="1"/>
          </p:cNvSpPr>
          <p:nvPr>
            <p:ph sz="quarter" idx="1"/>
          </p:nvPr>
        </p:nvSpPr>
        <p:spPr>
          <a:xfrm>
            <a:off x="301752" y="1600200"/>
            <a:ext cx="8540495" cy="4610100"/>
          </a:xfrm>
        </p:spPr>
        <p:txBody>
          <a:bodyPr>
            <a:normAutofit/>
          </a:bodyPr>
          <a:lstStyle/>
          <a:p>
            <a:r>
              <a:rPr lang="en-US" sz="2400" dirty="0"/>
              <a:t>Which households are considered applicant households? </a:t>
            </a:r>
          </a:p>
          <a:p>
            <a:pPr lvl="1"/>
            <a:r>
              <a:rPr lang="en-US" sz="2200" dirty="0"/>
              <a:t>The definition of applicant households is left to each LIHEAP grantee, as the LIHEAP statute does not define the term.</a:t>
            </a:r>
          </a:p>
          <a:p>
            <a:pPr lvl="2"/>
            <a:endParaRPr lang="en-US" dirty="0"/>
          </a:p>
          <a:p>
            <a:pPr lvl="1"/>
            <a:r>
              <a:rPr lang="en-US" sz="2200" dirty="0"/>
              <a:t>Grantees should report applicant households according to their definitions. </a:t>
            </a:r>
          </a:p>
          <a:p>
            <a:pPr lvl="1"/>
            <a:endParaRPr lang="en-US" dirty="0"/>
          </a:p>
          <a:p>
            <a:pPr lvl="1"/>
            <a:r>
              <a:rPr lang="en-US" dirty="0"/>
              <a:t>Examples include: </a:t>
            </a:r>
          </a:p>
          <a:p>
            <a:pPr lvl="2"/>
            <a:r>
              <a:rPr lang="en-US" dirty="0"/>
              <a:t>Households that submit an application for assistance during the fiscal year. </a:t>
            </a:r>
          </a:p>
          <a:p>
            <a:pPr lvl="2"/>
            <a:r>
              <a:rPr lang="en-US" dirty="0"/>
              <a:t>Households that visit an agency to apply. </a:t>
            </a:r>
          </a:p>
          <a:p>
            <a:pPr lvl="1"/>
            <a:endParaRPr lang="en-US" dirty="0"/>
          </a:p>
          <a:p>
            <a:pPr lvl="1"/>
            <a:endParaRPr lang="en-US" sz="2200" dirty="0"/>
          </a:p>
          <a:p>
            <a:endParaRPr lang="en-US" sz="2200" dirty="0"/>
          </a:p>
          <a:p>
            <a:pPr lvl="1"/>
            <a:endParaRPr lang="en-US" sz="1800" dirty="0"/>
          </a:p>
          <a:p>
            <a:endParaRPr lang="en-US" sz="2200" dirty="0"/>
          </a:p>
        </p:txBody>
      </p:sp>
      <p:sp>
        <p:nvSpPr>
          <p:cNvPr id="5" name="Slide Number Placeholder 4"/>
          <p:cNvSpPr>
            <a:spLocks noGrp="1"/>
          </p:cNvSpPr>
          <p:nvPr>
            <p:ph type="sldNum" sz="quarter" idx="12"/>
          </p:nvPr>
        </p:nvSpPr>
        <p:spPr/>
        <p:txBody>
          <a:bodyPr/>
          <a:lstStyle/>
          <a:p>
            <a:fld id="{232540F5-BE53-4980-ABDE-DC5A5DE073AE}" type="slidenum">
              <a:rPr lang="en-US" smtClean="0"/>
              <a:pPr/>
              <a:t>98</a:t>
            </a:fld>
            <a:endParaRPr lang="en-US" dirty="0"/>
          </a:p>
        </p:txBody>
      </p:sp>
      <p:sp>
        <p:nvSpPr>
          <p:cNvPr id="6" name="TextBox 5">
            <a:extLst>
              <a:ext uri="{FF2B5EF4-FFF2-40B4-BE49-F238E27FC236}">
                <a16:creationId xmlns:a16="http://schemas.microsoft.com/office/drawing/2014/main" id="{759E605F-3F8A-4A47-BACB-BF3C453923AA}"/>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37710082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400" dirty="0"/>
              <a:t>Topic #4 – Applicant Households</a:t>
            </a:r>
            <a:br>
              <a:rPr lang="en-US" sz="3400" dirty="0"/>
            </a:br>
            <a:r>
              <a:rPr lang="en-US" sz="2800" i="1" dirty="0"/>
              <a:t>What is the reporting period?</a:t>
            </a:r>
            <a:endParaRPr lang="en-US" sz="3400" dirty="0"/>
          </a:p>
        </p:txBody>
      </p:sp>
      <p:sp>
        <p:nvSpPr>
          <p:cNvPr id="3" name="Slide Number Placeholder 2"/>
          <p:cNvSpPr>
            <a:spLocks noGrp="1"/>
          </p:cNvSpPr>
          <p:nvPr>
            <p:ph type="sldNum" sz="quarter" idx="12"/>
          </p:nvPr>
        </p:nvSpPr>
        <p:spPr/>
        <p:txBody>
          <a:bodyPr/>
          <a:lstStyle/>
          <a:p>
            <a:fld id="{232540F5-BE53-4980-ABDE-DC5A5DE073AE}" type="slidenum">
              <a:rPr lang="en-US" smtClean="0"/>
              <a:pPr/>
              <a:t>99</a:t>
            </a:fld>
            <a:endParaRPr lang="en-US" dirty="0"/>
          </a:p>
        </p:txBody>
      </p:sp>
      <p:sp>
        <p:nvSpPr>
          <p:cNvPr id="4" name="Content Placeholder 3"/>
          <p:cNvSpPr>
            <a:spLocks noGrp="1"/>
          </p:cNvSpPr>
          <p:nvPr>
            <p:ph sz="quarter" idx="1"/>
          </p:nvPr>
        </p:nvSpPr>
        <p:spPr>
          <a:xfrm>
            <a:off x="304800" y="1638300"/>
            <a:ext cx="8610600" cy="4572000"/>
          </a:xfrm>
        </p:spPr>
        <p:txBody>
          <a:bodyPr/>
          <a:lstStyle/>
          <a:p>
            <a:r>
              <a:rPr lang="en-US" dirty="0"/>
              <a:t>Households that applied during what time period should be included in Section IV of the Household Report? </a:t>
            </a:r>
          </a:p>
          <a:p>
            <a:pPr lvl="1"/>
            <a:r>
              <a:rPr lang="en-US" dirty="0"/>
              <a:t>Report households that applied during the </a:t>
            </a:r>
            <a:r>
              <a:rPr lang="en-US" b="1" u="sng" dirty="0"/>
              <a:t>fiscal year</a:t>
            </a:r>
            <a:r>
              <a:rPr lang="en-US" b="1" dirty="0"/>
              <a:t> </a:t>
            </a:r>
            <a:r>
              <a:rPr lang="en-US" dirty="0"/>
              <a:t>(October 1, 2017 – September 30, 2018)</a:t>
            </a:r>
          </a:p>
          <a:p>
            <a:pPr marL="320040" lvl="1" indent="0">
              <a:buNone/>
            </a:pPr>
            <a:endParaRPr lang="en-US" dirty="0"/>
          </a:p>
          <a:p>
            <a:r>
              <a:rPr lang="en-US" dirty="0"/>
              <a:t>Grantees may operate their programs on a different program year (e.g., starting January 1 or July 1), but the data used to complete the Household Report should be data for the fiscal year.</a:t>
            </a:r>
          </a:p>
        </p:txBody>
      </p:sp>
      <p:sp>
        <p:nvSpPr>
          <p:cNvPr id="6" name="TextBox 5">
            <a:extLst>
              <a:ext uri="{FF2B5EF4-FFF2-40B4-BE49-F238E27FC236}">
                <a16:creationId xmlns:a16="http://schemas.microsoft.com/office/drawing/2014/main" id="{80D07298-2AC2-4540-A0FC-4D25A7E83A6D}"/>
              </a:ext>
            </a:extLst>
          </p:cNvPr>
          <p:cNvSpPr txBox="1"/>
          <p:nvPr/>
        </p:nvSpPr>
        <p:spPr>
          <a:xfrm>
            <a:off x="6862482" y="6021169"/>
            <a:ext cx="2133600" cy="646331"/>
          </a:xfrm>
          <a:prstGeom prst="rect">
            <a:avLst/>
          </a:prstGeom>
          <a:solidFill>
            <a:schemeClr val="accent1"/>
          </a:solidFill>
          <a:ln w="41275" cap="rnd">
            <a:solidFill>
              <a:schemeClr val="accent5"/>
            </a:solidFill>
            <a:bevel/>
          </a:ln>
        </p:spPr>
        <p:txBody>
          <a:bodyPr wrap="square" rtlCol="0">
            <a:spAutoFit/>
          </a:bodyPr>
          <a:lstStyle/>
          <a:p>
            <a:pPr algn="ctr"/>
            <a:r>
              <a:rPr lang="en-US" dirty="0"/>
              <a:t>Presenter(s):</a:t>
            </a:r>
          </a:p>
          <a:p>
            <a:pPr algn="ctr"/>
            <a:r>
              <a:rPr lang="en-US" dirty="0"/>
              <a:t>Grace Rehaut</a:t>
            </a:r>
          </a:p>
        </p:txBody>
      </p:sp>
    </p:spTree>
    <p:extLst>
      <p:ext uri="{BB962C8B-B14F-4D97-AF65-F5344CB8AC3E}">
        <p14:creationId xmlns:p14="http://schemas.microsoft.com/office/powerpoint/2010/main" val="98285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F PPT Template Tan Background - August 2013">
  <a:themeElements>
    <a:clrScheme name="ACF Standard">
      <a:dk1>
        <a:srgbClr val="FFFFFF"/>
      </a:dk1>
      <a:lt1>
        <a:srgbClr val="CFC3AE"/>
      </a:lt1>
      <a:dk2>
        <a:srgbClr val="BCD9ED"/>
      </a:dk2>
      <a:lt2>
        <a:srgbClr val="CFC3AE"/>
      </a:lt2>
      <a:accent1>
        <a:srgbClr val="548AB0"/>
      </a:accent1>
      <a:accent2>
        <a:srgbClr val="FFFFFF"/>
      </a:accent2>
      <a:accent3>
        <a:srgbClr val="0099CC"/>
      </a:accent3>
      <a:accent4>
        <a:srgbClr val="CCBB9E"/>
      </a:accent4>
      <a:accent5>
        <a:srgbClr val="9E9273"/>
      </a:accent5>
      <a:accent6>
        <a:srgbClr val="264A64"/>
      </a:accent6>
      <a:hlink>
        <a:srgbClr val="00C8C3"/>
      </a:hlink>
      <a:folHlink>
        <a:srgbClr val="0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ACF PPT Template Tan Background - August 2013</Template>
  <TotalTime>4474</TotalTime>
  <Words>9379</Words>
  <Application>Microsoft Office PowerPoint</Application>
  <PresentationFormat>On-screen Show (4:3)</PresentationFormat>
  <Paragraphs>1312</Paragraphs>
  <Slides>134</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134</vt:i4>
      </vt:variant>
    </vt:vector>
  </HeadingPairs>
  <TitlesOfParts>
    <vt:vector size="141" baseType="lpstr">
      <vt:lpstr>Arial</vt:lpstr>
      <vt:lpstr>Calibri</vt:lpstr>
      <vt:lpstr>Courier New</vt:lpstr>
      <vt:lpstr>Times New Roman</vt:lpstr>
      <vt:lpstr>Wingdings</vt:lpstr>
      <vt:lpstr>Wingdings 2</vt:lpstr>
      <vt:lpstr>ACF PPT Template Tan Background - August 2013</vt:lpstr>
      <vt:lpstr>Step-By-Step Overview of the  FY 2018 Household Report</vt:lpstr>
      <vt:lpstr>Welcome</vt:lpstr>
      <vt:lpstr>Household Report Training What if I am familiar with the Household Report?</vt:lpstr>
      <vt:lpstr>Webinar Overview</vt:lpstr>
      <vt:lpstr>GoToWebinar Question Box</vt:lpstr>
      <vt:lpstr>Basics of the Household Report</vt:lpstr>
      <vt:lpstr>Overview of the Household Report History and Purpose</vt:lpstr>
      <vt:lpstr>Overview of the Household Report Data and Requirements </vt:lpstr>
      <vt:lpstr>Overview of the Household Report Relation to Other Reports</vt:lpstr>
      <vt:lpstr>Update on the FY 2018 Report  Status &amp; Due Date</vt:lpstr>
      <vt:lpstr>FY 2018 Household Report: What Has Changed from Last Year?</vt:lpstr>
      <vt:lpstr>Reporting Rules for  the Household Report</vt:lpstr>
      <vt:lpstr>Rules for Reporting </vt:lpstr>
      <vt:lpstr>Overview of Reporting Rules #1 – Report According to the Instructions</vt:lpstr>
      <vt:lpstr>Overview of Reporting Rules #1 – Report According to the Instructions</vt:lpstr>
      <vt:lpstr>Overview of Reporting Rules #2 - Explain Unique Program Features/Nuances</vt:lpstr>
      <vt:lpstr>Overview of Reporting Rules #2 - Explain Unique Program Features/Nuances</vt:lpstr>
      <vt:lpstr>Overview of Reporting Rules #3 – Provide a Consistent Report with Final Data</vt:lpstr>
      <vt:lpstr>Overview of Reporting Rules #3 – Provide a Consistent Report with Final Data</vt:lpstr>
      <vt:lpstr>Overview of Reporting Rules #4 – Investigate/address issues or questions</vt:lpstr>
      <vt:lpstr>Section I:  Number of Assisted Households</vt:lpstr>
      <vt:lpstr>Overview of Section I</vt:lpstr>
      <vt:lpstr>Line #1 – Heating Assistance</vt:lpstr>
      <vt:lpstr>Topic #1 – Heating Assistance What benefits are counted?</vt:lpstr>
      <vt:lpstr>Topic #1 – Heating Assistance What is the reporting period?</vt:lpstr>
      <vt:lpstr>Topic #1 – Heating Assistance Expedited Heating Assistance</vt:lpstr>
      <vt:lpstr>Topic #1 – Heating Assistance What if households received multiple benefits?</vt:lpstr>
      <vt:lpstr>Topic #1 – Heating Assistance Unduplicated Count Example</vt:lpstr>
      <vt:lpstr>Topic #1 – Heating Assistance Non-Emergency Equipment Repair and Replacement</vt:lpstr>
      <vt:lpstr>Topic #1 – Heating Assistance Households Served with Prior Year Funds</vt:lpstr>
      <vt:lpstr>Topic #1 – Heating Assistance Households Served Using LIHEAP &amp; Other Funds</vt:lpstr>
      <vt:lpstr>Topic #1 – Heating Assistance Reporting Actual Data in the Final Report</vt:lpstr>
      <vt:lpstr>Line #2 – Cooling Assistance</vt:lpstr>
      <vt:lpstr>Topic #1 – Cooling Assistance What benefits are counted?</vt:lpstr>
      <vt:lpstr>Topic #1 – Cooling Assistance Consistency with Model Plan</vt:lpstr>
      <vt:lpstr>Topic #1 – Cooling Assistance Consistency with Model Plan</vt:lpstr>
      <vt:lpstr>Topic #1 – Cooling Assistance Reminders from Heating Assistance Reporting</vt:lpstr>
      <vt:lpstr>Lines #3a-f – Crisis Assistance</vt:lpstr>
      <vt:lpstr>Topic #1 – Crisis Assistance What are the different types of Crisis Assistance?</vt:lpstr>
      <vt:lpstr>Topic #1 – Crisis Assistance What if another agency administers this?</vt:lpstr>
      <vt:lpstr>Topic #1 – Year Round Crisis Assistance What benefits are counted?</vt:lpstr>
      <vt:lpstr>Topic #1 – Winter Crisis Assistance What benefits are counted?</vt:lpstr>
      <vt:lpstr>Topic #1 – Summer Crisis Assistance What benefits are counted?</vt:lpstr>
      <vt:lpstr>Topic #1 – Emergency Furnace Repair &amp; Replacement Which households are counted?</vt:lpstr>
      <vt:lpstr>Topic #1 – Other Crisis Assistance What is Other Crisis Assistance?</vt:lpstr>
      <vt:lpstr>Topic #1 – Other Crisis Assistance How should Other Crisis Assistance be reported?</vt:lpstr>
      <vt:lpstr>Topic #1 – Other Crisis Assistance How should Other Crisis Assistance be reported?</vt:lpstr>
      <vt:lpstr>Topic #1 – Crisis Assistance Reminders from Heating Assistance Reporting</vt:lpstr>
      <vt:lpstr>Line #4 – Weatherization Assistance</vt:lpstr>
      <vt:lpstr>Topic #1 – Weatherization Assistance Which households are counted?</vt:lpstr>
      <vt:lpstr>Topic #1 – Weatherization Assistance What if another agency administers this?</vt:lpstr>
      <vt:lpstr>Topic #1 – Weatherization Assistance Consistency with Model Plan</vt:lpstr>
      <vt:lpstr>Topic #1 – Weatherization Assistance Consistency with Model Plan</vt:lpstr>
      <vt:lpstr>Topic #1 – Weatherization Assistance Equipment Repair and Replacement</vt:lpstr>
      <vt:lpstr>Topic #1 – Weatherization Assistance Reminders from Heating Assistance Reporting</vt:lpstr>
      <vt:lpstr>Line #5 – Any Type of LIHEAP Assistance</vt:lpstr>
      <vt:lpstr>Topic #1 – Any Type of LIHEAP Assistance How is Any Type of LIHEAP Assistance calculated?</vt:lpstr>
      <vt:lpstr>Topic #1 – Any Type of LIHEAP Assistance Unduplicated Count Example</vt:lpstr>
      <vt:lpstr>Topic #1 – Any Type of LIHEAP Assistance What are general guidelines for reporting?</vt:lpstr>
      <vt:lpstr>Line #6 – Bill Payment Assistance</vt:lpstr>
      <vt:lpstr>Topic #1 – Bill Payment Assistance What is Bill Payment Assistance?</vt:lpstr>
      <vt:lpstr>Topic #1 – Bill Payment Assistance What are general guidelines for reporting?</vt:lpstr>
      <vt:lpstr>Topic #1 – Bill Payment Assistance What are general guidelines for reporting?</vt:lpstr>
      <vt:lpstr>Topic #1 – Bill Payment Assistance Connection to Performance Data Form</vt:lpstr>
      <vt:lpstr>Line #7 – Nominal Payments</vt:lpstr>
      <vt:lpstr>Topic #1 – Nominal Payments What are Nominal Payments?</vt:lpstr>
      <vt:lpstr>Topic #1 – Nominal Payments What are general guidelines for reporting?</vt:lpstr>
      <vt:lpstr>Topic #1 – Nominal Payments Reporting Example?</vt:lpstr>
      <vt:lpstr>Topic #1 – Reporting Reminder Reporting Unduplicated Counts</vt:lpstr>
      <vt:lpstr>Topic #1 – Questions</vt:lpstr>
      <vt:lpstr>GoToWebinar – Asking a Question</vt:lpstr>
      <vt:lpstr>Section II:  Number of Assisted Households by Poverty Interval</vt:lpstr>
      <vt:lpstr>Topic #2 – Section II </vt:lpstr>
      <vt:lpstr>Topic #2 – Section II Reporting Requirements What information is required?</vt:lpstr>
      <vt:lpstr>Topic #2 – Section II Reporting Requirements Sum of Poverty Intervals – Example  </vt:lpstr>
      <vt:lpstr>Topic #2 – Section II Reporting Requirements How was income eligibility determined?</vt:lpstr>
      <vt:lpstr>Topic #2 – Section II Reporting Requirements Which income guidelines are used for reporting?</vt:lpstr>
      <vt:lpstr>Topic #2 – Section II Reporting Requirements Steps to Assign each Household to a Poverty Interval</vt:lpstr>
      <vt:lpstr>Topic #2 – Section II Reporting Requirements Example of how to assign Poverty Interval</vt:lpstr>
      <vt:lpstr>Topic #2 – Section II Reporting Requirements Reporting Households with Missing Income</vt:lpstr>
      <vt:lpstr>Topic #2 – Questions</vt:lpstr>
      <vt:lpstr>GoToWebinar – Asking a Question</vt:lpstr>
      <vt:lpstr>Section III:  Number of Assisted Households by Vulnerable Population</vt:lpstr>
      <vt:lpstr>Topic #3 – Section III</vt:lpstr>
      <vt:lpstr>Topic #3 – Section III Reporting Requirements Vulnerable Households</vt:lpstr>
      <vt:lpstr>Topic #3 – Section III Reporting Requirements Definitions of Vulnerable Households</vt:lpstr>
      <vt:lpstr>Topic #3 – Section III Reporting Requirements Identifying Vulnerable Households</vt:lpstr>
      <vt:lpstr>Topic #3 – Section III Reporting Requirements What information is required?</vt:lpstr>
      <vt:lpstr>Topic #3 – Section III Reporting Requirements Households with At Least One Vulnerable Member</vt:lpstr>
      <vt:lpstr>Topic #3 – Section III Reporting Requirements Notes on Reporting Unduplicated Counts</vt:lpstr>
      <vt:lpstr>Topic #3 – Section III Reporting Requirements Households with At Least One Vulnerable Member – Example </vt:lpstr>
      <vt:lpstr>Topic #3 – Section III Reporting Requirements Any Type of LIHEAP Assistance by Vulnerability</vt:lpstr>
      <vt:lpstr>Topic #3 – Section III Reporting Requirements Notes on Reporting Unduplicated Counts</vt:lpstr>
      <vt:lpstr>Topic #3 – Questions</vt:lpstr>
      <vt:lpstr>GoToWebinar – Asking a Question</vt:lpstr>
      <vt:lpstr>Section IV:  Number of Applicant Households</vt:lpstr>
      <vt:lpstr>Topic #4 – Section IV</vt:lpstr>
      <vt:lpstr>Topic #4 – Applicant Households Which households are applicant households?</vt:lpstr>
      <vt:lpstr>Topic #4 – Applicant Households What is the reporting period?</vt:lpstr>
      <vt:lpstr>Topic #4 – Applicant Households What information is required?</vt:lpstr>
      <vt:lpstr>Topic #4 – Applicant Households Comparing Applicant and Assisted Households</vt:lpstr>
      <vt:lpstr>Topic #4 – Applicant Households Prior Year Applicants that Received Assistance</vt:lpstr>
      <vt:lpstr>Topic #4 – Questions</vt:lpstr>
      <vt:lpstr>GoToWebinar – Asking a Question</vt:lpstr>
      <vt:lpstr>Section V:  Number of Applicant Households by Poverty Interval</vt:lpstr>
      <vt:lpstr>Topic #5 – Section V</vt:lpstr>
      <vt:lpstr>Topic #5 – Section V Reporting Requirements What information is required?</vt:lpstr>
      <vt:lpstr>Topic #5 – Section V Reporting Requirements Sum of Poverty Intervals – Example </vt:lpstr>
      <vt:lpstr>Topic #5 – Section V Reporting Requirements Which income guidelines are used for reporting?</vt:lpstr>
      <vt:lpstr>Topic #5 – Section V Reporting Requirements Reporting Households with Missing Income</vt:lpstr>
      <vt:lpstr>Topic #5 – Section V Reporting Requirements Comparing Applicant and Assisted Households</vt:lpstr>
      <vt:lpstr>Topic #5 – Questions</vt:lpstr>
      <vt:lpstr>GoToWebinar – Asking a Question</vt:lpstr>
      <vt:lpstr>Section VI:  Number of Assisted Households by Young Child Age Category (Optional)</vt:lpstr>
      <vt:lpstr>Topic #6 – Section VI</vt:lpstr>
      <vt:lpstr>Topic #6 – Section VI Reporting Optional Data</vt:lpstr>
      <vt:lpstr>Topic #6 – Section VI Reporting What information is reported?</vt:lpstr>
      <vt:lpstr>Topic #6 – Section VI Reporting How should young child households be reported?</vt:lpstr>
      <vt:lpstr>Topic #6 – Section VI Reporting Section III and Section VI Comparison</vt:lpstr>
      <vt:lpstr>Topic #6 – Section VI Reporting  Section VI and Section III Comparison – Example </vt:lpstr>
      <vt:lpstr>Topic #6 – Questions</vt:lpstr>
      <vt:lpstr>GoToWebinar – Asking a Question</vt:lpstr>
      <vt:lpstr>Final Reminders</vt:lpstr>
      <vt:lpstr>Final Reminders FY 2018 Report Status</vt:lpstr>
      <vt:lpstr>Final Reminders Reporting in OLDC</vt:lpstr>
      <vt:lpstr>Final Reminders OLDC Warning and Error Messages</vt:lpstr>
      <vt:lpstr>Final Reminders Addressing Warnings and Fatal Errors</vt:lpstr>
      <vt:lpstr>Final Reminders Updating and Revising Report</vt:lpstr>
      <vt:lpstr>Final Reminders Household Report Resources</vt:lpstr>
      <vt:lpstr>Final Reminders Checking Your Report Prior to Submission</vt:lpstr>
      <vt:lpstr>Final Reminders OLDC Resources</vt:lpstr>
      <vt:lpstr>Final Reminders Support Resources</vt:lpstr>
      <vt:lpstr>GoToWebinar – Asking a Question</vt:lpstr>
      <vt:lpstr>Questions &amp; Answers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Akm R</dc:creator>
  <cp:lastModifiedBy>Daniel Bausch</cp:lastModifiedBy>
  <cp:revision>417</cp:revision>
  <cp:lastPrinted>2017-11-13T16:41:37Z</cp:lastPrinted>
  <dcterms:created xsi:type="dcterms:W3CDTF">2016-11-17T17:13:18Z</dcterms:created>
  <dcterms:modified xsi:type="dcterms:W3CDTF">2018-11-15T13:38:30Z</dcterms:modified>
</cp:coreProperties>
</file>